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84" r:id="rId6"/>
  </p:sldMasterIdLst>
  <p:notesMasterIdLst>
    <p:notesMasterId r:id="rId38"/>
  </p:notesMasterIdLst>
  <p:handoutMasterIdLst>
    <p:handoutMasterId r:id="rId39"/>
  </p:handoutMasterIdLst>
  <p:sldIdLst>
    <p:sldId id="317" r:id="rId7"/>
    <p:sldId id="409" r:id="rId8"/>
    <p:sldId id="422" r:id="rId9"/>
    <p:sldId id="387" r:id="rId10"/>
    <p:sldId id="286" r:id="rId11"/>
    <p:sldId id="419" r:id="rId12"/>
    <p:sldId id="406" r:id="rId13"/>
    <p:sldId id="276" r:id="rId14"/>
    <p:sldId id="280" r:id="rId15"/>
    <p:sldId id="404" r:id="rId16"/>
    <p:sldId id="407" r:id="rId17"/>
    <p:sldId id="308" r:id="rId18"/>
    <p:sldId id="309" r:id="rId19"/>
    <p:sldId id="411" r:id="rId20"/>
    <p:sldId id="417" r:id="rId21"/>
    <p:sldId id="410" r:id="rId22"/>
    <p:sldId id="416" r:id="rId23"/>
    <p:sldId id="421" r:id="rId24"/>
    <p:sldId id="418" r:id="rId25"/>
    <p:sldId id="414" r:id="rId26"/>
    <p:sldId id="412" r:id="rId27"/>
    <p:sldId id="313" r:id="rId28"/>
    <p:sldId id="415" r:id="rId29"/>
    <p:sldId id="388" r:id="rId30"/>
    <p:sldId id="389" r:id="rId31"/>
    <p:sldId id="392" r:id="rId32"/>
    <p:sldId id="393" r:id="rId33"/>
    <p:sldId id="376" r:id="rId34"/>
    <p:sldId id="383" r:id="rId35"/>
    <p:sldId id="400" r:id="rId36"/>
    <p:sldId id="316" r:id="rId3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A793A5-19BA-4DFA-BA65-2D749ED17440}">
          <p14:sldIdLst>
            <p14:sldId id="317"/>
            <p14:sldId id="409"/>
            <p14:sldId id="422"/>
            <p14:sldId id="387"/>
            <p14:sldId id="286"/>
            <p14:sldId id="419"/>
            <p14:sldId id="406"/>
            <p14:sldId id="276"/>
            <p14:sldId id="280"/>
            <p14:sldId id="404"/>
            <p14:sldId id="407"/>
            <p14:sldId id="308"/>
            <p14:sldId id="309"/>
            <p14:sldId id="411"/>
            <p14:sldId id="417"/>
            <p14:sldId id="410"/>
            <p14:sldId id="416"/>
            <p14:sldId id="421"/>
            <p14:sldId id="418"/>
            <p14:sldId id="414"/>
            <p14:sldId id="412"/>
            <p14:sldId id="313"/>
            <p14:sldId id="415"/>
            <p14:sldId id="388"/>
            <p14:sldId id="389"/>
            <p14:sldId id="392"/>
            <p14:sldId id="393"/>
            <p14:sldId id="376"/>
            <p14:sldId id="383"/>
            <p14:sldId id="400"/>
            <p14:sldId id="316"/>
          </p14:sldIdLst>
        </p14:section>
        <p14:section name="Untitled Section" id="{B4A64FDD-7410-45BE-8C6A-CAD2FF4C74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di Kateiva" initials="JK" lastIdx="1" clrIdx="0">
    <p:extLst>
      <p:ext uri="{19B8F6BF-5375-455C-9EA6-DF929625EA0E}">
        <p15:presenceInfo xmlns:p15="http://schemas.microsoft.com/office/powerpoint/2012/main" userId="S-1-5-21-324358365-3023639250-2967097519-21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BA7A"/>
    <a:srgbClr val="0000FF"/>
    <a:srgbClr val="336699"/>
    <a:srgbClr val="2F4241"/>
    <a:srgbClr val="003399"/>
    <a:srgbClr val="3D264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29" autoAdjust="0"/>
    <p:restoredTop sz="85060" autoAdjust="0"/>
  </p:normalViewPr>
  <p:slideViewPr>
    <p:cSldViewPr>
      <p:cViewPr varScale="1">
        <p:scale>
          <a:sx n="94" d="100"/>
          <a:sy n="94" d="100"/>
        </p:scale>
        <p:origin x="180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2" d="100"/>
          <a:sy n="112" d="100"/>
        </p:scale>
        <p:origin x="178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858814-669E-4C4C-939B-F0B6E2FC1942}" type="doc">
      <dgm:prSet loTypeId="urn:microsoft.com/office/officeart/2005/8/layout/radial4" loCatId="relationship" qsTypeId="urn:microsoft.com/office/officeart/2005/8/quickstyle/3d4" qsCatId="3D" csTypeId="urn:microsoft.com/office/officeart/2005/8/colors/accent1_2#1" csCatId="accent1" phldr="1"/>
      <dgm:spPr/>
      <dgm:t>
        <a:bodyPr/>
        <a:lstStyle/>
        <a:p>
          <a:endParaRPr lang="en-US"/>
        </a:p>
      </dgm:t>
    </dgm:pt>
    <dgm:pt modelId="{F3399EBF-72BB-4A37-8C98-8077B2225B7A}">
      <dgm:prSet phldrT="[Text]" custT="1"/>
      <dgm:spPr>
        <a:xfrm>
          <a:off x="3124200" y="3491981"/>
          <a:ext cx="2362198" cy="2215884"/>
        </a:xfrm>
        <a:solidFill>
          <a:srgbClr val="5F7043">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endParaRPr lang="en-US" sz="1900" b="0" dirty="0">
            <a:solidFill>
              <a:srgbClr val="001E17"/>
            </a:solidFill>
            <a:latin typeface="Georgia"/>
            <a:ea typeface="+mn-ea"/>
            <a:cs typeface="+mn-cs"/>
          </a:endParaRPr>
        </a:p>
      </dgm:t>
    </dgm:pt>
    <dgm:pt modelId="{42868A25-A769-4E44-952A-D6E99EFA764F}" type="parTrans" cxnId="{CD2EE962-FC26-4FE2-80CD-CCD2575622BB}">
      <dgm:prSet/>
      <dgm:spPr/>
      <dgm:t>
        <a:bodyPr/>
        <a:lstStyle/>
        <a:p>
          <a:endParaRPr lang="en-US">
            <a:solidFill>
              <a:srgbClr val="001E17"/>
            </a:solidFill>
          </a:endParaRPr>
        </a:p>
      </dgm:t>
    </dgm:pt>
    <dgm:pt modelId="{01E556B5-47C0-4403-9E33-175D7954E154}" type="sibTrans" cxnId="{CD2EE962-FC26-4FE2-80CD-CCD2575622BB}">
      <dgm:prSet/>
      <dgm:spPr/>
      <dgm:t>
        <a:bodyPr/>
        <a:lstStyle/>
        <a:p>
          <a:endParaRPr lang="en-US">
            <a:solidFill>
              <a:srgbClr val="001E17"/>
            </a:solidFill>
          </a:endParaRPr>
        </a:p>
      </dgm:t>
    </dgm:pt>
    <dgm:pt modelId="{B801F71A-14DC-44C3-A876-E46F6F1B6AE9}">
      <dgm:prSet phldrT="[Text]"/>
      <dgm:spPr>
        <a:xfrm>
          <a:off x="-103395" y="3640230"/>
          <a:ext cx="2313199" cy="1919387"/>
        </a:xfrm>
        <a:solidFill>
          <a:srgbClr val="5F7043">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a:solidFill>
                <a:srgbClr val="001E17"/>
              </a:solidFill>
              <a:latin typeface="Georgia"/>
              <a:ea typeface="+mn-ea"/>
              <a:cs typeface="+mn-cs"/>
            </a:rPr>
            <a:t>Offers </a:t>
          </a:r>
          <a:r>
            <a:rPr lang="en-US" b="1" dirty="0">
              <a:solidFill>
                <a:srgbClr val="001E17"/>
              </a:solidFill>
              <a:latin typeface="Georgia"/>
              <a:ea typeface="+mn-ea"/>
              <a:cs typeface="+mn-cs"/>
            </a:rPr>
            <a:t>scholarships</a:t>
          </a:r>
          <a:r>
            <a:rPr lang="en-US" dirty="0">
              <a:solidFill>
                <a:srgbClr val="001E17"/>
              </a:solidFill>
              <a:latin typeface="Georgia"/>
              <a:ea typeface="+mn-ea"/>
              <a:cs typeface="+mn-cs"/>
            </a:rPr>
            <a:t> to Lake County students as motivation to graduate high school and attend college.</a:t>
          </a:r>
        </a:p>
      </dgm:t>
    </dgm:pt>
    <dgm:pt modelId="{F6E8837B-A5F6-46A4-A6F4-3BDF0A4B4491}" type="parTrans" cxnId="{4C3A7BED-D99E-4EBC-AC06-8F0627DE90C8}">
      <dgm:prSet/>
      <dgm:spPr>
        <a:xfrm rot="10800000">
          <a:off x="1053204" y="4284160"/>
          <a:ext cx="1957091" cy="631526"/>
        </a:xfrm>
        <a:solidFill>
          <a:srgbClr val="5F7043">
            <a:tint val="60000"/>
            <a:hueOff val="0"/>
            <a:satOff val="0"/>
            <a:lumOff val="0"/>
            <a:alphaOff val="0"/>
          </a:srgbClr>
        </a:solidFill>
        <a:ln>
          <a:noFill/>
        </a:ln>
        <a:effectLst/>
        <a:scene3d>
          <a:camera prst="orthographicFront"/>
          <a:lightRig rig="chilly" dir="t"/>
        </a:scene3d>
        <a:sp3d z="-25700" extrusionH="1700" prstMaterial="translucentPowder">
          <a:bevelT w="25400" h="6350" prst="softRound"/>
          <a:bevelB w="0" h="0" prst="convex"/>
        </a:sp3d>
      </dgm:spPr>
      <dgm:t>
        <a:bodyPr/>
        <a:lstStyle/>
        <a:p>
          <a:endParaRPr lang="en-US">
            <a:solidFill>
              <a:srgbClr val="001E17"/>
            </a:solidFill>
          </a:endParaRPr>
        </a:p>
      </dgm:t>
    </dgm:pt>
    <dgm:pt modelId="{ABD37E91-B540-4CBF-9B8E-7BDB650641F0}" type="sibTrans" cxnId="{4C3A7BED-D99E-4EBC-AC06-8F0627DE90C8}">
      <dgm:prSet/>
      <dgm:spPr/>
      <dgm:t>
        <a:bodyPr/>
        <a:lstStyle/>
        <a:p>
          <a:endParaRPr lang="en-US">
            <a:solidFill>
              <a:srgbClr val="001E17"/>
            </a:solidFill>
          </a:endParaRPr>
        </a:p>
      </dgm:t>
    </dgm:pt>
    <dgm:pt modelId="{50DE6F06-7708-486C-8D60-D08D06358A05}">
      <dgm:prSet phldrT="[Text]"/>
      <dgm:spPr>
        <a:xfrm>
          <a:off x="429346" y="1160368"/>
          <a:ext cx="2313199" cy="1919387"/>
        </a:xfrm>
        <a:solidFill>
          <a:srgbClr val="5F7043">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a:solidFill>
                <a:srgbClr val="001E17"/>
              </a:solidFill>
              <a:latin typeface="Georgia"/>
              <a:ea typeface="+mn-ea"/>
              <a:cs typeface="+mn-cs"/>
            </a:rPr>
            <a:t>Serves as a </a:t>
          </a:r>
          <a:r>
            <a:rPr lang="en-US" b="1" dirty="0">
              <a:solidFill>
                <a:srgbClr val="001E17"/>
              </a:solidFill>
              <a:latin typeface="Georgia"/>
              <a:ea typeface="+mn-ea"/>
              <a:cs typeface="+mn-cs"/>
            </a:rPr>
            <a:t>mentor </a:t>
          </a:r>
          <a:r>
            <a:rPr lang="en-US" dirty="0">
              <a:solidFill>
                <a:srgbClr val="001E17"/>
              </a:solidFill>
              <a:latin typeface="Georgia"/>
              <a:ea typeface="+mn-ea"/>
              <a:cs typeface="+mn-cs"/>
            </a:rPr>
            <a:t>and </a:t>
          </a:r>
          <a:r>
            <a:rPr lang="en-US" b="1" dirty="0">
              <a:solidFill>
                <a:srgbClr val="001E17"/>
              </a:solidFill>
              <a:latin typeface="Georgia"/>
              <a:ea typeface="+mn-ea"/>
              <a:cs typeface="+mn-cs"/>
            </a:rPr>
            <a:t>resource center </a:t>
          </a:r>
          <a:r>
            <a:rPr lang="en-US" dirty="0">
              <a:solidFill>
                <a:srgbClr val="001E17"/>
              </a:solidFill>
              <a:latin typeface="Georgia"/>
              <a:ea typeface="+mn-ea"/>
              <a:cs typeface="+mn-cs"/>
            </a:rPr>
            <a:t>to ensure nonprofits can effectively provide services to our community.</a:t>
          </a:r>
        </a:p>
      </dgm:t>
    </dgm:pt>
    <dgm:pt modelId="{4EA0D2D2-F91E-4062-98FA-F3BB9D9388FD}" type="parTrans" cxnId="{A02357B3-25C0-4F83-BFCB-622DD6CA1137}">
      <dgm:prSet/>
      <dgm:spPr>
        <a:xfrm rot="13341758">
          <a:off x="1273300" y="2611125"/>
          <a:ext cx="2394783" cy="631526"/>
        </a:xfrm>
        <a:solidFill>
          <a:srgbClr val="5F7043">
            <a:tint val="60000"/>
            <a:hueOff val="0"/>
            <a:satOff val="0"/>
            <a:lumOff val="0"/>
            <a:alphaOff val="0"/>
          </a:srgbClr>
        </a:solidFill>
        <a:ln>
          <a:noFill/>
        </a:ln>
        <a:effectLst/>
        <a:scene3d>
          <a:camera prst="orthographicFront"/>
          <a:lightRig rig="chilly" dir="t"/>
        </a:scene3d>
        <a:sp3d z="-25700" extrusionH="1700" prstMaterial="translucentPowder">
          <a:bevelT w="25400" h="6350" prst="softRound"/>
          <a:bevelB w="0" h="0" prst="convex"/>
        </a:sp3d>
      </dgm:spPr>
      <dgm:t>
        <a:bodyPr/>
        <a:lstStyle/>
        <a:p>
          <a:endParaRPr lang="en-US">
            <a:solidFill>
              <a:srgbClr val="001E17"/>
            </a:solidFill>
          </a:endParaRPr>
        </a:p>
      </dgm:t>
    </dgm:pt>
    <dgm:pt modelId="{4A815891-E336-44B6-84C3-299507B0D02E}" type="sibTrans" cxnId="{A02357B3-25C0-4F83-BFCB-622DD6CA1137}">
      <dgm:prSet/>
      <dgm:spPr/>
      <dgm:t>
        <a:bodyPr/>
        <a:lstStyle/>
        <a:p>
          <a:endParaRPr lang="en-US">
            <a:solidFill>
              <a:srgbClr val="001E17"/>
            </a:solidFill>
          </a:endParaRPr>
        </a:p>
      </dgm:t>
    </dgm:pt>
    <dgm:pt modelId="{E8E0361E-8B0B-4D92-A574-A3BDCD9595A3}">
      <dgm:prSet phldrT="[Text]"/>
      <dgm:spPr>
        <a:xfrm>
          <a:off x="3172544" y="245971"/>
          <a:ext cx="2313199" cy="1919387"/>
        </a:xfrm>
        <a:solidFill>
          <a:srgbClr val="5F7043">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a:solidFill>
                <a:srgbClr val="001E17"/>
              </a:solidFill>
              <a:latin typeface="Georgia"/>
              <a:ea typeface="+mn-ea"/>
              <a:cs typeface="+mn-cs"/>
            </a:rPr>
            <a:t>Assists donors  with planning how to </a:t>
          </a:r>
          <a:r>
            <a:rPr lang="en-US" b="1" dirty="0">
              <a:solidFill>
                <a:srgbClr val="001E17"/>
              </a:solidFill>
              <a:latin typeface="Georgia"/>
              <a:ea typeface="+mn-ea"/>
              <a:cs typeface="+mn-cs"/>
            </a:rPr>
            <a:t>invest and manage </a:t>
          </a:r>
          <a:r>
            <a:rPr lang="en-US" dirty="0">
              <a:solidFill>
                <a:srgbClr val="001E17"/>
              </a:solidFill>
              <a:latin typeface="Georgia"/>
              <a:ea typeface="+mn-ea"/>
              <a:cs typeface="+mn-cs"/>
            </a:rPr>
            <a:t>their </a:t>
          </a:r>
          <a:r>
            <a:rPr lang="en-US" b="1" dirty="0">
              <a:solidFill>
                <a:srgbClr val="001E17"/>
              </a:solidFill>
              <a:latin typeface="Georgia"/>
              <a:ea typeface="+mn-ea"/>
              <a:cs typeface="+mn-cs"/>
            </a:rPr>
            <a:t>charitable assets.</a:t>
          </a:r>
          <a:endParaRPr lang="en-US" dirty="0">
            <a:solidFill>
              <a:srgbClr val="001E17"/>
            </a:solidFill>
            <a:latin typeface="Georgia"/>
            <a:ea typeface="+mn-ea"/>
            <a:cs typeface="+mn-cs"/>
          </a:endParaRPr>
        </a:p>
      </dgm:t>
    </dgm:pt>
    <dgm:pt modelId="{DBC25FEF-B26B-4B46-AA10-CD9E90A04172}" type="parTrans" cxnId="{BFC23DAF-176F-4707-885C-15EE6B19EA8C}">
      <dgm:prSet/>
      <dgm:spPr>
        <a:xfrm rot="16224149">
          <a:off x="3241232" y="1970197"/>
          <a:ext cx="2160645" cy="631526"/>
        </a:xfrm>
        <a:solidFill>
          <a:srgbClr val="5F7043">
            <a:tint val="60000"/>
            <a:hueOff val="0"/>
            <a:satOff val="0"/>
            <a:lumOff val="0"/>
            <a:alphaOff val="0"/>
          </a:srgbClr>
        </a:solidFill>
        <a:ln>
          <a:noFill/>
        </a:ln>
        <a:effectLst/>
        <a:scene3d>
          <a:camera prst="orthographicFront"/>
          <a:lightRig rig="chilly" dir="t"/>
        </a:scene3d>
        <a:sp3d z="-25700" extrusionH="1700" prstMaterial="translucentPowder">
          <a:bevelT w="25400" h="6350" prst="softRound"/>
          <a:bevelB w="0" h="0" prst="convex"/>
        </a:sp3d>
      </dgm:spPr>
      <dgm:t>
        <a:bodyPr/>
        <a:lstStyle/>
        <a:p>
          <a:endParaRPr lang="en-US"/>
        </a:p>
      </dgm:t>
    </dgm:pt>
    <dgm:pt modelId="{C92F91E8-0414-4157-9AE1-7B04AB4B5C5B}" type="sibTrans" cxnId="{BFC23DAF-176F-4707-885C-15EE6B19EA8C}">
      <dgm:prSet/>
      <dgm:spPr/>
      <dgm:t>
        <a:bodyPr/>
        <a:lstStyle/>
        <a:p>
          <a:endParaRPr lang="en-US"/>
        </a:p>
      </dgm:t>
    </dgm:pt>
    <dgm:pt modelId="{EDFD8A38-A41E-4F50-8B0A-B840D6F80841}">
      <dgm:prSet phldrT="[Text]"/>
      <dgm:spPr>
        <a:xfrm>
          <a:off x="5687146" y="1160371"/>
          <a:ext cx="2313199" cy="1919387"/>
        </a:xfrm>
        <a:solidFill>
          <a:srgbClr val="5F7043">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a:solidFill>
                <a:srgbClr val="001E17"/>
              </a:solidFill>
              <a:latin typeface="Georgia"/>
              <a:ea typeface="+mn-ea"/>
              <a:cs typeface="+mn-cs"/>
            </a:rPr>
            <a:t>Collaborates with local leaders to </a:t>
          </a:r>
          <a:r>
            <a:rPr lang="en-US" b="1" dirty="0">
              <a:solidFill>
                <a:srgbClr val="001E17"/>
              </a:solidFill>
              <a:latin typeface="Georgia"/>
              <a:ea typeface="+mn-ea"/>
              <a:cs typeface="+mn-cs"/>
            </a:rPr>
            <a:t>solve problems </a:t>
          </a:r>
          <a:r>
            <a:rPr lang="en-US" dirty="0">
              <a:solidFill>
                <a:srgbClr val="001E17"/>
              </a:solidFill>
              <a:latin typeface="Georgia"/>
              <a:ea typeface="+mn-ea"/>
              <a:cs typeface="+mn-cs"/>
            </a:rPr>
            <a:t>and </a:t>
          </a:r>
          <a:r>
            <a:rPr lang="en-US" b="1" dirty="0">
              <a:solidFill>
                <a:srgbClr val="001E17"/>
              </a:solidFill>
              <a:latin typeface="Georgia"/>
              <a:ea typeface="+mn-ea"/>
              <a:cs typeface="+mn-cs"/>
            </a:rPr>
            <a:t>enhance</a:t>
          </a:r>
          <a:r>
            <a:rPr lang="en-US" dirty="0">
              <a:solidFill>
                <a:srgbClr val="001E17"/>
              </a:solidFill>
              <a:latin typeface="Georgia"/>
              <a:ea typeface="+mn-ea"/>
              <a:cs typeface="+mn-cs"/>
            </a:rPr>
            <a:t> residents' </a:t>
          </a:r>
          <a:r>
            <a:rPr lang="en-US" b="1" dirty="0">
              <a:solidFill>
                <a:srgbClr val="001E17"/>
              </a:solidFill>
              <a:latin typeface="Georgia"/>
              <a:ea typeface="+mn-ea"/>
              <a:cs typeface="+mn-cs"/>
            </a:rPr>
            <a:t>quality of life</a:t>
          </a:r>
          <a:r>
            <a:rPr lang="en-US" dirty="0">
              <a:solidFill>
                <a:srgbClr val="001E17"/>
              </a:solidFill>
              <a:latin typeface="Georgia"/>
              <a:ea typeface="+mn-ea"/>
              <a:cs typeface="+mn-cs"/>
            </a:rPr>
            <a:t>.</a:t>
          </a:r>
        </a:p>
      </dgm:t>
    </dgm:pt>
    <dgm:pt modelId="{D2A37404-EA1C-4E67-BC0F-B130D03C7A9F}" type="parTrans" cxnId="{8B250BA7-CC2A-4FB4-951F-7D419E277980}">
      <dgm:prSet/>
      <dgm:spPr>
        <a:xfrm rot="18940133">
          <a:off x="4894448" y="2598428"/>
          <a:ext cx="2272818" cy="631526"/>
        </a:xfrm>
        <a:solidFill>
          <a:srgbClr val="5F7043">
            <a:tint val="60000"/>
            <a:hueOff val="0"/>
            <a:satOff val="0"/>
            <a:lumOff val="0"/>
            <a:alphaOff val="0"/>
          </a:srgbClr>
        </a:solidFill>
        <a:ln>
          <a:noFill/>
        </a:ln>
        <a:effectLst/>
        <a:scene3d>
          <a:camera prst="orthographicFront"/>
          <a:lightRig rig="chilly" dir="t"/>
        </a:scene3d>
        <a:sp3d z="-25700" extrusionH="1700" prstMaterial="translucentPowder">
          <a:bevelT w="25400" h="6350" prst="softRound"/>
          <a:bevelB w="0" h="0" prst="convex"/>
        </a:sp3d>
      </dgm:spPr>
      <dgm:t>
        <a:bodyPr/>
        <a:lstStyle/>
        <a:p>
          <a:endParaRPr lang="en-US"/>
        </a:p>
      </dgm:t>
    </dgm:pt>
    <dgm:pt modelId="{10DAE738-ADC6-4883-B71A-3AE18399B66D}" type="sibTrans" cxnId="{8B250BA7-CC2A-4FB4-951F-7D419E277980}">
      <dgm:prSet/>
      <dgm:spPr/>
      <dgm:t>
        <a:bodyPr/>
        <a:lstStyle/>
        <a:p>
          <a:endParaRPr lang="en-US"/>
        </a:p>
      </dgm:t>
    </dgm:pt>
    <dgm:pt modelId="{0B40BF89-0F50-4126-A6B8-6242833F5B8F}">
      <dgm:prSet phldrT="[Text]"/>
      <dgm:spPr>
        <a:xfrm>
          <a:off x="6400796" y="3640230"/>
          <a:ext cx="2313199" cy="1919387"/>
        </a:xfrm>
        <a:solidFill>
          <a:srgbClr val="5F7043">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a:solidFill>
                <a:srgbClr val="001E17"/>
              </a:solidFill>
              <a:latin typeface="Georgia"/>
              <a:ea typeface="+mn-ea"/>
              <a:cs typeface="+mn-cs"/>
            </a:rPr>
            <a:t>Provides </a:t>
          </a:r>
          <a:r>
            <a:rPr lang="en-US" b="1" dirty="0">
              <a:solidFill>
                <a:srgbClr val="001E17"/>
              </a:solidFill>
              <a:latin typeface="Georgia"/>
              <a:ea typeface="+mn-ea"/>
              <a:cs typeface="+mn-cs"/>
            </a:rPr>
            <a:t>grants</a:t>
          </a:r>
          <a:r>
            <a:rPr lang="en-US" dirty="0">
              <a:solidFill>
                <a:srgbClr val="001E17"/>
              </a:solidFill>
              <a:latin typeface="Georgia"/>
              <a:ea typeface="+mn-ea"/>
              <a:cs typeface="+mn-cs"/>
            </a:rPr>
            <a:t> to organizations servicing the Lake County community.</a:t>
          </a:r>
        </a:p>
      </dgm:t>
    </dgm:pt>
    <dgm:pt modelId="{7D3AD440-4E86-42FC-83A4-7A7A0A98E8BD}" type="parTrans" cxnId="{85BB3C79-C8CF-415C-AF9F-8886565F88AF}">
      <dgm:prSet/>
      <dgm:spPr>
        <a:xfrm>
          <a:off x="5600304" y="4284160"/>
          <a:ext cx="1957091" cy="631526"/>
        </a:xfrm>
        <a:solidFill>
          <a:srgbClr val="5F7043">
            <a:tint val="60000"/>
            <a:hueOff val="0"/>
            <a:satOff val="0"/>
            <a:lumOff val="0"/>
            <a:alphaOff val="0"/>
          </a:srgbClr>
        </a:solidFill>
        <a:ln>
          <a:noFill/>
        </a:ln>
        <a:effectLst/>
        <a:scene3d>
          <a:camera prst="orthographicFront"/>
          <a:lightRig rig="chilly" dir="t"/>
        </a:scene3d>
        <a:sp3d z="-25700" extrusionH="1700" prstMaterial="translucentPowder">
          <a:bevelT w="25400" h="6350" prst="softRound"/>
          <a:bevelB w="0" h="0" prst="convex"/>
        </a:sp3d>
      </dgm:spPr>
      <dgm:t>
        <a:bodyPr/>
        <a:lstStyle/>
        <a:p>
          <a:endParaRPr lang="en-US"/>
        </a:p>
      </dgm:t>
    </dgm:pt>
    <dgm:pt modelId="{1748091D-A801-47EA-B055-55E595BE4C46}" type="sibTrans" cxnId="{85BB3C79-C8CF-415C-AF9F-8886565F88AF}">
      <dgm:prSet/>
      <dgm:spPr/>
      <dgm:t>
        <a:bodyPr/>
        <a:lstStyle/>
        <a:p>
          <a:endParaRPr lang="en-US"/>
        </a:p>
      </dgm:t>
    </dgm:pt>
    <dgm:pt modelId="{6E950ACB-237B-4206-8A25-EB2A07AA8B10}" type="pres">
      <dgm:prSet presAssocID="{9B858814-669E-4C4C-939B-F0B6E2FC1942}" presName="cycle" presStyleCnt="0">
        <dgm:presLayoutVars>
          <dgm:chMax val="1"/>
          <dgm:dir/>
          <dgm:animLvl val="ctr"/>
          <dgm:resizeHandles val="exact"/>
        </dgm:presLayoutVars>
      </dgm:prSet>
      <dgm:spPr/>
    </dgm:pt>
    <dgm:pt modelId="{E5FB10AE-D9E2-48AF-A7B9-C38AAAA78E6B}" type="pres">
      <dgm:prSet presAssocID="{F3399EBF-72BB-4A37-8C98-8077B2225B7A}" presName="centerShape" presStyleLbl="node0" presStyleIdx="0" presStyleCnt="1" custScaleX="106603" custLinFactNeighborX="994" custLinFactNeighborY="110"/>
      <dgm:spPr>
        <a:prstGeom prst="ellipse">
          <a:avLst/>
        </a:prstGeom>
      </dgm:spPr>
    </dgm:pt>
    <dgm:pt modelId="{62DF9AA8-BC24-4270-BF13-1448E0B183D0}" type="pres">
      <dgm:prSet presAssocID="{F6E8837B-A5F6-46A4-A6F4-3BDF0A4B4491}" presName="parTrans" presStyleLbl="bgSibTrans2D1" presStyleIdx="0" presStyleCnt="5" custScaleX="49676" custLinFactNeighborX="28125" custLinFactNeighborY="1"/>
      <dgm:spPr>
        <a:prstGeom prst="leftArrow">
          <a:avLst>
            <a:gd name="adj1" fmla="val 60000"/>
            <a:gd name="adj2" fmla="val 50000"/>
          </a:avLst>
        </a:prstGeom>
      </dgm:spPr>
    </dgm:pt>
    <dgm:pt modelId="{53399B8B-14EC-429C-BB22-83194A30B8DF}" type="pres">
      <dgm:prSet presAssocID="{B801F71A-14DC-44C3-A876-E46F6F1B6AE9}" presName="node" presStyleLbl="node1" presStyleIdx="0" presStyleCnt="5" custScaleX="109886" custScaleY="113973" custRadScaleRad="91695" custRadScaleInc="-382">
        <dgm:presLayoutVars>
          <dgm:bulletEnabled val="1"/>
        </dgm:presLayoutVars>
      </dgm:prSet>
      <dgm:spPr>
        <a:prstGeom prst="roundRect">
          <a:avLst>
            <a:gd name="adj" fmla="val 10000"/>
          </a:avLst>
        </a:prstGeom>
      </dgm:spPr>
    </dgm:pt>
    <dgm:pt modelId="{175953DE-20BA-4681-9722-D622C9C88FBA}" type="pres">
      <dgm:prSet presAssocID="{4EA0D2D2-F91E-4062-98FA-F3BB9D9388FD}" presName="parTrans" presStyleLbl="bgSibTrans2D1" presStyleIdx="1" presStyleCnt="5" custScaleX="65063" custLinFactNeighborX="17695" custLinFactNeighborY="58425"/>
      <dgm:spPr>
        <a:prstGeom prst="leftArrow">
          <a:avLst>
            <a:gd name="adj1" fmla="val 60000"/>
            <a:gd name="adj2" fmla="val 50000"/>
          </a:avLst>
        </a:prstGeom>
      </dgm:spPr>
    </dgm:pt>
    <dgm:pt modelId="{5F4CA5F4-AB84-40DD-91DD-20939FB97F01}" type="pres">
      <dgm:prSet presAssocID="{50DE6F06-7708-486C-8D60-D08D06358A05}" presName="node" presStyleLbl="node1" presStyleIdx="1" presStyleCnt="5" custScaleX="109886" custScaleY="113973" custRadScaleRad="117051" custRadScaleInc="-13226">
        <dgm:presLayoutVars>
          <dgm:bulletEnabled val="1"/>
        </dgm:presLayoutVars>
      </dgm:prSet>
      <dgm:spPr>
        <a:prstGeom prst="roundRect">
          <a:avLst>
            <a:gd name="adj" fmla="val 10000"/>
          </a:avLst>
        </a:prstGeom>
      </dgm:spPr>
    </dgm:pt>
    <dgm:pt modelId="{26562D7D-680F-4CD0-9C4E-E4B0BB660E1B}" type="pres">
      <dgm:prSet presAssocID="{DBC25FEF-B26B-4B46-AA10-CD9E90A04172}" presName="parTrans" presStyleLbl="bgSibTrans2D1" presStyleIdx="2" presStyleCnt="5" custScaleX="67146" custLinFactNeighborX="259" custLinFactNeighborY="76397"/>
      <dgm:spPr>
        <a:prstGeom prst="leftArrow">
          <a:avLst>
            <a:gd name="adj1" fmla="val 60000"/>
            <a:gd name="adj2" fmla="val 50000"/>
          </a:avLst>
        </a:prstGeom>
      </dgm:spPr>
    </dgm:pt>
    <dgm:pt modelId="{9EBF8986-F374-42A7-B6D0-93DC846E4137}" type="pres">
      <dgm:prSet presAssocID="{E8E0361E-8B0B-4D92-A574-A3BDCD9595A3}" presName="node" presStyleLbl="node1" presStyleIdx="2" presStyleCnt="5" custScaleX="109886" custScaleY="113973" custRadScaleRad="110788" custRadScaleInc="3682">
        <dgm:presLayoutVars>
          <dgm:bulletEnabled val="1"/>
        </dgm:presLayoutVars>
      </dgm:prSet>
      <dgm:spPr>
        <a:prstGeom prst="roundRect">
          <a:avLst>
            <a:gd name="adj" fmla="val 10000"/>
          </a:avLst>
        </a:prstGeom>
      </dgm:spPr>
    </dgm:pt>
    <dgm:pt modelId="{14116CB2-A043-4E15-99BC-3DDDA78DED71}" type="pres">
      <dgm:prSet presAssocID="{D2A37404-EA1C-4E67-BC0F-B130D03C7A9F}" presName="parTrans" presStyleLbl="bgSibTrans2D1" presStyleIdx="3" presStyleCnt="5" custScaleX="53845" custLinFactNeighborX="-20890" custLinFactNeighborY="67909"/>
      <dgm:spPr>
        <a:prstGeom prst="leftArrow">
          <a:avLst>
            <a:gd name="adj1" fmla="val 60000"/>
            <a:gd name="adj2" fmla="val 50000"/>
          </a:avLst>
        </a:prstGeom>
      </dgm:spPr>
    </dgm:pt>
    <dgm:pt modelId="{B89791DC-6269-42F8-B051-2417C74EEB97}" type="pres">
      <dgm:prSet presAssocID="{EDFD8A38-A41E-4F50-8B0A-B840D6F80841}" presName="node" presStyleLbl="node1" presStyleIdx="3" presStyleCnt="5" custScaleX="109886" custScaleY="113973" custRadScaleRad="116238" custRadScaleInc="12282">
        <dgm:presLayoutVars>
          <dgm:bulletEnabled val="1"/>
        </dgm:presLayoutVars>
      </dgm:prSet>
      <dgm:spPr>
        <a:prstGeom prst="roundRect">
          <a:avLst>
            <a:gd name="adj" fmla="val 10000"/>
          </a:avLst>
        </a:prstGeom>
      </dgm:spPr>
    </dgm:pt>
    <dgm:pt modelId="{ACA1CE8C-AC25-4BB6-9236-FA7526D0F73F}" type="pres">
      <dgm:prSet presAssocID="{7D3AD440-4E86-42FC-83A4-7A7A0A98E8BD}" presName="parTrans" presStyleLbl="bgSibTrans2D1" presStyleIdx="4" presStyleCnt="5" custScaleX="43609" custLinFactNeighborX="-28892" custLinFactNeighborY="9771"/>
      <dgm:spPr>
        <a:prstGeom prst="leftArrow">
          <a:avLst>
            <a:gd name="adj1" fmla="val 60000"/>
            <a:gd name="adj2" fmla="val 50000"/>
          </a:avLst>
        </a:prstGeom>
      </dgm:spPr>
    </dgm:pt>
    <dgm:pt modelId="{0FB38F78-7E37-4E11-A87D-88129E1965F8}" type="pres">
      <dgm:prSet presAssocID="{0B40BF89-0F50-4126-A6B8-6242833F5B8F}" presName="node" presStyleLbl="node1" presStyleIdx="4" presStyleCnt="5" custScaleX="109886" custScaleY="113973" custRadScaleRad="102813" custRadScaleInc="-3840">
        <dgm:presLayoutVars>
          <dgm:bulletEnabled val="1"/>
        </dgm:presLayoutVars>
      </dgm:prSet>
      <dgm:spPr>
        <a:prstGeom prst="roundRect">
          <a:avLst>
            <a:gd name="adj" fmla="val 10000"/>
          </a:avLst>
        </a:prstGeom>
      </dgm:spPr>
    </dgm:pt>
  </dgm:ptLst>
  <dgm:cxnLst>
    <dgm:cxn modelId="{2619D501-FDC1-4F1C-9465-1FEE0216DCC7}" type="presOf" srcId="{E8E0361E-8B0B-4D92-A574-A3BDCD9595A3}" destId="{9EBF8986-F374-42A7-B6D0-93DC846E4137}" srcOrd="0" destOrd="0" presId="urn:microsoft.com/office/officeart/2005/8/layout/radial4"/>
    <dgm:cxn modelId="{BBB9CB05-2DBE-44BF-AA33-42D2A7592CCC}" type="presOf" srcId="{F6E8837B-A5F6-46A4-A6F4-3BDF0A4B4491}" destId="{62DF9AA8-BC24-4270-BF13-1448E0B183D0}" srcOrd="0" destOrd="0" presId="urn:microsoft.com/office/officeart/2005/8/layout/radial4"/>
    <dgm:cxn modelId="{767DDF18-ECDF-458A-BC16-75CB561FA546}" type="presOf" srcId="{D2A37404-EA1C-4E67-BC0F-B130D03C7A9F}" destId="{14116CB2-A043-4E15-99BC-3DDDA78DED71}" srcOrd="0" destOrd="0" presId="urn:microsoft.com/office/officeart/2005/8/layout/radial4"/>
    <dgm:cxn modelId="{CBA83A34-829C-4A4B-B666-228DA56C00B6}" type="presOf" srcId="{4EA0D2D2-F91E-4062-98FA-F3BB9D9388FD}" destId="{175953DE-20BA-4681-9722-D622C9C88FBA}" srcOrd="0" destOrd="0" presId="urn:microsoft.com/office/officeart/2005/8/layout/radial4"/>
    <dgm:cxn modelId="{65C51C3A-4DD3-490D-8A5D-59B473843699}" type="presOf" srcId="{DBC25FEF-B26B-4B46-AA10-CD9E90A04172}" destId="{26562D7D-680F-4CD0-9C4E-E4B0BB660E1B}" srcOrd="0" destOrd="0" presId="urn:microsoft.com/office/officeart/2005/8/layout/radial4"/>
    <dgm:cxn modelId="{CD2EE962-FC26-4FE2-80CD-CCD2575622BB}" srcId="{9B858814-669E-4C4C-939B-F0B6E2FC1942}" destId="{F3399EBF-72BB-4A37-8C98-8077B2225B7A}" srcOrd="0" destOrd="0" parTransId="{42868A25-A769-4E44-952A-D6E99EFA764F}" sibTransId="{01E556B5-47C0-4403-9E33-175D7954E154}"/>
    <dgm:cxn modelId="{C05C3647-F4A0-4BEE-8DE8-51DEACB6161E}" type="presOf" srcId="{9B858814-669E-4C4C-939B-F0B6E2FC1942}" destId="{6E950ACB-237B-4206-8A25-EB2A07AA8B10}" srcOrd="0" destOrd="0" presId="urn:microsoft.com/office/officeart/2005/8/layout/radial4"/>
    <dgm:cxn modelId="{49272471-013A-499A-9878-22FBC0EEB7DD}" type="presOf" srcId="{0B40BF89-0F50-4126-A6B8-6242833F5B8F}" destId="{0FB38F78-7E37-4E11-A87D-88129E1965F8}" srcOrd="0" destOrd="0" presId="urn:microsoft.com/office/officeart/2005/8/layout/radial4"/>
    <dgm:cxn modelId="{140AC254-AD1A-46BE-BCA4-957D43FB6903}" type="presOf" srcId="{F3399EBF-72BB-4A37-8C98-8077B2225B7A}" destId="{E5FB10AE-D9E2-48AF-A7B9-C38AAAA78E6B}" srcOrd="0" destOrd="0" presId="urn:microsoft.com/office/officeart/2005/8/layout/radial4"/>
    <dgm:cxn modelId="{85BB3C79-C8CF-415C-AF9F-8886565F88AF}" srcId="{F3399EBF-72BB-4A37-8C98-8077B2225B7A}" destId="{0B40BF89-0F50-4126-A6B8-6242833F5B8F}" srcOrd="4" destOrd="0" parTransId="{7D3AD440-4E86-42FC-83A4-7A7A0A98E8BD}" sibTransId="{1748091D-A801-47EA-B055-55E595BE4C46}"/>
    <dgm:cxn modelId="{B4F4FC8D-B46F-4AB1-AA34-4F10CD7B55A7}" type="presOf" srcId="{EDFD8A38-A41E-4F50-8B0A-B840D6F80841}" destId="{B89791DC-6269-42F8-B051-2417C74EEB97}" srcOrd="0" destOrd="0" presId="urn:microsoft.com/office/officeart/2005/8/layout/radial4"/>
    <dgm:cxn modelId="{EA120A9B-E7DF-4BEF-96D3-1A4524485ADE}" type="presOf" srcId="{7D3AD440-4E86-42FC-83A4-7A7A0A98E8BD}" destId="{ACA1CE8C-AC25-4BB6-9236-FA7526D0F73F}" srcOrd="0" destOrd="0" presId="urn:microsoft.com/office/officeart/2005/8/layout/radial4"/>
    <dgm:cxn modelId="{8B250BA7-CC2A-4FB4-951F-7D419E277980}" srcId="{F3399EBF-72BB-4A37-8C98-8077B2225B7A}" destId="{EDFD8A38-A41E-4F50-8B0A-B840D6F80841}" srcOrd="3" destOrd="0" parTransId="{D2A37404-EA1C-4E67-BC0F-B130D03C7A9F}" sibTransId="{10DAE738-ADC6-4883-B71A-3AE18399B66D}"/>
    <dgm:cxn modelId="{BFC23DAF-176F-4707-885C-15EE6B19EA8C}" srcId="{F3399EBF-72BB-4A37-8C98-8077B2225B7A}" destId="{E8E0361E-8B0B-4D92-A574-A3BDCD9595A3}" srcOrd="2" destOrd="0" parTransId="{DBC25FEF-B26B-4B46-AA10-CD9E90A04172}" sibTransId="{C92F91E8-0414-4157-9AE1-7B04AB4B5C5B}"/>
    <dgm:cxn modelId="{A02357B3-25C0-4F83-BFCB-622DD6CA1137}" srcId="{F3399EBF-72BB-4A37-8C98-8077B2225B7A}" destId="{50DE6F06-7708-486C-8D60-D08D06358A05}" srcOrd="1" destOrd="0" parTransId="{4EA0D2D2-F91E-4062-98FA-F3BB9D9388FD}" sibTransId="{4A815891-E336-44B6-84C3-299507B0D02E}"/>
    <dgm:cxn modelId="{38A5D3E8-8E9E-4823-BB9A-CB769BA9F2E9}" type="presOf" srcId="{50DE6F06-7708-486C-8D60-D08D06358A05}" destId="{5F4CA5F4-AB84-40DD-91DD-20939FB97F01}" srcOrd="0" destOrd="0" presId="urn:microsoft.com/office/officeart/2005/8/layout/radial4"/>
    <dgm:cxn modelId="{997262EB-7848-4426-AEB8-672B5861270B}" type="presOf" srcId="{B801F71A-14DC-44C3-A876-E46F6F1B6AE9}" destId="{53399B8B-14EC-429C-BB22-83194A30B8DF}" srcOrd="0" destOrd="0" presId="urn:microsoft.com/office/officeart/2005/8/layout/radial4"/>
    <dgm:cxn modelId="{4C3A7BED-D99E-4EBC-AC06-8F0627DE90C8}" srcId="{F3399EBF-72BB-4A37-8C98-8077B2225B7A}" destId="{B801F71A-14DC-44C3-A876-E46F6F1B6AE9}" srcOrd="0" destOrd="0" parTransId="{F6E8837B-A5F6-46A4-A6F4-3BDF0A4B4491}" sibTransId="{ABD37E91-B540-4CBF-9B8E-7BDB650641F0}"/>
    <dgm:cxn modelId="{3B06D1F8-F8C3-4D21-A81D-BC0DBF2FBB37}" type="presParOf" srcId="{6E950ACB-237B-4206-8A25-EB2A07AA8B10}" destId="{E5FB10AE-D9E2-48AF-A7B9-C38AAAA78E6B}" srcOrd="0" destOrd="0" presId="urn:microsoft.com/office/officeart/2005/8/layout/radial4"/>
    <dgm:cxn modelId="{6E807924-45FB-4931-97FA-8D5D6F3A79F7}" type="presParOf" srcId="{6E950ACB-237B-4206-8A25-EB2A07AA8B10}" destId="{62DF9AA8-BC24-4270-BF13-1448E0B183D0}" srcOrd="1" destOrd="0" presId="urn:microsoft.com/office/officeart/2005/8/layout/radial4"/>
    <dgm:cxn modelId="{2538BAC0-F770-4051-A523-4EE070909289}" type="presParOf" srcId="{6E950ACB-237B-4206-8A25-EB2A07AA8B10}" destId="{53399B8B-14EC-429C-BB22-83194A30B8DF}" srcOrd="2" destOrd="0" presId="urn:microsoft.com/office/officeart/2005/8/layout/radial4"/>
    <dgm:cxn modelId="{7AE6A364-D0E6-41BB-B962-C631987D0B83}" type="presParOf" srcId="{6E950ACB-237B-4206-8A25-EB2A07AA8B10}" destId="{175953DE-20BA-4681-9722-D622C9C88FBA}" srcOrd="3" destOrd="0" presId="urn:microsoft.com/office/officeart/2005/8/layout/radial4"/>
    <dgm:cxn modelId="{2C738BCA-82F8-47AA-B0A4-9389B4B8D276}" type="presParOf" srcId="{6E950ACB-237B-4206-8A25-EB2A07AA8B10}" destId="{5F4CA5F4-AB84-40DD-91DD-20939FB97F01}" srcOrd="4" destOrd="0" presId="urn:microsoft.com/office/officeart/2005/8/layout/radial4"/>
    <dgm:cxn modelId="{DB2ADD58-CD42-41DC-A888-E9698F8465B5}" type="presParOf" srcId="{6E950ACB-237B-4206-8A25-EB2A07AA8B10}" destId="{26562D7D-680F-4CD0-9C4E-E4B0BB660E1B}" srcOrd="5" destOrd="0" presId="urn:microsoft.com/office/officeart/2005/8/layout/radial4"/>
    <dgm:cxn modelId="{4E9B752F-AD58-43C8-90DD-60BD83536134}" type="presParOf" srcId="{6E950ACB-237B-4206-8A25-EB2A07AA8B10}" destId="{9EBF8986-F374-42A7-B6D0-93DC846E4137}" srcOrd="6" destOrd="0" presId="urn:microsoft.com/office/officeart/2005/8/layout/radial4"/>
    <dgm:cxn modelId="{B9BB7160-2B17-4C86-BC0F-B1CB5FB6AE34}" type="presParOf" srcId="{6E950ACB-237B-4206-8A25-EB2A07AA8B10}" destId="{14116CB2-A043-4E15-99BC-3DDDA78DED71}" srcOrd="7" destOrd="0" presId="urn:microsoft.com/office/officeart/2005/8/layout/radial4"/>
    <dgm:cxn modelId="{4C392B92-E4BA-4CB7-922D-62B4A7B8BA6B}" type="presParOf" srcId="{6E950ACB-237B-4206-8A25-EB2A07AA8B10}" destId="{B89791DC-6269-42F8-B051-2417C74EEB97}" srcOrd="8" destOrd="0" presId="urn:microsoft.com/office/officeart/2005/8/layout/radial4"/>
    <dgm:cxn modelId="{1A09552A-0446-4B91-998A-547DA6D96238}" type="presParOf" srcId="{6E950ACB-237B-4206-8A25-EB2A07AA8B10}" destId="{ACA1CE8C-AC25-4BB6-9236-FA7526D0F73F}" srcOrd="9" destOrd="0" presId="urn:microsoft.com/office/officeart/2005/8/layout/radial4"/>
    <dgm:cxn modelId="{4939F84B-F637-4B44-BE56-407BFFFF1636}" type="presParOf" srcId="{6E950ACB-237B-4206-8A25-EB2A07AA8B10}" destId="{0FB38F78-7E37-4E11-A87D-88129E1965F8}" srcOrd="10"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B10AE-D9E2-48AF-A7B9-C38AAAA78E6B}">
      <dsp:nvSpPr>
        <dsp:cNvPr id="0" name=""/>
        <dsp:cNvSpPr/>
      </dsp:nvSpPr>
      <dsp:spPr>
        <a:xfrm>
          <a:off x="3188852" y="3613273"/>
          <a:ext cx="2362198" cy="2215884"/>
        </a:xfrm>
        <a:prstGeom prst="ellipse">
          <a:avLst/>
        </a:prstGeom>
        <a:solidFill>
          <a:srgbClr val="5F7043">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en-US" sz="1900" b="0" kern="1200" dirty="0">
            <a:solidFill>
              <a:srgbClr val="001E17"/>
            </a:solidFill>
            <a:latin typeface="Georgia"/>
            <a:ea typeface="+mn-ea"/>
            <a:cs typeface="+mn-cs"/>
          </a:endParaRPr>
        </a:p>
      </dsp:txBody>
      <dsp:txXfrm>
        <a:off x="3534788" y="3937782"/>
        <a:ext cx="1670326" cy="1566866"/>
      </dsp:txXfrm>
    </dsp:sp>
    <dsp:sp modelId="{62DF9AA8-BC24-4270-BF13-1448E0B183D0}">
      <dsp:nvSpPr>
        <dsp:cNvPr id="0" name=""/>
        <dsp:cNvSpPr/>
      </dsp:nvSpPr>
      <dsp:spPr>
        <a:xfrm rot="10799997">
          <a:off x="2262721" y="4405460"/>
          <a:ext cx="875761" cy="631526"/>
        </a:xfrm>
        <a:prstGeom prst="leftArrow">
          <a:avLst>
            <a:gd name="adj1" fmla="val 60000"/>
            <a:gd name="adj2" fmla="val 50000"/>
          </a:avLst>
        </a:prstGeom>
        <a:solidFill>
          <a:srgbClr val="5F7043">
            <a:tint val="60000"/>
            <a:hueOff val="0"/>
            <a:satOff val="0"/>
            <a:lumOff val="0"/>
            <a:alphaOff val="0"/>
          </a:srgb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3399B8B-14EC-429C-BB22-83194A30B8DF}">
      <dsp:nvSpPr>
        <dsp:cNvPr id="0" name=""/>
        <dsp:cNvSpPr/>
      </dsp:nvSpPr>
      <dsp:spPr>
        <a:xfrm>
          <a:off x="166699" y="3761524"/>
          <a:ext cx="2313199" cy="1919387"/>
        </a:xfrm>
        <a:prstGeom prst="roundRect">
          <a:avLst>
            <a:gd name="adj" fmla="val 10000"/>
          </a:avLst>
        </a:prstGeom>
        <a:solidFill>
          <a:srgbClr val="5F7043">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01E17"/>
              </a:solidFill>
              <a:latin typeface="Georgia"/>
              <a:ea typeface="+mn-ea"/>
              <a:cs typeface="+mn-cs"/>
            </a:rPr>
            <a:t>Offers </a:t>
          </a:r>
          <a:r>
            <a:rPr lang="en-US" sz="1700" b="1" kern="1200" dirty="0">
              <a:solidFill>
                <a:srgbClr val="001E17"/>
              </a:solidFill>
              <a:latin typeface="Georgia"/>
              <a:ea typeface="+mn-ea"/>
              <a:cs typeface="+mn-cs"/>
            </a:rPr>
            <a:t>scholarships</a:t>
          </a:r>
          <a:r>
            <a:rPr lang="en-US" sz="1700" kern="1200" dirty="0">
              <a:solidFill>
                <a:srgbClr val="001E17"/>
              </a:solidFill>
              <a:latin typeface="Georgia"/>
              <a:ea typeface="+mn-ea"/>
              <a:cs typeface="+mn-cs"/>
            </a:rPr>
            <a:t> to Lake County students as motivation to graduate high school and attend college.</a:t>
          </a:r>
        </a:p>
      </dsp:txBody>
      <dsp:txXfrm>
        <a:off x="222916" y="3817741"/>
        <a:ext cx="2200765" cy="1806953"/>
      </dsp:txXfrm>
    </dsp:sp>
    <dsp:sp modelId="{175953DE-20BA-4681-9722-D622C9C88FBA}">
      <dsp:nvSpPr>
        <dsp:cNvPr id="0" name=""/>
        <dsp:cNvSpPr/>
      </dsp:nvSpPr>
      <dsp:spPr>
        <a:xfrm rot="13181994">
          <a:off x="2004998" y="3126591"/>
          <a:ext cx="1666978" cy="631526"/>
        </a:xfrm>
        <a:prstGeom prst="leftArrow">
          <a:avLst>
            <a:gd name="adj1" fmla="val 60000"/>
            <a:gd name="adj2" fmla="val 50000"/>
          </a:avLst>
        </a:prstGeom>
        <a:solidFill>
          <a:srgbClr val="5F7043">
            <a:tint val="60000"/>
            <a:hueOff val="0"/>
            <a:satOff val="0"/>
            <a:lumOff val="0"/>
            <a:alphaOff val="0"/>
          </a:srgb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F4CA5F4-AB84-40DD-91DD-20939FB97F01}">
      <dsp:nvSpPr>
        <dsp:cNvPr id="0" name=""/>
        <dsp:cNvSpPr/>
      </dsp:nvSpPr>
      <dsp:spPr>
        <a:xfrm>
          <a:off x="242883" y="1295400"/>
          <a:ext cx="2313199" cy="1919387"/>
        </a:xfrm>
        <a:prstGeom prst="roundRect">
          <a:avLst>
            <a:gd name="adj" fmla="val 10000"/>
          </a:avLst>
        </a:prstGeom>
        <a:solidFill>
          <a:srgbClr val="5F7043">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01E17"/>
              </a:solidFill>
              <a:latin typeface="Georgia"/>
              <a:ea typeface="+mn-ea"/>
              <a:cs typeface="+mn-cs"/>
            </a:rPr>
            <a:t>Serves as a </a:t>
          </a:r>
          <a:r>
            <a:rPr lang="en-US" sz="1700" b="1" kern="1200" dirty="0">
              <a:solidFill>
                <a:srgbClr val="001E17"/>
              </a:solidFill>
              <a:latin typeface="Georgia"/>
              <a:ea typeface="+mn-ea"/>
              <a:cs typeface="+mn-cs"/>
            </a:rPr>
            <a:t>mentor </a:t>
          </a:r>
          <a:r>
            <a:rPr lang="en-US" sz="1700" kern="1200" dirty="0">
              <a:solidFill>
                <a:srgbClr val="001E17"/>
              </a:solidFill>
              <a:latin typeface="Georgia"/>
              <a:ea typeface="+mn-ea"/>
              <a:cs typeface="+mn-cs"/>
            </a:rPr>
            <a:t>and </a:t>
          </a:r>
          <a:r>
            <a:rPr lang="en-US" sz="1700" b="1" kern="1200" dirty="0">
              <a:solidFill>
                <a:srgbClr val="001E17"/>
              </a:solidFill>
              <a:latin typeface="Georgia"/>
              <a:ea typeface="+mn-ea"/>
              <a:cs typeface="+mn-cs"/>
            </a:rPr>
            <a:t>resource center </a:t>
          </a:r>
          <a:r>
            <a:rPr lang="en-US" sz="1700" kern="1200" dirty="0">
              <a:solidFill>
                <a:srgbClr val="001E17"/>
              </a:solidFill>
              <a:latin typeface="Georgia"/>
              <a:ea typeface="+mn-ea"/>
              <a:cs typeface="+mn-cs"/>
            </a:rPr>
            <a:t>to ensure nonprofits can effectively provide services to our community.</a:t>
          </a:r>
        </a:p>
      </dsp:txBody>
      <dsp:txXfrm>
        <a:off x="299100" y="1351617"/>
        <a:ext cx="2200765" cy="1806953"/>
      </dsp:txXfrm>
    </dsp:sp>
    <dsp:sp modelId="{26562D7D-680F-4CD0-9C4E-E4B0BB660E1B}">
      <dsp:nvSpPr>
        <dsp:cNvPr id="0" name=""/>
        <dsp:cNvSpPr/>
      </dsp:nvSpPr>
      <dsp:spPr>
        <a:xfrm rot="16217806">
          <a:off x="3595094" y="2460610"/>
          <a:ext cx="1587102" cy="631526"/>
        </a:xfrm>
        <a:prstGeom prst="leftArrow">
          <a:avLst>
            <a:gd name="adj1" fmla="val 60000"/>
            <a:gd name="adj2" fmla="val 50000"/>
          </a:avLst>
        </a:prstGeom>
        <a:solidFill>
          <a:srgbClr val="5F7043">
            <a:tint val="60000"/>
            <a:hueOff val="0"/>
            <a:satOff val="0"/>
            <a:lumOff val="0"/>
            <a:alphaOff val="0"/>
          </a:srgb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EBF8986-F374-42A7-B6D0-93DC846E4137}">
      <dsp:nvSpPr>
        <dsp:cNvPr id="0" name=""/>
        <dsp:cNvSpPr/>
      </dsp:nvSpPr>
      <dsp:spPr>
        <a:xfrm>
          <a:off x="3232045" y="152399"/>
          <a:ext cx="2313199" cy="1919387"/>
        </a:xfrm>
        <a:prstGeom prst="roundRect">
          <a:avLst>
            <a:gd name="adj" fmla="val 10000"/>
          </a:avLst>
        </a:prstGeom>
        <a:solidFill>
          <a:srgbClr val="5F7043">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01E17"/>
              </a:solidFill>
              <a:latin typeface="Georgia"/>
              <a:ea typeface="+mn-ea"/>
              <a:cs typeface="+mn-cs"/>
            </a:rPr>
            <a:t>Assists donors  with planning how to </a:t>
          </a:r>
          <a:r>
            <a:rPr lang="en-US" sz="1700" b="1" kern="1200" dirty="0">
              <a:solidFill>
                <a:srgbClr val="001E17"/>
              </a:solidFill>
              <a:latin typeface="Georgia"/>
              <a:ea typeface="+mn-ea"/>
              <a:cs typeface="+mn-cs"/>
            </a:rPr>
            <a:t>invest and manage </a:t>
          </a:r>
          <a:r>
            <a:rPr lang="en-US" sz="1700" kern="1200" dirty="0">
              <a:solidFill>
                <a:srgbClr val="001E17"/>
              </a:solidFill>
              <a:latin typeface="Georgia"/>
              <a:ea typeface="+mn-ea"/>
              <a:cs typeface="+mn-cs"/>
            </a:rPr>
            <a:t>their </a:t>
          </a:r>
          <a:r>
            <a:rPr lang="en-US" sz="1700" b="1" kern="1200" dirty="0">
              <a:solidFill>
                <a:srgbClr val="001E17"/>
              </a:solidFill>
              <a:latin typeface="Georgia"/>
              <a:ea typeface="+mn-ea"/>
              <a:cs typeface="+mn-cs"/>
            </a:rPr>
            <a:t>charitable assets.</a:t>
          </a:r>
          <a:endParaRPr lang="en-US" sz="1700" kern="1200" dirty="0">
            <a:solidFill>
              <a:srgbClr val="001E17"/>
            </a:solidFill>
            <a:latin typeface="Georgia"/>
            <a:ea typeface="+mn-ea"/>
            <a:cs typeface="+mn-cs"/>
          </a:endParaRPr>
        </a:p>
      </dsp:txBody>
      <dsp:txXfrm>
        <a:off x="3288262" y="208616"/>
        <a:ext cx="2200765" cy="1806953"/>
      </dsp:txXfrm>
    </dsp:sp>
    <dsp:sp modelId="{14116CB2-A043-4E15-99BC-3DDDA78DED71}">
      <dsp:nvSpPr>
        <dsp:cNvPr id="0" name=""/>
        <dsp:cNvSpPr/>
      </dsp:nvSpPr>
      <dsp:spPr>
        <a:xfrm rot="19121592">
          <a:off x="5088063" y="3175546"/>
          <a:ext cx="1317137" cy="631526"/>
        </a:xfrm>
        <a:prstGeom prst="leftArrow">
          <a:avLst>
            <a:gd name="adj1" fmla="val 60000"/>
            <a:gd name="adj2" fmla="val 50000"/>
          </a:avLst>
        </a:prstGeom>
        <a:solidFill>
          <a:srgbClr val="5F7043">
            <a:tint val="60000"/>
            <a:hueOff val="0"/>
            <a:satOff val="0"/>
            <a:lumOff val="0"/>
            <a:alphaOff val="0"/>
          </a:srgb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89791DC-6269-42F8-B051-2417C74EEB97}">
      <dsp:nvSpPr>
        <dsp:cNvPr id="0" name=""/>
        <dsp:cNvSpPr/>
      </dsp:nvSpPr>
      <dsp:spPr>
        <a:xfrm>
          <a:off x="6019799" y="1295407"/>
          <a:ext cx="2313199" cy="1919387"/>
        </a:xfrm>
        <a:prstGeom prst="roundRect">
          <a:avLst>
            <a:gd name="adj" fmla="val 10000"/>
          </a:avLst>
        </a:prstGeom>
        <a:solidFill>
          <a:srgbClr val="5F7043">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01E17"/>
              </a:solidFill>
              <a:latin typeface="Georgia"/>
              <a:ea typeface="+mn-ea"/>
              <a:cs typeface="+mn-cs"/>
            </a:rPr>
            <a:t>Collaborates with local leaders to </a:t>
          </a:r>
          <a:r>
            <a:rPr lang="en-US" sz="1700" b="1" kern="1200" dirty="0">
              <a:solidFill>
                <a:srgbClr val="001E17"/>
              </a:solidFill>
              <a:latin typeface="Georgia"/>
              <a:ea typeface="+mn-ea"/>
              <a:cs typeface="+mn-cs"/>
            </a:rPr>
            <a:t>solve problems </a:t>
          </a:r>
          <a:r>
            <a:rPr lang="en-US" sz="1700" kern="1200" dirty="0">
              <a:solidFill>
                <a:srgbClr val="001E17"/>
              </a:solidFill>
              <a:latin typeface="Georgia"/>
              <a:ea typeface="+mn-ea"/>
              <a:cs typeface="+mn-cs"/>
            </a:rPr>
            <a:t>and </a:t>
          </a:r>
          <a:r>
            <a:rPr lang="en-US" sz="1700" b="1" kern="1200" dirty="0">
              <a:solidFill>
                <a:srgbClr val="001E17"/>
              </a:solidFill>
              <a:latin typeface="Georgia"/>
              <a:ea typeface="+mn-ea"/>
              <a:cs typeface="+mn-cs"/>
            </a:rPr>
            <a:t>enhance</a:t>
          </a:r>
          <a:r>
            <a:rPr lang="en-US" sz="1700" kern="1200" dirty="0">
              <a:solidFill>
                <a:srgbClr val="001E17"/>
              </a:solidFill>
              <a:latin typeface="Georgia"/>
              <a:ea typeface="+mn-ea"/>
              <a:cs typeface="+mn-cs"/>
            </a:rPr>
            <a:t> residents' </a:t>
          </a:r>
          <a:r>
            <a:rPr lang="en-US" sz="1700" b="1" kern="1200" dirty="0">
              <a:solidFill>
                <a:srgbClr val="001E17"/>
              </a:solidFill>
              <a:latin typeface="Georgia"/>
              <a:ea typeface="+mn-ea"/>
              <a:cs typeface="+mn-cs"/>
            </a:rPr>
            <a:t>quality of life</a:t>
          </a:r>
          <a:r>
            <a:rPr lang="en-US" sz="1700" kern="1200" dirty="0">
              <a:solidFill>
                <a:srgbClr val="001E17"/>
              </a:solidFill>
              <a:latin typeface="Georgia"/>
              <a:ea typeface="+mn-ea"/>
              <a:cs typeface="+mn-cs"/>
            </a:rPr>
            <a:t>.</a:t>
          </a:r>
        </a:p>
      </dsp:txBody>
      <dsp:txXfrm>
        <a:off x="6076016" y="1351624"/>
        <a:ext cx="2200765" cy="1806953"/>
      </dsp:txXfrm>
    </dsp:sp>
    <dsp:sp modelId="{ACA1CE8C-AC25-4BB6-9236-FA7526D0F73F}">
      <dsp:nvSpPr>
        <dsp:cNvPr id="0" name=""/>
        <dsp:cNvSpPr/>
      </dsp:nvSpPr>
      <dsp:spPr>
        <a:xfrm rot="21505309">
          <a:off x="5647345" y="4405464"/>
          <a:ext cx="827348" cy="631526"/>
        </a:xfrm>
        <a:prstGeom prst="leftArrow">
          <a:avLst>
            <a:gd name="adj1" fmla="val 60000"/>
            <a:gd name="adj2" fmla="val 50000"/>
          </a:avLst>
        </a:prstGeom>
        <a:solidFill>
          <a:srgbClr val="5F7043">
            <a:tint val="60000"/>
            <a:hueOff val="0"/>
            <a:satOff val="0"/>
            <a:lumOff val="0"/>
            <a:alphaOff val="0"/>
          </a:srgbClr>
        </a:solidFill>
        <a:ln>
          <a:noFill/>
        </a:ln>
        <a:effectLst/>
        <a:scene3d>
          <a:camera prst="orthographicFront"/>
          <a:lightRig rig="chilly" dir="t"/>
        </a:scene3d>
        <a:sp3d z="-25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FB38F78-7E37-4E11-A87D-88129E1965F8}">
      <dsp:nvSpPr>
        <dsp:cNvPr id="0" name=""/>
        <dsp:cNvSpPr/>
      </dsp:nvSpPr>
      <dsp:spPr>
        <a:xfrm>
          <a:off x="6400796" y="3673702"/>
          <a:ext cx="2313199" cy="1919387"/>
        </a:xfrm>
        <a:prstGeom prst="roundRect">
          <a:avLst>
            <a:gd name="adj" fmla="val 10000"/>
          </a:avLst>
        </a:prstGeom>
        <a:solidFill>
          <a:srgbClr val="5F7043">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01E17"/>
              </a:solidFill>
              <a:latin typeface="Georgia"/>
              <a:ea typeface="+mn-ea"/>
              <a:cs typeface="+mn-cs"/>
            </a:rPr>
            <a:t>Provides </a:t>
          </a:r>
          <a:r>
            <a:rPr lang="en-US" sz="1700" b="1" kern="1200" dirty="0">
              <a:solidFill>
                <a:srgbClr val="001E17"/>
              </a:solidFill>
              <a:latin typeface="Georgia"/>
              <a:ea typeface="+mn-ea"/>
              <a:cs typeface="+mn-cs"/>
            </a:rPr>
            <a:t>grants</a:t>
          </a:r>
          <a:r>
            <a:rPr lang="en-US" sz="1700" kern="1200" dirty="0">
              <a:solidFill>
                <a:srgbClr val="001E17"/>
              </a:solidFill>
              <a:latin typeface="Georgia"/>
              <a:ea typeface="+mn-ea"/>
              <a:cs typeface="+mn-cs"/>
            </a:rPr>
            <a:t> to organizations servicing the Lake County community.</a:t>
          </a:r>
        </a:p>
      </dsp:txBody>
      <dsp:txXfrm>
        <a:off x="6457013" y="3729919"/>
        <a:ext cx="2200765" cy="180695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123" cy="343018"/>
          </a:xfrm>
          <a:prstGeom prst="rect">
            <a:avLst/>
          </a:prstGeom>
        </p:spPr>
        <p:txBody>
          <a:bodyPr vert="horz" lIns="90390" tIns="45195" rIns="90390" bIns="45195" rtlCol="0"/>
          <a:lstStyle>
            <a:lvl1pPr algn="l">
              <a:defRPr sz="1200"/>
            </a:lvl1pPr>
          </a:lstStyle>
          <a:p>
            <a:endParaRPr lang="en-US" dirty="0"/>
          </a:p>
        </p:txBody>
      </p:sp>
      <p:sp>
        <p:nvSpPr>
          <p:cNvPr id="3" name="Date Placeholder 2"/>
          <p:cNvSpPr>
            <a:spLocks noGrp="1"/>
          </p:cNvSpPr>
          <p:nvPr>
            <p:ph type="dt" sz="quarter" idx="1"/>
          </p:nvPr>
        </p:nvSpPr>
        <p:spPr>
          <a:xfrm>
            <a:off x="5179789" y="0"/>
            <a:ext cx="3962123" cy="343018"/>
          </a:xfrm>
          <a:prstGeom prst="rect">
            <a:avLst/>
          </a:prstGeom>
        </p:spPr>
        <p:txBody>
          <a:bodyPr vert="horz" lIns="90390" tIns="45195" rIns="90390" bIns="45195" rtlCol="0"/>
          <a:lstStyle>
            <a:lvl1pPr algn="r">
              <a:defRPr sz="1200"/>
            </a:lvl1pPr>
          </a:lstStyle>
          <a:p>
            <a:fld id="{B7447967-23D1-4016-8009-94ACFEA57DBB}" type="datetimeFigureOut">
              <a:rPr lang="en-US" smtClean="0"/>
              <a:t>6/26/2024</a:t>
            </a:fld>
            <a:endParaRPr lang="en-US" dirty="0"/>
          </a:p>
        </p:txBody>
      </p:sp>
      <p:sp>
        <p:nvSpPr>
          <p:cNvPr id="4" name="Footer Placeholder 3"/>
          <p:cNvSpPr>
            <a:spLocks noGrp="1"/>
          </p:cNvSpPr>
          <p:nvPr>
            <p:ph type="ftr" sz="quarter" idx="2"/>
          </p:nvPr>
        </p:nvSpPr>
        <p:spPr>
          <a:xfrm>
            <a:off x="0" y="6513803"/>
            <a:ext cx="3962123" cy="343018"/>
          </a:xfrm>
          <a:prstGeom prst="rect">
            <a:avLst/>
          </a:prstGeom>
        </p:spPr>
        <p:txBody>
          <a:bodyPr vert="horz" lIns="90390" tIns="45195" rIns="90390" bIns="45195"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789" y="6513803"/>
            <a:ext cx="3962123" cy="343018"/>
          </a:xfrm>
          <a:prstGeom prst="rect">
            <a:avLst/>
          </a:prstGeom>
        </p:spPr>
        <p:txBody>
          <a:bodyPr vert="horz" lIns="90390" tIns="45195" rIns="90390" bIns="45195" rtlCol="0" anchor="b"/>
          <a:lstStyle>
            <a:lvl1pPr algn="r">
              <a:defRPr sz="1200"/>
            </a:lvl1pPr>
          </a:lstStyle>
          <a:p>
            <a:fld id="{03E22170-F517-46CF-A509-DBD22EA820D1}" type="slidenum">
              <a:rPr lang="en-US" smtClean="0"/>
              <a:t>‹#›</a:t>
            </a:fld>
            <a:endParaRPr lang="en-US" dirty="0"/>
          </a:p>
        </p:txBody>
      </p:sp>
    </p:spTree>
    <p:extLst>
      <p:ext uri="{BB962C8B-B14F-4D97-AF65-F5344CB8AC3E}">
        <p14:creationId xmlns:p14="http://schemas.microsoft.com/office/powerpoint/2010/main" val="3678631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962400" cy="342900"/>
          </a:xfrm>
          <a:prstGeom prst="rect">
            <a:avLst/>
          </a:prstGeom>
        </p:spPr>
        <p:txBody>
          <a:bodyPr vert="horz" lIns="91430" tIns="45715" rIns="91430" bIns="45715" rtlCol="0"/>
          <a:lstStyle>
            <a:lvl1pPr algn="l">
              <a:defRPr sz="1200"/>
            </a:lvl1pPr>
          </a:lstStyle>
          <a:p>
            <a:endParaRPr lang="en-US" dirty="0"/>
          </a:p>
        </p:txBody>
      </p:sp>
      <p:sp>
        <p:nvSpPr>
          <p:cNvPr id="3" name="Date Placeholder 2"/>
          <p:cNvSpPr>
            <a:spLocks noGrp="1"/>
          </p:cNvSpPr>
          <p:nvPr>
            <p:ph type="dt" idx="1"/>
          </p:nvPr>
        </p:nvSpPr>
        <p:spPr>
          <a:xfrm>
            <a:off x="5179487" y="0"/>
            <a:ext cx="3962400" cy="342900"/>
          </a:xfrm>
          <a:prstGeom prst="rect">
            <a:avLst/>
          </a:prstGeom>
        </p:spPr>
        <p:txBody>
          <a:bodyPr vert="horz" lIns="91430" tIns="45715" rIns="91430" bIns="45715" rtlCol="0"/>
          <a:lstStyle>
            <a:lvl1pPr algn="r">
              <a:defRPr sz="1200"/>
            </a:lvl1pPr>
          </a:lstStyle>
          <a:p>
            <a:fld id="{604648A3-63ED-4038-B3A6-9147BDA546C0}" type="datetimeFigureOut">
              <a:rPr lang="en-US" smtClean="0"/>
              <a:pPr/>
              <a:t>6/26/2024</a:t>
            </a:fld>
            <a:endParaRPr lang="en-US" dirty="0"/>
          </a:p>
        </p:txBody>
      </p:sp>
      <p:sp>
        <p:nvSpPr>
          <p:cNvPr id="4" name="Slide Image Placeholder 3"/>
          <p:cNvSpPr>
            <a:spLocks noGrp="1" noRot="1" noChangeAspect="1"/>
          </p:cNvSpPr>
          <p:nvPr>
            <p:ph type="sldImg" idx="2"/>
          </p:nvPr>
        </p:nvSpPr>
        <p:spPr>
          <a:xfrm>
            <a:off x="2855913" y="512763"/>
            <a:ext cx="3432175" cy="2573337"/>
          </a:xfrm>
          <a:prstGeom prst="rect">
            <a:avLst/>
          </a:prstGeom>
          <a:noFill/>
          <a:ln w="12700">
            <a:solidFill>
              <a:prstClr val="black"/>
            </a:solidFill>
          </a:ln>
        </p:spPr>
        <p:txBody>
          <a:bodyPr vert="horz" lIns="91430" tIns="45715" rIns="91430" bIns="45715" rtlCol="0" anchor="ctr"/>
          <a:lstStyle/>
          <a:p>
            <a:endParaRPr lang="en-US" dirty="0"/>
          </a:p>
        </p:txBody>
      </p:sp>
      <p:sp>
        <p:nvSpPr>
          <p:cNvPr id="5" name="Notes Placeholder 4"/>
          <p:cNvSpPr>
            <a:spLocks noGrp="1"/>
          </p:cNvSpPr>
          <p:nvPr>
            <p:ph type="body" sz="quarter" idx="3"/>
          </p:nvPr>
        </p:nvSpPr>
        <p:spPr>
          <a:xfrm>
            <a:off x="914401" y="3257551"/>
            <a:ext cx="7315200" cy="3086100"/>
          </a:xfrm>
          <a:prstGeom prst="rect">
            <a:avLst/>
          </a:prstGeom>
        </p:spPr>
        <p:txBody>
          <a:bodyPr vert="horz" lIns="91430" tIns="45715" rIns="91430" bIns="457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513910"/>
            <a:ext cx="3962400" cy="342900"/>
          </a:xfrm>
          <a:prstGeom prst="rect">
            <a:avLst/>
          </a:prstGeom>
        </p:spPr>
        <p:txBody>
          <a:bodyPr vert="horz" lIns="91430" tIns="45715" rIns="91430" bIns="457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7" y="6513910"/>
            <a:ext cx="3962400" cy="342900"/>
          </a:xfrm>
          <a:prstGeom prst="rect">
            <a:avLst/>
          </a:prstGeom>
        </p:spPr>
        <p:txBody>
          <a:bodyPr vert="horz" lIns="91430" tIns="45715" rIns="91430" bIns="45715" rtlCol="0" anchor="b"/>
          <a:lstStyle>
            <a:lvl1pPr algn="r">
              <a:defRPr sz="1200"/>
            </a:lvl1pPr>
          </a:lstStyle>
          <a:p>
            <a:fld id="{4153AAB8-9233-44D8-B769-8D636DD54753}" type="slidenum">
              <a:rPr lang="en-US" smtClean="0"/>
              <a:pPr/>
              <a:t>‹#›</a:t>
            </a:fld>
            <a:endParaRPr lang="en-US" dirty="0"/>
          </a:p>
        </p:txBody>
      </p:sp>
    </p:spTree>
    <p:extLst>
      <p:ext uri="{BB962C8B-B14F-4D97-AF65-F5344CB8AC3E}">
        <p14:creationId xmlns:p14="http://schemas.microsoft.com/office/powerpoint/2010/main" val="3733534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53AAB8-9233-44D8-B769-8D636DD54753}" type="slidenum">
              <a:rPr lang="en-US" smtClean="0"/>
              <a:pPr/>
              <a:t>2</a:t>
            </a:fld>
            <a:endParaRPr lang="en-US" dirty="0"/>
          </a:p>
        </p:txBody>
      </p:sp>
    </p:spTree>
    <p:extLst>
      <p:ext uri="{BB962C8B-B14F-4D97-AF65-F5344CB8AC3E}">
        <p14:creationId xmlns:p14="http://schemas.microsoft.com/office/powerpoint/2010/main" val="4032559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3AAB8-9233-44D8-B769-8D636DD54753}" type="slidenum">
              <a:rPr lang="en-US" smtClean="0"/>
              <a:pPr/>
              <a:t>17</a:t>
            </a:fld>
            <a:endParaRPr lang="en-US" dirty="0"/>
          </a:p>
        </p:txBody>
      </p:sp>
    </p:spTree>
    <p:extLst>
      <p:ext uri="{BB962C8B-B14F-4D97-AF65-F5344CB8AC3E}">
        <p14:creationId xmlns:p14="http://schemas.microsoft.com/office/powerpoint/2010/main" val="3614686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3AAB8-9233-44D8-B769-8D636DD54753}" type="slidenum">
              <a:rPr lang="en-US" smtClean="0"/>
              <a:pPr/>
              <a:t>20</a:t>
            </a:fld>
            <a:endParaRPr lang="en-US" dirty="0"/>
          </a:p>
        </p:txBody>
      </p:sp>
    </p:spTree>
    <p:extLst>
      <p:ext uri="{BB962C8B-B14F-4D97-AF65-F5344CB8AC3E}">
        <p14:creationId xmlns:p14="http://schemas.microsoft.com/office/powerpoint/2010/main" val="217689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4153AAB8-9233-44D8-B769-8D636DD54753}" type="slidenum">
              <a:rPr lang="en-US" smtClean="0"/>
              <a:pPr/>
              <a:t>21</a:t>
            </a:fld>
            <a:endParaRPr lang="en-US" dirty="0"/>
          </a:p>
        </p:txBody>
      </p:sp>
    </p:spTree>
    <p:extLst>
      <p:ext uri="{BB962C8B-B14F-4D97-AF65-F5344CB8AC3E}">
        <p14:creationId xmlns:p14="http://schemas.microsoft.com/office/powerpoint/2010/main" val="4083664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53AAB8-9233-44D8-B769-8D636DD54753}" type="slidenum">
              <a:rPr lang="en-US" smtClean="0"/>
              <a:pPr/>
              <a:t>22</a:t>
            </a:fld>
            <a:endParaRPr lang="en-US" dirty="0"/>
          </a:p>
        </p:txBody>
      </p:sp>
    </p:spTree>
    <p:extLst>
      <p:ext uri="{BB962C8B-B14F-4D97-AF65-F5344CB8AC3E}">
        <p14:creationId xmlns:p14="http://schemas.microsoft.com/office/powerpoint/2010/main" val="2219220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53AAB8-9233-44D8-B769-8D636DD54753}" type="slidenum">
              <a:rPr lang="en-US" smtClean="0"/>
              <a:pPr/>
              <a:t>23</a:t>
            </a:fld>
            <a:endParaRPr lang="en-US" dirty="0"/>
          </a:p>
        </p:txBody>
      </p:sp>
    </p:spTree>
    <p:extLst>
      <p:ext uri="{BB962C8B-B14F-4D97-AF65-F5344CB8AC3E}">
        <p14:creationId xmlns:p14="http://schemas.microsoft.com/office/powerpoint/2010/main" val="485312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3AAB8-9233-44D8-B769-8D636DD54753}" type="slidenum">
              <a:rPr lang="en-US" smtClean="0"/>
              <a:pPr/>
              <a:t>24</a:t>
            </a:fld>
            <a:endParaRPr lang="en-US" dirty="0"/>
          </a:p>
        </p:txBody>
      </p:sp>
    </p:spTree>
    <p:extLst>
      <p:ext uri="{BB962C8B-B14F-4D97-AF65-F5344CB8AC3E}">
        <p14:creationId xmlns:p14="http://schemas.microsoft.com/office/powerpoint/2010/main" val="3491419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3AAB8-9233-44D8-B769-8D636DD54753}" type="slidenum">
              <a:rPr lang="en-US" smtClean="0"/>
              <a:pPr/>
              <a:t>25</a:t>
            </a:fld>
            <a:endParaRPr lang="en-US" dirty="0"/>
          </a:p>
        </p:txBody>
      </p:sp>
    </p:spTree>
    <p:extLst>
      <p:ext uri="{BB962C8B-B14F-4D97-AF65-F5344CB8AC3E}">
        <p14:creationId xmlns:p14="http://schemas.microsoft.com/office/powerpoint/2010/main" val="3390390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3AAB8-9233-44D8-B769-8D636DD54753}" type="slidenum">
              <a:rPr lang="en-US" smtClean="0"/>
              <a:pPr/>
              <a:t>28</a:t>
            </a:fld>
            <a:endParaRPr lang="en-US" dirty="0"/>
          </a:p>
        </p:txBody>
      </p:sp>
    </p:spTree>
    <p:extLst>
      <p:ext uri="{BB962C8B-B14F-4D97-AF65-F5344CB8AC3E}">
        <p14:creationId xmlns:p14="http://schemas.microsoft.com/office/powerpoint/2010/main" val="3553625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53AAB8-9233-44D8-B769-8D636DD54753}" type="slidenum">
              <a:rPr lang="en-US" smtClean="0"/>
              <a:pPr/>
              <a:t>29</a:t>
            </a:fld>
            <a:endParaRPr lang="en-US" dirty="0"/>
          </a:p>
        </p:txBody>
      </p:sp>
    </p:spTree>
    <p:extLst>
      <p:ext uri="{BB962C8B-B14F-4D97-AF65-F5344CB8AC3E}">
        <p14:creationId xmlns:p14="http://schemas.microsoft.com/office/powerpoint/2010/main" val="362297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53AAB8-9233-44D8-B769-8D636DD54753}" type="slidenum">
              <a:rPr lang="en-US" smtClean="0"/>
              <a:pPr/>
              <a:t>30</a:t>
            </a:fld>
            <a:endParaRPr lang="en-US" dirty="0"/>
          </a:p>
        </p:txBody>
      </p:sp>
    </p:spTree>
    <p:extLst>
      <p:ext uri="{BB962C8B-B14F-4D97-AF65-F5344CB8AC3E}">
        <p14:creationId xmlns:p14="http://schemas.microsoft.com/office/powerpoint/2010/main" val="57484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53AAB8-9233-44D8-B769-8D636DD54753}" type="slidenum">
              <a:rPr lang="en-US" smtClean="0"/>
              <a:pPr/>
              <a:t>3</a:t>
            </a:fld>
            <a:endParaRPr lang="en-US" dirty="0"/>
          </a:p>
        </p:txBody>
      </p:sp>
    </p:spTree>
    <p:extLst>
      <p:ext uri="{BB962C8B-B14F-4D97-AF65-F5344CB8AC3E}">
        <p14:creationId xmlns:p14="http://schemas.microsoft.com/office/powerpoint/2010/main" val="1552816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25C43-C466-4BBE-8C9E-821405771533}"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629567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25C43-C466-4BBE-8C9E-821405771533}" type="slidenum">
              <a:rPr lang="en-US">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157414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53AAB8-9233-44D8-B769-8D636DD54753}" type="slidenum">
              <a:rPr lang="en-US" smtClean="0"/>
              <a:pPr/>
              <a:t>5</a:t>
            </a:fld>
            <a:endParaRPr lang="en-US" dirty="0"/>
          </a:p>
        </p:txBody>
      </p:sp>
    </p:spTree>
    <p:extLst>
      <p:ext uri="{BB962C8B-B14F-4D97-AF65-F5344CB8AC3E}">
        <p14:creationId xmlns:p14="http://schemas.microsoft.com/office/powerpoint/2010/main" val="4265945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53AAB8-9233-44D8-B769-8D636DD54753}" type="slidenum">
              <a:rPr lang="en-US" smtClean="0"/>
              <a:pPr/>
              <a:t>7</a:t>
            </a:fld>
            <a:endParaRPr lang="en-US" dirty="0"/>
          </a:p>
        </p:txBody>
      </p:sp>
    </p:spTree>
    <p:extLst>
      <p:ext uri="{BB962C8B-B14F-4D97-AF65-F5344CB8AC3E}">
        <p14:creationId xmlns:p14="http://schemas.microsoft.com/office/powerpoint/2010/main" val="2789595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53AAB8-9233-44D8-B769-8D636DD54753}" type="slidenum">
              <a:rPr lang="en-US" smtClean="0"/>
              <a:pPr/>
              <a:t>9</a:t>
            </a:fld>
            <a:endParaRPr lang="en-US" dirty="0"/>
          </a:p>
        </p:txBody>
      </p:sp>
    </p:spTree>
    <p:extLst>
      <p:ext uri="{BB962C8B-B14F-4D97-AF65-F5344CB8AC3E}">
        <p14:creationId xmlns:p14="http://schemas.microsoft.com/office/powerpoint/2010/main" val="4075609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3AAB8-9233-44D8-B769-8D636DD54753}" type="slidenum">
              <a:rPr lang="en-US" smtClean="0"/>
              <a:pPr/>
              <a:t>10</a:t>
            </a:fld>
            <a:endParaRPr lang="en-US" dirty="0"/>
          </a:p>
        </p:txBody>
      </p:sp>
    </p:spTree>
    <p:extLst>
      <p:ext uri="{BB962C8B-B14F-4D97-AF65-F5344CB8AC3E}">
        <p14:creationId xmlns:p14="http://schemas.microsoft.com/office/powerpoint/2010/main" val="469233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53AAB8-9233-44D8-B769-8D636DD54753}" type="slidenum">
              <a:rPr lang="en-US" smtClean="0"/>
              <a:pPr/>
              <a:t>12</a:t>
            </a:fld>
            <a:endParaRPr lang="en-US" dirty="0"/>
          </a:p>
        </p:txBody>
      </p:sp>
    </p:spTree>
    <p:extLst>
      <p:ext uri="{BB962C8B-B14F-4D97-AF65-F5344CB8AC3E}">
        <p14:creationId xmlns:p14="http://schemas.microsoft.com/office/powerpoint/2010/main" val="2298150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3AAB8-9233-44D8-B769-8D636DD54753}" type="slidenum">
              <a:rPr lang="en-US" smtClean="0"/>
              <a:pPr/>
              <a:t>16</a:t>
            </a:fld>
            <a:endParaRPr lang="en-US" dirty="0"/>
          </a:p>
        </p:txBody>
      </p:sp>
    </p:spTree>
    <p:extLst>
      <p:ext uri="{BB962C8B-B14F-4D97-AF65-F5344CB8AC3E}">
        <p14:creationId xmlns:p14="http://schemas.microsoft.com/office/powerpoint/2010/main" val="975836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D92C74-9480-4EAD-8B56-A9BF717E4E7B}" type="datetimeFigureOut">
              <a:rPr lang="en-US" smtClean="0"/>
              <a:pPr/>
              <a:t>6/26/2024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40E8F-1227-44BB-BEB4-56D8BF6D2ED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D92C74-9480-4EAD-8B56-A9BF717E4E7B}" type="datetimeFigureOut">
              <a:rPr lang="en-US" smtClean="0"/>
              <a:pPr/>
              <a:t>6/26/2024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40E8F-1227-44BB-BEB4-56D8BF6D2ED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D92C74-9480-4EAD-8B56-A9BF717E4E7B}" type="datetimeFigureOut">
              <a:rPr lang="en-US" smtClean="0"/>
              <a:pPr/>
              <a:t>6/26/2024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40E8F-1227-44BB-BEB4-56D8BF6D2ED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8A0860-3F7D-4D91-A520-294C1A303FA6}" type="datetimeFigureOut">
              <a:rPr lang="en-US" smtClean="0">
                <a:solidFill>
                  <a:prstClr val="black">
                    <a:tint val="75000"/>
                  </a:prstClr>
                </a:solidFill>
              </a:rPr>
              <a:pPr/>
              <a:t>6/26/2024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254151-A16E-4DFF-9DEA-E4180902B4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4651659"/>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A0860-3F7D-4D91-A520-294C1A303FA6}" type="datetimeFigureOut">
              <a:rPr lang="en-US" smtClean="0">
                <a:solidFill>
                  <a:prstClr val="black">
                    <a:tint val="75000"/>
                  </a:prstClr>
                </a:solidFill>
              </a:rPr>
              <a:pPr/>
              <a:t>6/26/2024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254151-A16E-4DFF-9DEA-E4180902B4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3207861"/>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8A0860-3F7D-4D91-A520-294C1A303FA6}" type="datetimeFigureOut">
              <a:rPr lang="en-US" smtClean="0">
                <a:solidFill>
                  <a:prstClr val="black">
                    <a:tint val="75000"/>
                  </a:prstClr>
                </a:solidFill>
              </a:rPr>
              <a:pPr/>
              <a:t>6/26/2024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254151-A16E-4DFF-9DEA-E4180902B4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2154297"/>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8A0860-3F7D-4D91-A520-294C1A303FA6}" type="datetimeFigureOut">
              <a:rPr lang="en-US" smtClean="0">
                <a:solidFill>
                  <a:prstClr val="black">
                    <a:tint val="75000"/>
                  </a:prstClr>
                </a:solidFill>
              </a:rPr>
              <a:pPr/>
              <a:t>6/26/2024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6254151-A16E-4DFF-9DEA-E4180902B4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1919241"/>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A0860-3F7D-4D91-A520-294C1A303FA6}" type="datetimeFigureOut">
              <a:rPr lang="en-US" smtClean="0">
                <a:solidFill>
                  <a:prstClr val="black">
                    <a:tint val="75000"/>
                  </a:prstClr>
                </a:solidFill>
              </a:rPr>
              <a:pPr/>
              <a:t>6/26/2024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6254151-A16E-4DFF-9DEA-E4180902B4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8437028"/>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8A0860-3F7D-4D91-A520-294C1A303FA6}" type="datetimeFigureOut">
              <a:rPr lang="en-US" smtClean="0">
                <a:solidFill>
                  <a:prstClr val="black">
                    <a:tint val="75000"/>
                  </a:prstClr>
                </a:solidFill>
              </a:rPr>
              <a:pPr/>
              <a:t>6/26/2024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6254151-A16E-4DFF-9DEA-E4180902B4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7224198"/>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A0860-3F7D-4D91-A520-294C1A303FA6}" type="datetimeFigureOut">
              <a:rPr lang="en-US" smtClean="0">
                <a:solidFill>
                  <a:prstClr val="black">
                    <a:tint val="75000"/>
                  </a:prstClr>
                </a:solidFill>
              </a:rPr>
              <a:pPr/>
              <a:t>6/26/2024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6254151-A16E-4DFF-9DEA-E4180902B4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9815462"/>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8A0860-3F7D-4D91-A520-294C1A303FA6}" type="datetimeFigureOut">
              <a:rPr lang="en-US" smtClean="0">
                <a:solidFill>
                  <a:prstClr val="black">
                    <a:tint val="75000"/>
                  </a:prstClr>
                </a:solidFill>
              </a:rPr>
              <a:pPr/>
              <a:t>6/26/2024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6254151-A16E-4DFF-9DEA-E4180902B4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3463432"/>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D92C74-9480-4EAD-8B56-A9BF717E4E7B}" type="datetimeFigureOut">
              <a:rPr lang="en-US" smtClean="0"/>
              <a:pPr/>
              <a:t>6/26/2024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40E8F-1227-44BB-BEB4-56D8BF6D2ED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8A0860-3F7D-4D91-A520-294C1A303FA6}" type="datetimeFigureOut">
              <a:rPr lang="en-US" smtClean="0">
                <a:solidFill>
                  <a:prstClr val="black">
                    <a:tint val="75000"/>
                  </a:prstClr>
                </a:solidFill>
              </a:rPr>
              <a:pPr/>
              <a:t>6/26/2024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6254151-A16E-4DFF-9DEA-E4180902B4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350690"/>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A0860-3F7D-4D91-A520-294C1A303FA6}" type="datetimeFigureOut">
              <a:rPr lang="en-US" smtClean="0">
                <a:solidFill>
                  <a:prstClr val="black">
                    <a:tint val="75000"/>
                  </a:prstClr>
                </a:solidFill>
              </a:rPr>
              <a:pPr/>
              <a:t>6/26/2024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254151-A16E-4DFF-9DEA-E4180902B4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2187271"/>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A0860-3F7D-4D91-A520-294C1A303FA6}" type="datetimeFigureOut">
              <a:rPr lang="en-US" smtClean="0">
                <a:solidFill>
                  <a:prstClr val="black">
                    <a:tint val="75000"/>
                  </a:prstClr>
                </a:solidFill>
              </a:rPr>
              <a:pPr/>
              <a:t>6/26/2024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254151-A16E-4DFF-9DEA-E4180902B4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0466295"/>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5784C5D-BF4A-4AE1-B484-8DC0F9BB58C4}" type="datetimeFigureOut">
              <a:rPr lang="en-US" smtClean="0">
                <a:solidFill>
                  <a:prstClr val="black">
                    <a:tint val="75000"/>
                  </a:prstClr>
                </a:solidFill>
              </a:rPr>
              <a:pPr/>
              <a:t>6/26/2024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DAED2A2-55AE-4485-942E-F2CEB1269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1411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784C5D-BF4A-4AE1-B484-8DC0F9BB58C4}" type="datetimeFigureOut">
              <a:rPr lang="en-US" smtClean="0">
                <a:solidFill>
                  <a:prstClr val="black">
                    <a:tint val="75000"/>
                  </a:prstClr>
                </a:solidFill>
              </a:rPr>
              <a:pPr/>
              <a:t>6/26/2024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DAED2A2-55AE-4485-942E-F2CEB1269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198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784C5D-BF4A-4AE1-B484-8DC0F9BB58C4}" type="datetimeFigureOut">
              <a:rPr lang="en-US" smtClean="0">
                <a:solidFill>
                  <a:prstClr val="black">
                    <a:tint val="75000"/>
                  </a:prstClr>
                </a:solidFill>
              </a:rPr>
              <a:pPr/>
              <a:t>6/26/2024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DAED2A2-55AE-4485-942E-F2CEB1269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7489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784C5D-BF4A-4AE1-B484-8DC0F9BB58C4}" type="datetimeFigureOut">
              <a:rPr lang="en-US" smtClean="0">
                <a:solidFill>
                  <a:prstClr val="black">
                    <a:tint val="75000"/>
                  </a:prstClr>
                </a:solidFill>
              </a:rPr>
              <a:pPr/>
              <a:t>6/26/2024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DAED2A2-55AE-4485-942E-F2CEB1269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5284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784C5D-BF4A-4AE1-B484-8DC0F9BB58C4}" type="datetimeFigureOut">
              <a:rPr lang="en-US" smtClean="0">
                <a:solidFill>
                  <a:prstClr val="black">
                    <a:tint val="75000"/>
                  </a:prstClr>
                </a:solidFill>
              </a:rPr>
              <a:pPr/>
              <a:t>6/26/2024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DAED2A2-55AE-4485-942E-F2CEB1269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9841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784C5D-BF4A-4AE1-B484-8DC0F9BB58C4}" type="datetimeFigureOut">
              <a:rPr lang="en-US" smtClean="0">
                <a:solidFill>
                  <a:prstClr val="black">
                    <a:tint val="75000"/>
                  </a:prstClr>
                </a:solidFill>
              </a:rPr>
              <a:pPr/>
              <a:t>6/26/2024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DAED2A2-55AE-4485-942E-F2CEB1269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1964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84C5D-BF4A-4AE1-B484-8DC0F9BB58C4}" type="datetimeFigureOut">
              <a:rPr lang="en-US" smtClean="0">
                <a:solidFill>
                  <a:prstClr val="black">
                    <a:tint val="75000"/>
                  </a:prstClr>
                </a:solidFill>
              </a:rPr>
              <a:pPr/>
              <a:t>6/26/2024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DAED2A2-55AE-4485-942E-F2CEB1269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0347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D92C74-9480-4EAD-8B56-A9BF717E4E7B}" type="datetimeFigureOut">
              <a:rPr lang="en-US" smtClean="0"/>
              <a:pPr/>
              <a:t>6/26/2024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40E8F-1227-44BB-BEB4-56D8BF6D2ED5}"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5784C5D-BF4A-4AE1-B484-8DC0F9BB58C4}" type="datetimeFigureOut">
              <a:rPr lang="en-US" smtClean="0">
                <a:solidFill>
                  <a:prstClr val="black">
                    <a:tint val="75000"/>
                  </a:prstClr>
                </a:solidFill>
              </a:rPr>
              <a:pPr/>
              <a:t>6/26/2024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DAED2A2-55AE-4485-942E-F2CEB1269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15163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5784C5D-BF4A-4AE1-B484-8DC0F9BB58C4}" type="datetimeFigureOut">
              <a:rPr lang="en-US" smtClean="0">
                <a:solidFill>
                  <a:prstClr val="black">
                    <a:tint val="75000"/>
                  </a:prstClr>
                </a:solidFill>
              </a:rPr>
              <a:pPr/>
              <a:t>6/26/2024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DAED2A2-55AE-4485-942E-F2CEB1269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62315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784C5D-BF4A-4AE1-B484-8DC0F9BB58C4}" type="datetimeFigureOut">
              <a:rPr lang="en-US" smtClean="0">
                <a:solidFill>
                  <a:prstClr val="black">
                    <a:tint val="75000"/>
                  </a:prstClr>
                </a:solidFill>
              </a:rPr>
              <a:pPr/>
              <a:t>6/26/2024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DAED2A2-55AE-4485-942E-F2CEB1269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68124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784C5D-BF4A-4AE1-B484-8DC0F9BB58C4}" type="datetimeFigureOut">
              <a:rPr lang="en-US" smtClean="0">
                <a:solidFill>
                  <a:prstClr val="black">
                    <a:tint val="75000"/>
                  </a:prstClr>
                </a:solidFill>
              </a:rPr>
              <a:pPr/>
              <a:t>6/26/2024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DAED2A2-55AE-4485-942E-F2CEB1269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367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D92C74-9480-4EAD-8B56-A9BF717E4E7B}" type="datetimeFigureOut">
              <a:rPr lang="en-US" smtClean="0"/>
              <a:pPr/>
              <a:t>6/26/2024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240E8F-1227-44BB-BEB4-56D8BF6D2ED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D92C74-9480-4EAD-8B56-A9BF717E4E7B}" type="datetimeFigureOut">
              <a:rPr lang="en-US" smtClean="0"/>
              <a:pPr/>
              <a:t>6/26/2024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240E8F-1227-44BB-BEB4-56D8BF6D2ED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D92C74-9480-4EAD-8B56-A9BF717E4E7B}" type="datetimeFigureOut">
              <a:rPr lang="en-US" smtClean="0"/>
              <a:pPr/>
              <a:t>6/26/2024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240E8F-1227-44BB-BEB4-56D8BF6D2ED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D92C74-9480-4EAD-8B56-A9BF717E4E7B}" type="datetimeFigureOut">
              <a:rPr lang="en-US" smtClean="0"/>
              <a:pPr/>
              <a:t>6/26/2024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240E8F-1227-44BB-BEB4-56D8BF6D2ED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D92C74-9480-4EAD-8B56-A9BF717E4E7B}" type="datetimeFigureOut">
              <a:rPr lang="en-US" smtClean="0"/>
              <a:pPr/>
              <a:t>6/26/2024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240E8F-1227-44BB-BEB4-56D8BF6D2ED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D92C74-9480-4EAD-8B56-A9BF717E4E7B}" type="datetimeFigureOut">
              <a:rPr lang="en-US" smtClean="0"/>
              <a:pPr/>
              <a:t>6/26/2024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240E8F-1227-44BB-BEB4-56D8BF6D2ED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D92C74-9480-4EAD-8B56-A9BF717E4E7B}" type="datetimeFigureOut">
              <a:rPr lang="en-US" smtClean="0"/>
              <a:pPr/>
              <a:t>6/26/2024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40E8F-1227-44BB-BEB4-56D8BF6D2ED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A0860-3F7D-4D91-A520-294C1A303FA6}" type="datetimeFigureOut">
              <a:rPr lang="en-US" smtClean="0">
                <a:solidFill>
                  <a:prstClr val="black">
                    <a:tint val="75000"/>
                  </a:prstClr>
                </a:solidFill>
              </a:rPr>
              <a:pPr/>
              <a:t>6/26/2024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54151-A16E-4DFF-9DEA-E4180902B4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9027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D92C74-9480-4EAD-8B56-A9BF717E4E7B}" type="datetimeFigureOut">
              <a:rPr lang="en-US" smtClean="0"/>
              <a:pPr/>
              <a:t>6/26/2024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240E8F-1227-44BB-BEB4-56D8BF6D2ED5}" type="slidenum">
              <a:rPr lang="en-US" smtClean="0"/>
              <a:pPr/>
              <a:t>‹#›</a:t>
            </a:fld>
            <a:endParaRPr lang="en-US" dirty="0"/>
          </a:p>
        </p:txBody>
      </p:sp>
    </p:spTree>
    <p:extLst>
      <p:ext uri="{BB962C8B-B14F-4D97-AF65-F5344CB8AC3E}">
        <p14:creationId xmlns:p14="http://schemas.microsoft.com/office/powerpoint/2010/main" val="29630617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legacyfdn.org/" TargetMode="Externa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hyperlink" Target="https://www.grantinterface.com/Home/Logon?urlkey=lfs"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31.emf"/></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4241"/>
        </a:solidFill>
        <a:effectLst/>
      </p:bgPr>
    </p:bg>
    <p:spTree>
      <p:nvGrpSpPr>
        <p:cNvPr id="1" name=""/>
        <p:cNvGrpSpPr/>
        <p:nvPr/>
      </p:nvGrpSpPr>
      <p:grpSpPr>
        <a:xfrm>
          <a:off x="0" y="0"/>
          <a:ext cx="0" cy="0"/>
          <a:chOff x="0" y="0"/>
          <a:chExt cx="0" cy="0"/>
        </a:xfrm>
      </p:grpSpPr>
      <p:sp>
        <p:nvSpPr>
          <p:cNvPr id="6" name="TextBox 5"/>
          <p:cNvSpPr txBox="1"/>
          <p:nvPr/>
        </p:nvSpPr>
        <p:spPr>
          <a:xfrm>
            <a:off x="609600" y="238542"/>
            <a:ext cx="7924800" cy="2123658"/>
          </a:xfrm>
          <a:prstGeom prst="rect">
            <a:avLst/>
          </a:prstGeom>
          <a:noFill/>
        </p:spPr>
        <p:txBody>
          <a:bodyPr wrap="square" rtlCol="0">
            <a:spAutoFit/>
          </a:bodyPr>
          <a:lstStyle/>
          <a:p>
            <a:pPr algn="ctr"/>
            <a:r>
              <a:rPr lang="en-US" sz="4400" b="1" dirty="0">
                <a:solidFill>
                  <a:prstClr val="white"/>
                </a:solidFill>
              </a:rPr>
              <a:t>2025 Lilly Endowment Community Scholars Program (LECSP)</a:t>
            </a:r>
          </a:p>
        </p:txBody>
      </p:sp>
      <p:pic>
        <p:nvPicPr>
          <p:cNvPr id="3" name="Picture 2"/>
          <p:cNvPicPr>
            <a:picLocks noChangeAspect="1"/>
          </p:cNvPicPr>
          <p:nvPr/>
        </p:nvPicPr>
        <p:blipFill>
          <a:blip r:embed="rId2"/>
          <a:stretch>
            <a:fillRect/>
          </a:stretch>
        </p:blipFill>
        <p:spPr>
          <a:xfrm>
            <a:off x="1509712" y="2514600"/>
            <a:ext cx="6124575" cy="36957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13416731"/>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533400" y="164069"/>
            <a:ext cx="82296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336699"/>
                </a:solidFill>
                <a:effectLst/>
                <a:uLnTx/>
                <a:uFillTx/>
                <a:latin typeface="Arial Black" pitchFamily="34" charset="0"/>
                <a:ea typeface="Times New Roman" pitchFamily="18" charset="0"/>
                <a:cs typeface="Arial" pitchFamily="34" charset="0"/>
              </a:rPr>
              <a:t>Process &amp; Timeline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F4241"/>
                </a:solidFill>
                <a:effectLst/>
                <a:uLnTx/>
                <a:uFillTx/>
                <a:latin typeface="Arial" pitchFamily="34" charset="0"/>
                <a:ea typeface="Times New Roman" pitchFamily="18" charset="0"/>
                <a:cs typeface="Arial" pitchFamily="34" charset="0"/>
              </a:rPr>
              <a:t> </a:t>
            </a:r>
            <a:endParaRPr kumimoji="0" lang="en-US" sz="1050" b="0" i="0" u="none" strike="noStrike" kern="1200" cap="none" spc="0" normalizeH="0" baseline="0" noProof="0" dirty="0">
              <a:ln>
                <a:noFill/>
              </a:ln>
              <a:solidFill>
                <a:srgbClr val="2F4241"/>
              </a:solidFill>
              <a:effectLst/>
              <a:uLnTx/>
              <a:uFillTx/>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ea typeface="Times New Roman" pitchFamily="18" charset="0"/>
                <a:cs typeface="Arial" pitchFamily="34" charset="0"/>
              </a:rPr>
              <a:t>September 15, 2024</a:t>
            </a:r>
            <a:r>
              <a:rPr kumimoji="0" lang="en-US" sz="1600" b="1" i="0" u="none" strike="noStrike" kern="1200" cap="none" spc="0" normalizeH="0" noProof="0" dirty="0">
                <a:ln>
                  <a:noFill/>
                </a:ln>
                <a:solidFill>
                  <a:srgbClr val="FF0000"/>
                </a:solidFill>
                <a:effectLst/>
                <a:uLnTx/>
                <a:uFillTx/>
                <a:ea typeface="Times New Roman" pitchFamily="18" charset="0"/>
                <a:cs typeface="Arial" pitchFamily="34" charset="0"/>
              </a:rPr>
              <a:t> at 5pm: </a:t>
            </a:r>
            <a:r>
              <a:rPr kumimoji="0" lang="en-US" sz="1600" b="0" i="0" u="none" strike="noStrike" kern="1200" cap="none" spc="0" normalizeH="0" baseline="0" noProof="0" dirty="0">
                <a:ln>
                  <a:noFill/>
                </a:ln>
                <a:solidFill>
                  <a:srgbClr val="3D264F"/>
                </a:solidFill>
                <a:effectLst/>
                <a:uLnTx/>
                <a:uFillTx/>
                <a:ea typeface="Times New Roman" pitchFamily="18" charset="0"/>
                <a:cs typeface="Arial" pitchFamily="34" charset="0"/>
              </a:rPr>
              <a:t>Deadline to apply</a:t>
            </a:r>
          </a:p>
          <a:p>
            <a:pPr fontAlgn="base">
              <a:spcBef>
                <a:spcPct val="0"/>
              </a:spcBef>
              <a:spcAft>
                <a:spcPct val="0"/>
              </a:spcAft>
              <a:defRPr/>
            </a:pPr>
            <a:endParaRPr lang="en-US" sz="1600" b="1" dirty="0">
              <a:solidFill>
                <a:srgbClr val="3D264F"/>
              </a:solidFill>
              <a:ea typeface="Times New Roman" pitchFamily="18" charset="0"/>
              <a:cs typeface="Arial" pitchFamily="34" charset="0"/>
            </a:endParaRPr>
          </a:p>
          <a:p>
            <a:pPr fontAlgn="base">
              <a:spcBef>
                <a:spcPct val="0"/>
              </a:spcBef>
              <a:spcAft>
                <a:spcPct val="0"/>
              </a:spcAft>
              <a:defRPr/>
            </a:pPr>
            <a:r>
              <a:rPr lang="en-US" sz="1600" b="1" dirty="0">
                <a:solidFill>
                  <a:schemeClr val="accent5">
                    <a:lumMod val="75000"/>
                  </a:schemeClr>
                </a:solidFill>
                <a:ea typeface="Times New Roman" pitchFamily="18" charset="0"/>
                <a:cs typeface="Arial" pitchFamily="34" charset="0"/>
              </a:rPr>
              <a:t>September 18, 2024:</a:t>
            </a:r>
            <a:r>
              <a:rPr lang="en-US" sz="1600" dirty="0">
                <a:solidFill>
                  <a:schemeClr val="accent5">
                    <a:lumMod val="75000"/>
                  </a:schemeClr>
                </a:solidFill>
                <a:ea typeface="Times New Roman" pitchFamily="18" charset="0"/>
                <a:cs typeface="Arial" pitchFamily="34" charset="0"/>
              </a:rPr>
              <a:t> Each school will receive all the completed applications from their school. School Administrators will be reviewing these applications to determine the school’s one Finalist.  </a:t>
            </a:r>
            <a:endParaRPr kumimoji="0" lang="en-US" sz="1600" b="1" i="1" u="none" strike="noStrike" kern="1200" cap="none" spc="0" normalizeH="0" baseline="0" noProof="0" dirty="0">
              <a:ln>
                <a:noFill/>
              </a:ln>
              <a:solidFill>
                <a:schemeClr val="accent5">
                  <a:lumMod val="75000"/>
                </a:schemeClr>
              </a:solidFill>
              <a:effectLst/>
              <a:uLnTx/>
              <a:uFillTx/>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chemeClr val="accent5">
                  <a:lumMod val="75000"/>
                </a:schemeClr>
              </a:solidFill>
              <a:effectLst/>
              <a:uLnTx/>
              <a:uFillTx/>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dirty="0">
                <a:solidFill>
                  <a:srgbClr val="FF0000"/>
                </a:solidFill>
                <a:ea typeface="Times New Roman" pitchFamily="18" charset="0"/>
                <a:cs typeface="Arial" pitchFamily="34" charset="0"/>
              </a:rPr>
              <a:t>October 4, 2024</a:t>
            </a:r>
            <a:r>
              <a:rPr kumimoji="0" lang="en-US" sz="1600" b="1" i="0" u="none" strike="noStrike" kern="1200" cap="none" spc="0" normalizeH="0" baseline="0" noProof="0" dirty="0">
                <a:ln>
                  <a:noFill/>
                </a:ln>
                <a:solidFill>
                  <a:srgbClr val="FF0000"/>
                </a:solidFill>
                <a:effectLst/>
                <a:uLnTx/>
                <a:uFillTx/>
                <a:ea typeface="Times New Roman" pitchFamily="18" charset="0"/>
                <a:cs typeface="Arial" pitchFamily="34" charset="0"/>
              </a:rPr>
              <a:t>:</a:t>
            </a:r>
            <a:r>
              <a:rPr kumimoji="0" lang="en-US" sz="1600" b="0" i="0" u="none" strike="noStrike" kern="1200" cap="none" spc="0" normalizeH="0" baseline="0" noProof="0" dirty="0">
                <a:ln>
                  <a:noFill/>
                </a:ln>
                <a:solidFill>
                  <a:srgbClr val="FF0000"/>
                </a:solidFill>
                <a:effectLst/>
                <a:uLnTx/>
                <a:uFillTx/>
                <a:ea typeface="Times New Roman" pitchFamily="18" charset="0"/>
                <a:cs typeface="Arial" pitchFamily="34" charset="0"/>
              </a:rPr>
              <a:t> </a:t>
            </a:r>
            <a:r>
              <a:rPr kumimoji="0" lang="en-US" sz="1600" b="0" i="0" u="none" strike="noStrike" kern="1200" cap="none" spc="0" normalizeH="0" noProof="0" dirty="0">
                <a:ln>
                  <a:noFill/>
                </a:ln>
                <a:solidFill>
                  <a:srgbClr val="FF0000"/>
                </a:solidFill>
                <a:effectLst/>
                <a:uLnTx/>
                <a:uFillTx/>
                <a:ea typeface="Times New Roman" pitchFamily="18" charset="0"/>
                <a:cs typeface="Arial" pitchFamily="34" charset="0"/>
              </a:rPr>
              <a:t>Legacy will notify students </a:t>
            </a:r>
            <a:r>
              <a:rPr lang="en-US" sz="1600" dirty="0">
                <a:solidFill>
                  <a:srgbClr val="FF0000"/>
                </a:solidFill>
                <a:ea typeface="Times New Roman" pitchFamily="18" charset="0"/>
                <a:cs typeface="Arial" pitchFamily="34" charset="0"/>
              </a:rPr>
              <a:t>of if they are selected as their school’s finalist to move along in the process.</a:t>
            </a:r>
            <a:endParaRPr kumimoji="0" lang="en-US" sz="1600" b="0" i="0" u="none" strike="noStrike" kern="1200" cap="none" spc="0" normalizeH="0" noProof="0" dirty="0">
              <a:ln>
                <a:noFill/>
              </a:ln>
              <a:solidFill>
                <a:srgbClr val="FF0000"/>
              </a:solidFill>
              <a:effectLst/>
              <a:uLnTx/>
              <a:uFillTx/>
              <a:ea typeface="Times New Roman" pitchFamily="18" charset="0"/>
              <a:cs typeface="Arial" pitchFamily="34" charset="0"/>
            </a:endParaRPr>
          </a:p>
          <a:p>
            <a:pPr fontAlgn="base">
              <a:spcBef>
                <a:spcPct val="0"/>
              </a:spcBef>
              <a:spcAft>
                <a:spcPct val="0"/>
              </a:spcAft>
              <a:defRPr/>
            </a:pPr>
            <a:endParaRPr lang="en-US" sz="1600" b="1" dirty="0">
              <a:solidFill>
                <a:srgbClr val="3D264F"/>
              </a:solidFill>
              <a:ea typeface="Times New Roman" pitchFamily="18" charset="0"/>
              <a:cs typeface="Arial" pitchFamily="34" charset="0"/>
            </a:endParaRPr>
          </a:p>
          <a:p>
            <a:pPr fontAlgn="base">
              <a:spcBef>
                <a:spcPct val="0"/>
              </a:spcBef>
              <a:spcAft>
                <a:spcPct val="0"/>
              </a:spcAft>
              <a:defRPr/>
            </a:pPr>
            <a:r>
              <a:rPr lang="en-US" sz="1600" b="1" dirty="0">
                <a:solidFill>
                  <a:srgbClr val="FF0000"/>
                </a:solidFill>
                <a:ea typeface="Times New Roman" pitchFamily="18" charset="0"/>
                <a:cs typeface="Arial" pitchFamily="34" charset="0"/>
              </a:rPr>
              <a:t>October 9, 2024</a:t>
            </a:r>
            <a:r>
              <a:rPr kumimoji="0" lang="en-US" sz="1600" b="1" i="0" u="none" strike="noStrike" kern="1200" cap="none" spc="0" normalizeH="0" baseline="0" noProof="0" dirty="0">
                <a:ln>
                  <a:noFill/>
                </a:ln>
                <a:solidFill>
                  <a:srgbClr val="FF0000"/>
                </a:solidFill>
                <a:effectLst/>
                <a:uLnTx/>
                <a:uFillTx/>
                <a:ea typeface="Times New Roman" pitchFamily="18" charset="0"/>
                <a:cs typeface="Arial" pitchFamily="34" charset="0"/>
              </a:rPr>
              <a:t>:</a:t>
            </a:r>
            <a:r>
              <a:rPr kumimoji="0" lang="en-US" sz="1600" b="0" i="0" u="none" strike="noStrike" kern="1200" cap="none" spc="0" normalizeH="0" baseline="0" noProof="0" dirty="0">
                <a:ln>
                  <a:noFill/>
                </a:ln>
                <a:solidFill>
                  <a:srgbClr val="FF0000"/>
                </a:solidFill>
                <a:effectLst/>
                <a:uLnTx/>
                <a:uFillTx/>
                <a:ea typeface="Times New Roman" pitchFamily="18" charset="0"/>
                <a:cs typeface="Arial" pitchFamily="34" charset="0"/>
              </a:rPr>
              <a:t> </a:t>
            </a:r>
            <a:r>
              <a:rPr kumimoji="0" lang="en-US" sz="1600" b="0" i="0" u="none" strike="noStrike" kern="1200" cap="none" spc="0" normalizeH="0" noProof="0" dirty="0">
                <a:ln>
                  <a:noFill/>
                </a:ln>
                <a:solidFill>
                  <a:srgbClr val="FF0000"/>
                </a:solidFill>
                <a:effectLst/>
                <a:uLnTx/>
                <a:uFillTx/>
                <a:ea typeface="Times New Roman" pitchFamily="18" charset="0"/>
                <a:cs typeface="Arial" pitchFamily="34" charset="0"/>
              </a:rPr>
              <a:t>Finalists will need to turn in their Financial Verification Documents. This is ONLY if you are selected by your school to be a finalist.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3D264F"/>
                </a:solidFill>
                <a:effectLst/>
                <a:uLnTx/>
                <a:uFillTx/>
                <a:ea typeface="Times New Roman" pitchFamily="18" charset="0"/>
                <a:cs typeface="Arial" pitchFamily="34" charset="0"/>
              </a:rPr>
              <a:t>	</a:t>
            </a:r>
          </a:p>
          <a:p>
            <a:pPr lvl="0" fontAlgn="base">
              <a:spcBef>
                <a:spcPct val="0"/>
              </a:spcBef>
              <a:spcAft>
                <a:spcPct val="0"/>
              </a:spcAft>
              <a:defRPr/>
            </a:pPr>
            <a:r>
              <a:rPr kumimoji="0" lang="en-US" sz="1600" b="1" i="0" u="none" strike="noStrike" kern="1200" cap="none" spc="0" normalizeH="0" baseline="0" noProof="0" dirty="0">
                <a:ln>
                  <a:noFill/>
                </a:ln>
                <a:solidFill>
                  <a:srgbClr val="3D264F"/>
                </a:solidFill>
                <a:effectLst/>
                <a:uLnTx/>
                <a:uFillTx/>
                <a:ea typeface="Times New Roman" pitchFamily="18" charset="0"/>
                <a:cs typeface="Arial" pitchFamily="34" charset="0"/>
              </a:rPr>
              <a:t>October 21, 2024:</a:t>
            </a:r>
            <a:r>
              <a:rPr lang="en-US" sz="1600" dirty="0">
                <a:solidFill>
                  <a:srgbClr val="3D264F"/>
                </a:solidFill>
                <a:ea typeface="Times New Roman" pitchFamily="18" charset="0"/>
                <a:cs typeface="Arial" pitchFamily="34" charset="0"/>
              </a:rPr>
              <a:t> Finalists will be notified if they will be interviewed. 16-18 </a:t>
            </a:r>
            <a:r>
              <a:rPr kumimoji="0" lang="en-US" sz="1600" b="0" i="0" u="none" strike="noStrike" kern="1200" cap="none" spc="0" normalizeH="0" baseline="0" noProof="0" dirty="0">
                <a:ln>
                  <a:noFill/>
                </a:ln>
                <a:solidFill>
                  <a:srgbClr val="3D264F"/>
                </a:solidFill>
                <a:effectLst/>
                <a:uLnTx/>
                <a:uFillTx/>
                <a:ea typeface="Times New Roman" pitchFamily="18" charset="0"/>
                <a:cs typeface="Arial" pitchFamily="34" charset="0"/>
              </a:rPr>
              <a:t>finalists will be interview</a:t>
            </a:r>
            <a:r>
              <a:rPr lang="en-US" sz="1600" dirty="0">
                <a:solidFill>
                  <a:srgbClr val="3D264F"/>
                </a:solidFill>
                <a:ea typeface="Times New Roman" pitchFamily="18" charset="0"/>
                <a:cs typeface="Arial" pitchFamily="34" charset="0"/>
              </a:rPr>
              <a:t>ed. </a:t>
            </a:r>
            <a:endParaRPr kumimoji="0" lang="en-US" sz="1600" b="0" i="0" u="none" strike="noStrike" kern="1200" cap="none" spc="0" normalizeH="0" baseline="0" noProof="0" dirty="0">
              <a:ln>
                <a:noFill/>
              </a:ln>
              <a:solidFill>
                <a:srgbClr val="3D264F"/>
              </a:solidFill>
              <a:effectLst/>
              <a:uLnTx/>
              <a:uFillTx/>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3D264F"/>
              </a:solidFill>
              <a:effectLst/>
              <a:uLnTx/>
              <a:uFillTx/>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D264F"/>
                </a:solidFill>
                <a:effectLst/>
                <a:uLnTx/>
                <a:uFillTx/>
                <a:ea typeface="Times New Roman" pitchFamily="18" charset="0"/>
                <a:cs typeface="Arial" pitchFamily="34" charset="0"/>
              </a:rPr>
              <a:t>October 29 - 30, 2024:</a:t>
            </a:r>
            <a:r>
              <a:rPr kumimoji="0" lang="en-US" sz="1600" b="0" i="0" u="none" strike="noStrike" kern="1200" cap="none" spc="0" normalizeH="0" baseline="0" noProof="0" dirty="0">
                <a:ln>
                  <a:noFill/>
                </a:ln>
                <a:solidFill>
                  <a:srgbClr val="3D264F"/>
                </a:solidFill>
                <a:effectLst/>
                <a:uLnTx/>
                <a:uFillTx/>
                <a:ea typeface="Times New Roman" pitchFamily="18" charset="0"/>
                <a:cs typeface="Arial" pitchFamily="34" charset="0"/>
              </a:rPr>
              <a:t> Student Interviews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3D264F"/>
              </a:solidFill>
              <a:effectLst/>
              <a:uLnTx/>
              <a:uFillTx/>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D264F"/>
                </a:solidFill>
                <a:effectLst/>
                <a:uLnTx/>
                <a:uFillTx/>
                <a:ea typeface="Times New Roman" pitchFamily="18" charset="0"/>
                <a:cs typeface="Arial" pitchFamily="34" charset="0"/>
              </a:rPr>
              <a:t>Mid-December:</a:t>
            </a:r>
            <a:r>
              <a:rPr kumimoji="0" lang="en-US" sz="1600" b="0" i="0" u="none" strike="noStrike" kern="1200" cap="none" spc="0" normalizeH="0" baseline="0" noProof="0" dirty="0">
                <a:ln>
                  <a:noFill/>
                </a:ln>
                <a:solidFill>
                  <a:srgbClr val="3D264F"/>
                </a:solidFill>
                <a:effectLst/>
                <a:uLnTx/>
                <a:uFillTx/>
                <a:ea typeface="Times New Roman" pitchFamily="18" charset="0"/>
                <a:cs typeface="Arial" pitchFamily="34" charset="0"/>
              </a:rPr>
              <a:t>  Recipients announced.</a:t>
            </a:r>
          </a:p>
          <a:p>
            <a:pPr lvl="0" fontAlgn="base">
              <a:spcBef>
                <a:spcPct val="0"/>
              </a:spcBef>
              <a:spcAft>
                <a:spcPct val="0"/>
              </a:spcAft>
            </a:pPr>
            <a:r>
              <a:rPr lang="en-US" sz="1600" dirty="0">
                <a:solidFill>
                  <a:srgbClr val="3D264F"/>
                </a:solidFill>
                <a:ea typeface="Times New Roman" pitchFamily="18" charset="0"/>
                <a:cs typeface="Arial" pitchFamily="34" charset="0"/>
              </a:rPr>
              <a:t>	</a:t>
            </a:r>
          </a:p>
          <a:p>
            <a:pPr lvl="0" fontAlgn="base">
              <a:spcBef>
                <a:spcPct val="0"/>
              </a:spcBef>
              <a:spcAft>
                <a:spcPct val="0"/>
              </a:spcAft>
            </a:pPr>
            <a:r>
              <a:rPr lang="en-US" sz="1600" dirty="0">
                <a:solidFill>
                  <a:srgbClr val="3D264F"/>
                </a:solidFill>
                <a:ea typeface="Times New Roman" pitchFamily="18" charset="0"/>
                <a:cs typeface="Arial" pitchFamily="34" charset="0"/>
              </a:rPr>
              <a:t>There are 6 recipients and 4 alternates. These must be approved by the Lilly Endowment.</a:t>
            </a:r>
          </a:p>
          <a:p>
            <a:pPr lvl="0" fontAlgn="base">
              <a:spcBef>
                <a:spcPct val="0"/>
              </a:spcBef>
              <a:spcAft>
                <a:spcPct val="0"/>
              </a:spcAft>
            </a:pPr>
            <a:endParaRPr lang="en-US" sz="1600" dirty="0">
              <a:solidFill>
                <a:srgbClr val="3D264F"/>
              </a:solidFill>
              <a:ea typeface="Times New Roman" pitchFamily="18" charset="0"/>
              <a:cs typeface="Arial" pitchFamily="34" charset="0"/>
            </a:endParaRPr>
          </a:p>
          <a:p>
            <a:pPr lvl="0" fontAlgn="base">
              <a:spcBef>
                <a:spcPct val="0"/>
              </a:spcBef>
              <a:spcAft>
                <a:spcPct val="0"/>
              </a:spcAft>
            </a:pPr>
            <a:r>
              <a:rPr lang="en-US" sz="1600" dirty="0">
                <a:solidFill>
                  <a:srgbClr val="3D264F"/>
                </a:solidFill>
                <a:ea typeface="Times New Roman" pitchFamily="18" charset="0"/>
                <a:cs typeface="Arial" pitchFamily="34" charset="0"/>
              </a:rPr>
              <a:t>6 additional scholarships will be awarded through this process; they range from $10,000 ($2,500 renewable) to $1,000.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3D264F"/>
              </a:solidFill>
              <a:effectLst/>
              <a:uLnTx/>
              <a:uFillTx/>
              <a:latin typeface="Calibri"/>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3D264F"/>
              </a:solidFill>
              <a:effectLst/>
              <a:uLnTx/>
              <a:uFillTx/>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2867682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799" y="381000"/>
            <a:ext cx="5486400" cy="1200329"/>
          </a:xfrm>
          <a:prstGeom prst="rect">
            <a:avLst/>
          </a:prstGeom>
        </p:spPr>
        <p:txBody>
          <a:bodyPr wrap="square">
            <a:spAutoFit/>
          </a:bodyPr>
          <a:lstStyle/>
          <a:p>
            <a:pPr algn="ctr"/>
            <a:r>
              <a:rPr lang="en-US" sz="2400" dirty="0"/>
              <a:t>How to apply?</a:t>
            </a:r>
          </a:p>
          <a:p>
            <a:pPr algn="ctr"/>
            <a:r>
              <a:rPr lang="en-US" sz="2400" dirty="0"/>
              <a:t>Application is available on our website.</a:t>
            </a:r>
          </a:p>
          <a:p>
            <a:pPr algn="ctr"/>
            <a:r>
              <a:rPr lang="en-US" sz="2400" dirty="0">
                <a:hlinkClick r:id="rId2"/>
              </a:rPr>
              <a:t>https://legacyfdn.org/</a:t>
            </a:r>
            <a:endParaRPr lang="en-US" sz="2400" dirty="0"/>
          </a:p>
        </p:txBody>
      </p:sp>
      <p:pic>
        <p:nvPicPr>
          <p:cNvPr id="9" name="Content Placeholder 8">
            <a:extLst>
              <a:ext uri="{FF2B5EF4-FFF2-40B4-BE49-F238E27FC236}">
                <a16:creationId xmlns:a16="http://schemas.microsoft.com/office/drawing/2014/main" id="{C2F6BE8F-B839-C0FC-405F-92F68940C360}"/>
              </a:ext>
            </a:extLst>
          </p:cNvPr>
          <p:cNvPicPr>
            <a:picLocks noGrp="1" noChangeAspect="1"/>
          </p:cNvPicPr>
          <p:nvPr>
            <p:ph sz="half" idx="1"/>
          </p:nvPr>
        </p:nvPicPr>
        <p:blipFill>
          <a:blip r:embed="rId3"/>
          <a:stretch>
            <a:fillRect/>
          </a:stretch>
        </p:blipFill>
        <p:spPr>
          <a:xfrm>
            <a:off x="576262" y="1672738"/>
            <a:ext cx="7991476" cy="4798400"/>
          </a:xfrm>
        </p:spPr>
      </p:pic>
      <p:sp>
        <p:nvSpPr>
          <p:cNvPr id="5" name="Rounded Rectangle 4"/>
          <p:cNvSpPr/>
          <p:nvPr/>
        </p:nvSpPr>
        <p:spPr>
          <a:xfrm>
            <a:off x="4269215" y="3238500"/>
            <a:ext cx="15240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3581400" y="1956115"/>
            <a:ext cx="914400" cy="1410263"/>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51507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6117" y="211551"/>
            <a:ext cx="8229600" cy="597433"/>
          </a:xfrm>
        </p:spPr>
        <p:txBody>
          <a:bodyPr>
            <a:normAutofit fontScale="90000"/>
          </a:bodyPr>
          <a:lstStyle/>
          <a:p>
            <a:pPr algn="ctr"/>
            <a:br>
              <a:rPr lang="en-US" dirty="0">
                <a:solidFill>
                  <a:srgbClr val="336699"/>
                </a:solidFill>
              </a:rPr>
            </a:br>
            <a:r>
              <a:rPr lang="en-US" dirty="0"/>
              <a:t>Log In Page</a:t>
            </a:r>
          </a:p>
        </p:txBody>
      </p:sp>
      <p:sp>
        <p:nvSpPr>
          <p:cNvPr id="11" name="TextBox 10"/>
          <p:cNvSpPr txBox="1"/>
          <p:nvPr/>
        </p:nvSpPr>
        <p:spPr>
          <a:xfrm>
            <a:off x="2035928" y="898836"/>
            <a:ext cx="4829977" cy="369332"/>
          </a:xfrm>
          <a:prstGeom prst="rect">
            <a:avLst/>
          </a:prstGeom>
          <a:noFill/>
        </p:spPr>
        <p:txBody>
          <a:bodyPr wrap="none" rtlCol="0">
            <a:spAutoFit/>
          </a:bodyPr>
          <a:lstStyle/>
          <a:p>
            <a:r>
              <a:rPr lang="en-US" dirty="0">
                <a:hlinkClick r:id="rId3"/>
              </a:rPr>
              <a:t>www.grantinterface.com/Home/Logon?urlkey=lfs</a:t>
            </a:r>
            <a:endParaRPr lang="en-US" dirty="0"/>
          </a:p>
        </p:txBody>
      </p:sp>
      <p:pic>
        <p:nvPicPr>
          <p:cNvPr id="4" name="Picture 3"/>
          <p:cNvPicPr>
            <a:picLocks noChangeAspect="1"/>
          </p:cNvPicPr>
          <p:nvPr/>
        </p:nvPicPr>
        <p:blipFill>
          <a:blip r:embed="rId4"/>
          <a:stretch>
            <a:fillRect/>
          </a:stretch>
        </p:blipFill>
        <p:spPr>
          <a:xfrm>
            <a:off x="152400" y="1496270"/>
            <a:ext cx="8813389" cy="4684594"/>
          </a:xfrm>
          <a:prstGeom prst="rect">
            <a:avLst/>
          </a:prstGeom>
        </p:spPr>
      </p:pic>
      <p:sp>
        <p:nvSpPr>
          <p:cNvPr id="10" name="Rounded Rectangle 9"/>
          <p:cNvSpPr/>
          <p:nvPr/>
        </p:nvSpPr>
        <p:spPr>
          <a:xfrm>
            <a:off x="4703099" y="4136773"/>
            <a:ext cx="4059901" cy="5114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71800" y="2819400"/>
            <a:ext cx="1219200" cy="1477328"/>
          </a:xfrm>
          <a:prstGeom prst="rect">
            <a:avLst/>
          </a:prstGeom>
          <a:solidFill>
            <a:schemeClr val="bg2">
              <a:lumMod val="25000"/>
            </a:schemeClr>
          </a:solidFill>
        </p:spPr>
        <p:txBody>
          <a:bodyPr wrap="square" rtlCol="0">
            <a:spAutoFit/>
          </a:bodyPr>
          <a:lstStyle/>
          <a:p>
            <a:r>
              <a:rPr lang="en-US" dirty="0">
                <a:solidFill>
                  <a:schemeClr val="bg1"/>
                </a:solidFill>
              </a:rPr>
              <a:t>Students will need to create a new account.</a:t>
            </a:r>
          </a:p>
        </p:txBody>
      </p:sp>
      <p:sp>
        <p:nvSpPr>
          <p:cNvPr id="2" name="TextBox 1"/>
          <p:cNvSpPr txBox="1"/>
          <p:nvPr/>
        </p:nvSpPr>
        <p:spPr>
          <a:xfrm>
            <a:off x="1099256" y="5122264"/>
            <a:ext cx="3169083" cy="954107"/>
          </a:xfrm>
          <a:prstGeom prst="rect">
            <a:avLst/>
          </a:prstGeom>
          <a:noFill/>
          <a:ln>
            <a:solidFill>
              <a:schemeClr val="accent6"/>
            </a:solidFill>
          </a:ln>
        </p:spPr>
        <p:txBody>
          <a:bodyPr wrap="square" rtlCol="0">
            <a:spAutoFit/>
          </a:bodyPr>
          <a:lstStyle/>
          <a:p>
            <a:r>
              <a:rPr lang="en-US" sz="1400" dirty="0"/>
              <a:t>If you forget your password; click here. Check your junk mail if you don’t get something from Foundant. Email Legacy if you are still unable to reset password.</a:t>
            </a:r>
          </a:p>
        </p:txBody>
      </p:sp>
      <p:cxnSp>
        <p:nvCxnSpPr>
          <p:cNvPr id="5" name="Straight Arrow Connector 4"/>
          <p:cNvCxnSpPr/>
          <p:nvPr/>
        </p:nvCxnSpPr>
        <p:spPr>
          <a:xfrm flipH="1">
            <a:off x="1959899" y="3838567"/>
            <a:ext cx="935701" cy="59641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37939" y="5122264"/>
            <a:ext cx="507849" cy="69410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848600" y="2454906"/>
            <a:ext cx="0" cy="15773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77000" y="1676400"/>
            <a:ext cx="2286000" cy="923330"/>
          </a:xfrm>
          <a:prstGeom prst="rect">
            <a:avLst/>
          </a:prstGeom>
          <a:solidFill>
            <a:srgbClr val="FF0000"/>
          </a:solidFill>
        </p:spPr>
        <p:txBody>
          <a:bodyPr wrap="square" rtlCol="0">
            <a:spAutoFit/>
          </a:bodyPr>
          <a:lstStyle/>
          <a:p>
            <a:pPr algn="ctr"/>
            <a:r>
              <a:rPr lang="en-US" b="1" dirty="0"/>
              <a:t>DO NOT </a:t>
            </a:r>
          </a:p>
          <a:p>
            <a:pPr algn="ctr"/>
            <a:r>
              <a:rPr lang="en-US" b="1" dirty="0"/>
              <a:t>use a high school- issued email account!</a:t>
            </a:r>
          </a:p>
        </p:txBody>
      </p:sp>
    </p:spTree>
    <p:extLst>
      <p:ext uri="{BB962C8B-B14F-4D97-AF65-F5344CB8AC3E}">
        <p14:creationId xmlns:p14="http://schemas.microsoft.com/office/powerpoint/2010/main" val="1603272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356088"/>
          </a:xfrm>
        </p:spPr>
        <p:txBody>
          <a:bodyPr>
            <a:normAutofit fontScale="90000"/>
          </a:bodyPr>
          <a:lstStyle/>
          <a:p>
            <a:r>
              <a:rPr lang="en-US" sz="2800" dirty="0"/>
              <a:t>Creating Your Profile</a:t>
            </a:r>
          </a:p>
        </p:txBody>
      </p:sp>
      <p:pic>
        <p:nvPicPr>
          <p:cNvPr id="7" name="Content Placeholder 6"/>
          <p:cNvPicPr>
            <a:picLocks noGrp="1" noChangeAspect="1"/>
          </p:cNvPicPr>
          <p:nvPr>
            <p:ph idx="1"/>
          </p:nvPr>
        </p:nvPicPr>
        <p:blipFill>
          <a:blip r:embed="rId2"/>
          <a:stretch>
            <a:fillRect/>
          </a:stretch>
        </p:blipFill>
        <p:spPr>
          <a:xfrm>
            <a:off x="419100" y="794540"/>
            <a:ext cx="8229600" cy="4082260"/>
          </a:xfrm>
          <a:prstGeom prst="rect">
            <a:avLst/>
          </a:prstGeom>
        </p:spPr>
      </p:pic>
      <p:sp>
        <p:nvSpPr>
          <p:cNvPr id="8" name="TextBox 7"/>
          <p:cNvSpPr txBox="1"/>
          <p:nvPr/>
        </p:nvSpPr>
        <p:spPr>
          <a:xfrm>
            <a:off x="419100" y="5181600"/>
            <a:ext cx="8229600" cy="923330"/>
          </a:xfrm>
          <a:prstGeom prst="rect">
            <a:avLst/>
          </a:prstGeom>
          <a:noFill/>
        </p:spPr>
        <p:txBody>
          <a:bodyPr wrap="square" rtlCol="0">
            <a:spAutoFit/>
          </a:bodyPr>
          <a:lstStyle/>
          <a:p>
            <a:pPr algn="ctr"/>
            <a:r>
              <a:rPr lang="en-US" dirty="0"/>
              <a:t>Please note - this is the information that will be attached to your future applications. Make sure things are spelled &amp; capitalized correctly. </a:t>
            </a:r>
          </a:p>
          <a:p>
            <a:pPr algn="ctr"/>
            <a:r>
              <a:rPr lang="en-US" dirty="0"/>
              <a:t>This application should be completed by STUDENTS – NOT PARENTS!</a:t>
            </a:r>
          </a:p>
        </p:txBody>
      </p:sp>
    </p:spTree>
    <p:extLst>
      <p:ext uri="{BB962C8B-B14F-4D97-AF65-F5344CB8AC3E}">
        <p14:creationId xmlns:p14="http://schemas.microsoft.com/office/powerpoint/2010/main" val="1059473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356088"/>
          </a:xfrm>
        </p:spPr>
        <p:txBody>
          <a:bodyPr>
            <a:normAutofit fontScale="90000"/>
          </a:bodyPr>
          <a:lstStyle/>
          <a:p>
            <a:br>
              <a:rPr lang="en-US" sz="2800" dirty="0"/>
            </a:br>
            <a:r>
              <a:rPr lang="en-US" sz="2800" dirty="0"/>
              <a:t>Updating Your Profile</a:t>
            </a:r>
          </a:p>
        </p:txBody>
      </p:sp>
      <p:pic>
        <p:nvPicPr>
          <p:cNvPr id="3" name="Content Placeholder 2"/>
          <p:cNvPicPr>
            <a:picLocks noGrp="1" noChangeAspect="1"/>
          </p:cNvPicPr>
          <p:nvPr>
            <p:ph idx="1"/>
          </p:nvPr>
        </p:nvPicPr>
        <p:blipFill>
          <a:blip r:embed="rId2"/>
          <a:stretch>
            <a:fillRect/>
          </a:stretch>
        </p:blipFill>
        <p:spPr>
          <a:xfrm>
            <a:off x="2333625" y="1371600"/>
            <a:ext cx="4400550" cy="1400175"/>
          </a:xfrm>
          <a:prstGeom prst="rect">
            <a:avLst/>
          </a:prstGeom>
        </p:spPr>
      </p:pic>
      <p:sp>
        <p:nvSpPr>
          <p:cNvPr id="8" name="TextBox 7"/>
          <p:cNvSpPr txBox="1"/>
          <p:nvPr/>
        </p:nvSpPr>
        <p:spPr>
          <a:xfrm>
            <a:off x="2428874" y="3055449"/>
            <a:ext cx="4657725" cy="2585323"/>
          </a:xfrm>
          <a:prstGeom prst="rect">
            <a:avLst/>
          </a:prstGeom>
          <a:noFill/>
        </p:spPr>
        <p:txBody>
          <a:bodyPr wrap="square" rtlCol="0">
            <a:spAutoFit/>
          </a:bodyPr>
          <a:lstStyle/>
          <a:p>
            <a:r>
              <a:rPr lang="en-US" dirty="0"/>
              <a:t>To change / update information on your profile:</a:t>
            </a:r>
          </a:p>
          <a:p>
            <a:pPr marL="285750" indent="-285750">
              <a:buFont typeface="Arial" panose="020B0604020202020204" pitchFamily="34" charset="0"/>
              <a:buChar char="•"/>
            </a:pPr>
            <a:r>
              <a:rPr lang="en-US" dirty="0"/>
              <a:t>Click </a:t>
            </a:r>
            <a:r>
              <a:rPr lang="en-US" i="1" dirty="0"/>
              <a:t>Your Name </a:t>
            </a:r>
            <a:r>
              <a:rPr lang="en-US" dirty="0"/>
              <a:t>in top right corner</a:t>
            </a:r>
          </a:p>
          <a:p>
            <a:pPr marL="285750" indent="-285750">
              <a:buFont typeface="Arial" panose="020B0604020202020204" pitchFamily="34" charset="0"/>
              <a:buChar char="•"/>
            </a:pPr>
            <a:r>
              <a:rPr lang="en-US" dirty="0"/>
              <a:t>Click </a:t>
            </a:r>
            <a:r>
              <a:rPr lang="en-US" i="1" dirty="0"/>
              <a:t>Edit My Profile </a:t>
            </a:r>
          </a:p>
          <a:p>
            <a:pPr algn="ctr"/>
            <a:endParaRPr lang="en-US" i="1" dirty="0"/>
          </a:p>
          <a:p>
            <a:pPr algn="ctr"/>
            <a:endParaRPr lang="en-US" i="1" dirty="0"/>
          </a:p>
          <a:p>
            <a:pPr algn="ctr"/>
            <a:r>
              <a:rPr lang="en-US" i="1" dirty="0"/>
              <a:t>Please make sure this includes the most current contact information for you.</a:t>
            </a:r>
          </a:p>
          <a:p>
            <a:pPr algn="ctr"/>
            <a:endParaRPr lang="en-US" i="1" dirty="0"/>
          </a:p>
          <a:p>
            <a:pPr algn="ctr"/>
            <a:endParaRPr lang="en-US" dirty="0"/>
          </a:p>
        </p:txBody>
      </p:sp>
      <p:cxnSp>
        <p:nvCxnSpPr>
          <p:cNvPr id="6" name="Straight Arrow Connector 5"/>
          <p:cNvCxnSpPr/>
          <p:nvPr/>
        </p:nvCxnSpPr>
        <p:spPr>
          <a:xfrm>
            <a:off x="1143000" y="1766887"/>
            <a:ext cx="3238500" cy="304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191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10B8-2697-71B4-BBAE-56D1E286C237}"/>
              </a:ext>
            </a:extLst>
          </p:cNvPr>
          <p:cNvSpPr>
            <a:spLocks noGrp="1"/>
          </p:cNvSpPr>
          <p:nvPr>
            <p:ph type="title"/>
          </p:nvPr>
        </p:nvSpPr>
        <p:spPr>
          <a:xfrm>
            <a:off x="2976561" y="228600"/>
            <a:ext cx="3190875" cy="701674"/>
          </a:xfrm>
        </p:spPr>
        <p:txBody>
          <a:bodyPr>
            <a:normAutofit fontScale="90000"/>
          </a:bodyPr>
          <a:lstStyle/>
          <a:p>
            <a:r>
              <a:rPr lang="en-US" dirty="0"/>
              <a:t>Student Apply Page</a:t>
            </a:r>
          </a:p>
        </p:txBody>
      </p:sp>
      <p:pic>
        <p:nvPicPr>
          <p:cNvPr id="12" name="Content Placeholder 11">
            <a:extLst>
              <a:ext uri="{FF2B5EF4-FFF2-40B4-BE49-F238E27FC236}">
                <a16:creationId xmlns:a16="http://schemas.microsoft.com/office/drawing/2014/main" id="{5ABCEE87-813A-A011-1C6C-693186A351AC}"/>
              </a:ext>
            </a:extLst>
          </p:cNvPr>
          <p:cNvPicPr>
            <a:picLocks noGrp="1" noChangeAspect="1"/>
          </p:cNvPicPr>
          <p:nvPr>
            <p:ph idx="1"/>
          </p:nvPr>
        </p:nvPicPr>
        <p:blipFill>
          <a:blip r:embed="rId2"/>
          <a:stretch>
            <a:fillRect/>
          </a:stretch>
        </p:blipFill>
        <p:spPr>
          <a:xfrm>
            <a:off x="304800" y="1343487"/>
            <a:ext cx="8279800" cy="2838619"/>
          </a:xfrm>
        </p:spPr>
      </p:pic>
      <p:cxnSp>
        <p:nvCxnSpPr>
          <p:cNvPr id="7" name="Straight Arrow Connector 6">
            <a:extLst>
              <a:ext uri="{FF2B5EF4-FFF2-40B4-BE49-F238E27FC236}">
                <a16:creationId xmlns:a16="http://schemas.microsoft.com/office/drawing/2014/main" id="{4B2D5F33-5E98-9CA7-E8A5-4D702B4FF505}"/>
              </a:ext>
            </a:extLst>
          </p:cNvPr>
          <p:cNvCxnSpPr>
            <a:cxnSpLocks/>
          </p:cNvCxnSpPr>
          <p:nvPr/>
        </p:nvCxnSpPr>
        <p:spPr>
          <a:xfrm>
            <a:off x="5867400" y="3581400"/>
            <a:ext cx="1524000" cy="3080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340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35359" y="457200"/>
            <a:ext cx="5473281" cy="356088"/>
          </a:xfrm>
        </p:spPr>
        <p:txBody>
          <a:bodyPr>
            <a:noAutofit/>
          </a:bodyPr>
          <a:lstStyle/>
          <a:p>
            <a:r>
              <a:rPr lang="en-US" sz="2000" dirty="0"/>
              <a:t>You will first need to complete the Eligibility  Quiz</a:t>
            </a:r>
          </a:p>
        </p:txBody>
      </p:sp>
      <p:pic>
        <p:nvPicPr>
          <p:cNvPr id="4" name="Picture 3">
            <a:extLst>
              <a:ext uri="{FF2B5EF4-FFF2-40B4-BE49-F238E27FC236}">
                <a16:creationId xmlns:a16="http://schemas.microsoft.com/office/drawing/2014/main" id="{99A14CE6-528C-69C6-B8F4-8D286D73FFED}"/>
              </a:ext>
            </a:extLst>
          </p:cNvPr>
          <p:cNvPicPr>
            <a:picLocks noChangeAspect="1"/>
          </p:cNvPicPr>
          <p:nvPr/>
        </p:nvPicPr>
        <p:blipFill rotWithShape="1">
          <a:blip r:embed="rId3"/>
          <a:srcRect b="13952"/>
          <a:stretch/>
        </p:blipFill>
        <p:spPr>
          <a:xfrm>
            <a:off x="0" y="1143000"/>
            <a:ext cx="9144000" cy="3479184"/>
          </a:xfrm>
          <a:prstGeom prst="rect">
            <a:avLst/>
          </a:prstGeom>
        </p:spPr>
      </p:pic>
    </p:spTree>
    <p:extLst>
      <p:ext uri="{BB962C8B-B14F-4D97-AF65-F5344CB8AC3E}">
        <p14:creationId xmlns:p14="http://schemas.microsoft.com/office/powerpoint/2010/main" val="3099293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9F74805-0D11-C33C-47F0-34C2B8244417}"/>
              </a:ext>
            </a:extLst>
          </p:cNvPr>
          <p:cNvPicPr>
            <a:picLocks noGrp="1" noChangeAspect="1"/>
          </p:cNvPicPr>
          <p:nvPr>
            <p:ph idx="1"/>
          </p:nvPr>
        </p:nvPicPr>
        <p:blipFill>
          <a:blip r:embed="rId3"/>
          <a:stretch>
            <a:fillRect/>
          </a:stretch>
        </p:blipFill>
        <p:spPr>
          <a:xfrm>
            <a:off x="238225" y="1757679"/>
            <a:ext cx="8792046" cy="3886200"/>
          </a:xfrm>
        </p:spPr>
      </p:pic>
      <p:sp>
        <p:nvSpPr>
          <p:cNvPr id="5" name="Title 4"/>
          <p:cNvSpPr>
            <a:spLocks noGrp="1"/>
          </p:cNvSpPr>
          <p:nvPr>
            <p:ph type="title"/>
          </p:nvPr>
        </p:nvSpPr>
        <p:spPr>
          <a:xfrm>
            <a:off x="2737108" y="76354"/>
            <a:ext cx="3794281" cy="356088"/>
          </a:xfrm>
        </p:spPr>
        <p:txBody>
          <a:bodyPr>
            <a:noAutofit/>
          </a:bodyPr>
          <a:lstStyle/>
          <a:p>
            <a:pPr algn="ctr"/>
            <a:r>
              <a:rPr lang="en-US" sz="1800" u="sng" dirty="0"/>
              <a:t>Eligibility Quiz: Financial Requirements</a:t>
            </a:r>
          </a:p>
        </p:txBody>
      </p:sp>
      <p:sp>
        <p:nvSpPr>
          <p:cNvPr id="4" name="Rectangle 3"/>
          <p:cNvSpPr/>
          <p:nvPr/>
        </p:nvSpPr>
        <p:spPr>
          <a:xfrm>
            <a:off x="76201" y="742016"/>
            <a:ext cx="8991597" cy="1015663"/>
          </a:xfrm>
          <a:prstGeom prst="rect">
            <a:avLst/>
          </a:prstGeom>
        </p:spPr>
        <p:txBody>
          <a:bodyPr wrap="square">
            <a:spAutoFit/>
          </a:bodyPr>
          <a:lstStyle/>
          <a:p>
            <a:pPr algn="ctr"/>
            <a:r>
              <a:rPr lang="en-US" sz="1200" dirty="0"/>
              <a:t>Student’s family must be considered 150% of median income as defined by HUD to apply. </a:t>
            </a:r>
          </a:p>
          <a:p>
            <a:pPr algn="ctr"/>
            <a:r>
              <a:rPr lang="en-US" sz="1200" dirty="0"/>
              <a:t>To apply your family must fall below a certain income threshold based on your family's AGI (Adjusted Gross Income) </a:t>
            </a:r>
          </a:p>
          <a:p>
            <a:pPr algn="ctr"/>
            <a:r>
              <a:rPr lang="en-US" sz="1200" dirty="0"/>
              <a:t>and the number of people reported in your household for 2023.</a:t>
            </a:r>
          </a:p>
          <a:p>
            <a:pPr algn="ctr"/>
            <a:r>
              <a:rPr lang="en-US" sz="1200" dirty="0"/>
              <a:t>You WILL NEED to verify this information with a parent or guardian BEFORE applying.</a:t>
            </a:r>
          </a:p>
          <a:p>
            <a:endParaRPr lang="en-US" sz="1200" dirty="0"/>
          </a:p>
        </p:txBody>
      </p:sp>
      <p:sp>
        <p:nvSpPr>
          <p:cNvPr id="2" name="TextBox 1"/>
          <p:cNvSpPr txBox="1"/>
          <p:nvPr/>
        </p:nvSpPr>
        <p:spPr>
          <a:xfrm>
            <a:off x="2772668" y="4419600"/>
            <a:ext cx="4724400" cy="923330"/>
          </a:xfrm>
          <a:prstGeom prst="rect">
            <a:avLst/>
          </a:prstGeom>
          <a:solidFill>
            <a:srgbClr val="FF0000"/>
          </a:solidFill>
        </p:spPr>
        <p:txBody>
          <a:bodyPr wrap="square" rtlCol="0">
            <a:spAutoFit/>
          </a:bodyPr>
          <a:lstStyle/>
          <a:p>
            <a:pPr algn="ctr"/>
            <a:r>
              <a:rPr lang="en-US" b="1" dirty="0"/>
              <a:t>School Finalists will be asked to provide verification of their financial eligibility via tax returns or alternate documentation.</a:t>
            </a:r>
          </a:p>
        </p:txBody>
      </p:sp>
    </p:spTree>
    <p:extLst>
      <p:ext uri="{BB962C8B-B14F-4D97-AF65-F5344CB8AC3E}">
        <p14:creationId xmlns:p14="http://schemas.microsoft.com/office/powerpoint/2010/main" val="2565094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B268F-0042-6694-14AE-9DCE0482592D}"/>
              </a:ext>
            </a:extLst>
          </p:cNvPr>
          <p:cNvSpPr>
            <a:spLocks noGrp="1"/>
          </p:cNvSpPr>
          <p:nvPr>
            <p:ph type="title"/>
          </p:nvPr>
        </p:nvSpPr>
        <p:spPr>
          <a:xfrm>
            <a:off x="628650" y="365127"/>
            <a:ext cx="7886700" cy="777874"/>
          </a:xfrm>
        </p:spPr>
        <p:txBody>
          <a:bodyPr>
            <a:normAutofit/>
          </a:bodyPr>
          <a:lstStyle/>
          <a:p>
            <a:pPr algn="ctr"/>
            <a:r>
              <a:rPr lang="en-US" dirty="0"/>
              <a:t>Financial Information Flowchart:</a:t>
            </a:r>
          </a:p>
        </p:txBody>
      </p:sp>
      <p:sp>
        <p:nvSpPr>
          <p:cNvPr id="3" name="Content Placeholder 2">
            <a:extLst>
              <a:ext uri="{FF2B5EF4-FFF2-40B4-BE49-F238E27FC236}">
                <a16:creationId xmlns:a16="http://schemas.microsoft.com/office/drawing/2014/main" id="{527F8D4D-9FDD-58DE-203A-1BFE67BC2BAF}"/>
              </a:ext>
            </a:extLst>
          </p:cNvPr>
          <p:cNvSpPr>
            <a:spLocks noGrp="1"/>
          </p:cNvSpPr>
          <p:nvPr>
            <p:ph idx="1"/>
          </p:nvPr>
        </p:nvSpPr>
        <p:spPr>
          <a:xfrm>
            <a:off x="228600" y="1179845"/>
            <a:ext cx="8915400" cy="4267198"/>
          </a:xfrm>
        </p:spPr>
        <p:txBody>
          <a:bodyPr/>
          <a:lstStyle/>
          <a:p>
            <a:pPr marL="0" marR="0" indent="0" algn="ctr">
              <a:spcBef>
                <a:spcPts val="0"/>
              </a:spcBef>
              <a:spcAft>
                <a:spcPts val="0"/>
              </a:spcAft>
              <a:buNone/>
            </a:pPr>
            <a:r>
              <a:rPr lang="en-US" sz="1800" b="1" dirty="0">
                <a:effectLst/>
                <a:latin typeface="Calibri" panose="020F0502020204030204" pitchFamily="34" charset="0"/>
                <a:ea typeface="Times New Roman" panose="02020603050405020304" pitchFamily="18" charset="0"/>
              </a:rPr>
              <a:t>Which parent’s financial information do I use?</a:t>
            </a:r>
            <a:endParaRPr lang="en-US" sz="1100"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pPr>
            <a:r>
              <a:rPr lang="en-US" sz="1100" dirty="0">
                <a:effectLst/>
                <a:latin typeface="Calibri" panose="020F0502020204030204" pitchFamily="34" charset="0"/>
                <a:ea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rPr>
              <a:t>Are your parents married to each other?</a:t>
            </a:r>
            <a:endParaRPr lang="en-US" sz="1100" dirty="0">
              <a:effectLst/>
              <a:latin typeface="Calibri" panose="020F0502020204030204" pitchFamily="34"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rPr>
              <a:t>If yes, provide information about both parents (even if they file taxes separately)</a:t>
            </a:r>
            <a:endParaRPr lang="en-US" sz="1100" dirty="0">
              <a:effectLst/>
              <a:latin typeface="Calibri" panose="020F0502020204030204" pitchFamily="34"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rPr>
              <a:t>If no, go to the next question. </a:t>
            </a:r>
            <a:endParaRPr lang="en-US" sz="1100" dirty="0">
              <a:effectLst/>
              <a:latin typeface="Calibri" panose="020F0502020204030204" pitchFamily="34" charset="0"/>
              <a:ea typeface="Times New Roman" panose="02020603050405020304" pitchFamily="18" charset="0"/>
            </a:endParaRPr>
          </a:p>
          <a:p>
            <a:pPr marL="771525" marR="0" indent="0">
              <a:spcBef>
                <a:spcPts val="0"/>
              </a:spcBef>
              <a:spcAft>
                <a:spcPts val="0"/>
              </a:spcAft>
              <a:buNone/>
            </a:pPr>
            <a:r>
              <a:rPr lang="en-US" sz="1400" dirty="0">
                <a:effectLst/>
                <a:latin typeface="Calibri" panose="020F0502020204030204" pitchFamily="34" charset="0"/>
                <a:ea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rPr>
              <a:t>Do your parents live together? </a:t>
            </a:r>
            <a:endParaRPr lang="en-US" sz="1100" dirty="0">
              <a:effectLst/>
              <a:latin typeface="Calibri" panose="020F0502020204030204" pitchFamily="34"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rPr>
              <a:t>If yes, provide information about both parents. </a:t>
            </a:r>
            <a:endParaRPr lang="en-US" sz="1100" dirty="0">
              <a:effectLst/>
              <a:latin typeface="Calibri" panose="020F0502020204030204" pitchFamily="34"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rPr>
              <a:t>If no, go to the next question. </a:t>
            </a:r>
            <a:endParaRPr lang="en-US" sz="1100" dirty="0">
              <a:effectLst/>
              <a:latin typeface="Calibri" panose="020F0502020204030204" pitchFamily="34" charset="0"/>
              <a:ea typeface="Times New Roman" panose="02020603050405020304" pitchFamily="18" charset="0"/>
            </a:endParaRPr>
          </a:p>
          <a:p>
            <a:pPr marL="771525" marR="0" indent="0">
              <a:spcBef>
                <a:spcPts val="0"/>
              </a:spcBef>
              <a:spcAft>
                <a:spcPts val="0"/>
              </a:spcAft>
              <a:buNone/>
            </a:pPr>
            <a:r>
              <a:rPr lang="en-US" sz="1400" dirty="0">
                <a:effectLst/>
                <a:latin typeface="Calibri" panose="020F0502020204030204" pitchFamily="34" charset="0"/>
                <a:ea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rPr>
              <a:t>Did one parent provide more financial support than the other over the past 12 months? </a:t>
            </a:r>
            <a:endParaRPr lang="en-US" sz="1100" dirty="0">
              <a:effectLst/>
              <a:latin typeface="Calibri" panose="020F0502020204030204" pitchFamily="34"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rPr>
              <a:t>If yes, use the parent that provided the most financial support. </a:t>
            </a:r>
            <a:endParaRPr lang="en-US" sz="1100" dirty="0">
              <a:effectLst/>
              <a:latin typeface="Calibri" panose="020F0502020204030204" pitchFamily="34"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rPr>
              <a:t>If the parents provided the exact equal amount of financial support, select the parent that has the greater income or assets. </a:t>
            </a:r>
            <a:endParaRPr lang="en-US" sz="1100" dirty="0">
              <a:effectLst/>
              <a:latin typeface="Calibri" panose="020F0502020204030204" pitchFamily="34" charset="0"/>
              <a:ea typeface="Times New Roman" panose="02020603050405020304" pitchFamily="18" charset="0"/>
            </a:endParaRPr>
          </a:p>
          <a:p>
            <a:pPr marL="942975" marR="0">
              <a:spcBef>
                <a:spcPts val="0"/>
              </a:spcBef>
              <a:spcAft>
                <a:spcPts val="0"/>
              </a:spcAft>
            </a:pPr>
            <a:endParaRPr lang="en-US" sz="11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rPr>
              <a:t>Has a Parent you identified in the previous question remarried. </a:t>
            </a:r>
            <a:endParaRPr lang="en-US" sz="1100" dirty="0">
              <a:effectLst/>
              <a:latin typeface="Calibri" panose="020F0502020204030204" pitchFamily="34"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rPr>
              <a:t>If yes, you must provide information for both the parent and the stepparent. </a:t>
            </a:r>
            <a:endParaRPr lang="en-US" sz="1100" dirty="0">
              <a:effectLst/>
              <a:latin typeface="Calibri" panose="020F0502020204030204" pitchFamily="34"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rPr>
              <a:t>If they are not remarried, provide information for just this parent. </a:t>
            </a:r>
            <a:endParaRPr lang="en-US" sz="1100" dirty="0">
              <a:effectLst/>
              <a:latin typeface="Calibri" panose="020F0502020204030204" pitchFamily="34" charset="0"/>
              <a:ea typeface="Times New Roman" panose="02020603050405020304" pitchFamily="18" charset="0"/>
            </a:endParaRPr>
          </a:p>
          <a:p>
            <a:pPr marL="0" marR="0">
              <a:spcBef>
                <a:spcPts val="0"/>
              </a:spcBef>
              <a:spcAft>
                <a:spcPts val="0"/>
              </a:spcAft>
            </a:pPr>
            <a:endParaRPr lang="en-US" sz="1100" dirty="0">
              <a:effectLst/>
              <a:latin typeface="Calibri" panose="020F0502020204030204" pitchFamily="34"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What if I am emancipated or a ward of the state?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You would use your sole income (if any)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14272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67B4C2-6BEB-F6A0-DC71-A7714A40776E}"/>
              </a:ext>
            </a:extLst>
          </p:cNvPr>
          <p:cNvPicPr>
            <a:picLocks noChangeAspect="1"/>
          </p:cNvPicPr>
          <p:nvPr/>
        </p:nvPicPr>
        <p:blipFill>
          <a:blip r:embed="rId2"/>
          <a:stretch>
            <a:fillRect/>
          </a:stretch>
        </p:blipFill>
        <p:spPr>
          <a:xfrm>
            <a:off x="294333" y="4572000"/>
            <a:ext cx="8763000" cy="966049"/>
          </a:xfrm>
          <a:prstGeom prst="rect">
            <a:avLst/>
          </a:prstGeom>
        </p:spPr>
      </p:pic>
      <p:sp>
        <p:nvSpPr>
          <p:cNvPr id="10" name="TextBox 9">
            <a:extLst>
              <a:ext uri="{FF2B5EF4-FFF2-40B4-BE49-F238E27FC236}">
                <a16:creationId xmlns:a16="http://schemas.microsoft.com/office/drawing/2014/main" id="{A407E0DF-D975-73B7-25D0-12C6EDEF7B28}"/>
              </a:ext>
            </a:extLst>
          </p:cNvPr>
          <p:cNvSpPr txBox="1"/>
          <p:nvPr/>
        </p:nvSpPr>
        <p:spPr>
          <a:xfrm>
            <a:off x="294333" y="3429000"/>
            <a:ext cx="6172200" cy="923330"/>
          </a:xfrm>
          <a:prstGeom prst="rect">
            <a:avLst/>
          </a:prstGeom>
          <a:noFill/>
        </p:spPr>
        <p:txBody>
          <a:bodyPr wrap="square" rtlCol="0">
            <a:spAutoFit/>
          </a:bodyPr>
          <a:lstStyle/>
          <a:p>
            <a:r>
              <a:rPr lang="en-US" dirty="0"/>
              <a:t>If you are eligible, click the “Apply” button to access application.</a:t>
            </a:r>
          </a:p>
          <a:p>
            <a:endParaRPr lang="en-US" dirty="0"/>
          </a:p>
          <a:p>
            <a:r>
              <a:rPr lang="en-US" dirty="0"/>
              <a:t>If you are not eligible and have questions, please reach out.</a:t>
            </a:r>
          </a:p>
        </p:txBody>
      </p:sp>
      <p:pic>
        <p:nvPicPr>
          <p:cNvPr id="11" name="Picture 10">
            <a:extLst>
              <a:ext uri="{FF2B5EF4-FFF2-40B4-BE49-F238E27FC236}">
                <a16:creationId xmlns:a16="http://schemas.microsoft.com/office/drawing/2014/main" id="{3BCDEC0A-83CB-2DC6-A95F-26987D6E4147}"/>
              </a:ext>
            </a:extLst>
          </p:cNvPr>
          <p:cNvPicPr>
            <a:picLocks noChangeAspect="1"/>
          </p:cNvPicPr>
          <p:nvPr/>
        </p:nvPicPr>
        <p:blipFill>
          <a:blip r:embed="rId3"/>
          <a:stretch>
            <a:fillRect/>
          </a:stretch>
        </p:blipFill>
        <p:spPr>
          <a:xfrm>
            <a:off x="6096000" y="5366164"/>
            <a:ext cx="2523963" cy="164606"/>
          </a:xfrm>
          <a:prstGeom prst="rect">
            <a:avLst/>
          </a:prstGeom>
        </p:spPr>
      </p:pic>
      <p:pic>
        <p:nvPicPr>
          <p:cNvPr id="13" name="Picture 12">
            <a:extLst>
              <a:ext uri="{FF2B5EF4-FFF2-40B4-BE49-F238E27FC236}">
                <a16:creationId xmlns:a16="http://schemas.microsoft.com/office/drawing/2014/main" id="{75477F1A-0C8D-F3E4-DC77-A2B4B6F09A94}"/>
              </a:ext>
            </a:extLst>
          </p:cNvPr>
          <p:cNvPicPr>
            <a:picLocks noChangeAspect="1"/>
          </p:cNvPicPr>
          <p:nvPr/>
        </p:nvPicPr>
        <p:blipFill>
          <a:blip r:embed="rId4"/>
          <a:stretch>
            <a:fillRect/>
          </a:stretch>
        </p:blipFill>
        <p:spPr>
          <a:xfrm>
            <a:off x="105958" y="763513"/>
            <a:ext cx="8951375" cy="1825776"/>
          </a:xfrm>
          <a:prstGeom prst="rect">
            <a:avLst/>
          </a:prstGeom>
        </p:spPr>
      </p:pic>
      <p:cxnSp>
        <p:nvCxnSpPr>
          <p:cNvPr id="9" name="Straight Arrow Connector 8">
            <a:extLst>
              <a:ext uri="{FF2B5EF4-FFF2-40B4-BE49-F238E27FC236}">
                <a16:creationId xmlns:a16="http://schemas.microsoft.com/office/drawing/2014/main" id="{4B1417C5-1E90-5B66-0E34-DAF2CCBA6057}"/>
              </a:ext>
            </a:extLst>
          </p:cNvPr>
          <p:cNvCxnSpPr/>
          <p:nvPr/>
        </p:nvCxnSpPr>
        <p:spPr>
          <a:xfrm>
            <a:off x="5925178" y="2362200"/>
            <a:ext cx="243840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91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rot="16200000">
            <a:off x="-1066800" y="1524000"/>
            <a:ext cx="6019800" cy="2971800"/>
          </a:xfrm>
          <a:prstGeom prst="rect">
            <a:avLst/>
          </a:prstGeom>
          <a:solidFill>
            <a:srgbClr val="2F4241">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533400"/>
            <a:ext cx="9144000" cy="3276600"/>
          </a:xfrm>
          <a:prstGeom prst="rect">
            <a:avLst/>
          </a:prstGeom>
          <a:solidFill>
            <a:srgbClr val="BEBA7A">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
          <p:cNvSpPr/>
          <p:nvPr/>
        </p:nvSpPr>
        <p:spPr>
          <a:xfrm>
            <a:off x="-50800" y="5600699"/>
            <a:ext cx="9220200" cy="1257301"/>
          </a:xfrm>
          <a:custGeom>
            <a:avLst/>
            <a:gdLst>
              <a:gd name="connsiteX0" fmla="*/ 0 w 9144000"/>
              <a:gd name="connsiteY0" fmla="*/ 0 h 839225"/>
              <a:gd name="connsiteX1" fmla="*/ 9144000 w 9144000"/>
              <a:gd name="connsiteY1" fmla="*/ 0 h 839225"/>
              <a:gd name="connsiteX2" fmla="*/ 9144000 w 9144000"/>
              <a:gd name="connsiteY2" fmla="*/ 839225 h 839225"/>
              <a:gd name="connsiteX3" fmla="*/ 0 w 9144000"/>
              <a:gd name="connsiteY3" fmla="*/ 839225 h 839225"/>
              <a:gd name="connsiteX4" fmla="*/ 0 w 9144000"/>
              <a:gd name="connsiteY4" fmla="*/ 0 h 839225"/>
              <a:gd name="connsiteX0" fmla="*/ 0 w 9144000"/>
              <a:gd name="connsiteY0" fmla="*/ 1356 h 840581"/>
              <a:gd name="connsiteX1" fmla="*/ 4036219 w 9144000"/>
              <a:gd name="connsiteY1" fmla="*/ 0 h 840581"/>
              <a:gd name="connsiteX2" fmla="*/ 9144000 w 9144000"/>
              <a:gd name="connsiteY2" fmla="*/ 1356 h 840581"/>
              <a:gd name="connsiteX3" fmla="*/ 9144000 w 9144000"/>
              <a:gd name="connsiteY3" fmla="*/ 840581 h 840581"/>
              <a:gd name="connsiteX4" fmla="*/ 0 w 9144000"/>
              <a:gd name="connsiteY4" fmla="*/ 840581 h 840581"/>
              <a:gd name="connsiteX5" fmla="*/ 0 w 9144000"/>
              <a:gd name="connsiteY5" fmla="*/ 1356 h 840581"/>
              <a:gd name="connsiteX0" fmla="*/ 0 w 9144000"/>
              <a:gd name="connsiteY0" fmla="*/ 1356 h 840581"/>
              <a:gd name="connsiteX1" fmla="*/ 4036219 w 9144000"/>
              <a:gd name="connsiteY1" fmla="*/ 0 h 840581"/>
              <a:gd name="connsiteX2" fmla="*/ 5183981 w 9144000"/>
              <a:gd name="connsiteY2" fmla="*/ 0 h 840581"/>
              <a:gd name="connsiteX3" fmla="*/ 9144000 w 9144000"/>
              <a:gd name="connsiteY3" fmla="*/ 1356 h 840581"/>
              <a:gd name="connsiteX4" fmla="*/ 9144000 w 9144000"/>
              <a:gd name="connsiteY4" fmla="*/ 840581 h 840581"/>
              <a:gd name="connsiteX5" fmla="*/ 0 w 9144000"/>
              <a:gd name="connsiteY5" fmla="*/ 840581 h 840581"/>
              <a:gd name="connsiteX6" fmla="*/ 0 w 9144000"/>
              <a:gd name="connsiteY6" fmla="*/ 1356 h 840581"/>
              <a:gd name="connsiteX0" fmla="*/ 0 w 9144000"/>
              <a:gd name="connsiteY0" fmla="*/ 207731 h 1046956"/>
              <a:gd name="connsiteX1" fmla="*/ 4036219 w 9144000"/>
              <a:gd name="connsiteY1" fmla="*/ 206375 h 1046956"/>
              <a:gd name="connsiteX2" fmla="*/ 5183981 w 9144000"/>
              <a:gd name="connsiteY2" fmla="*/ 206375 h 1046956"/>
              <a:gd name="connsiteX3" fmla="*/ 9144000 w 9144000"/>
              <a:gd name="connsiteY3" fmla="*/ 207731 h 1046956"/>
              <a:gd name="connsiteX4" fmla="*/ 9144000 w 9144000"/>
              <a:gd name="connsiteY4" fmla="*/ 1046956 h 1046956"/>
              <a:gd name="connsiteX5" fmla="*/ 0 w 9144000"/>
              <a:gd name="connsiteY5" fmla="*/ 1046956 h 1046956"/>
              <a:gd name="connsiteX6" fmla="*/ 0 w 9144000"/>
              <a:gd name="connsiteY6" fmla="*/ 207731 h 1046956"/>
              <a:gd name="connsiteX0" fmla="*/ 0 w 9144000"/>
              <a:gd name="connsiteY0" fmla="*/ 376880 h 1216105"/>
              <a:gd name="connsiteX1" fmla="*/ 4036219 w 9144000"/>
              <a:gd name="connsiteY1" fmla="*/ 375524 h 1216105"/>
              <a:gd name="connsiteX2" fmla="*/ 5183981 w 9144000"/>
              <a:gd name="connsiteY2" fmla="*/ 375524 h 1216105"/>
              <a:gd name="connsiteX3" fmla="*/ 9144000 w 9144000"/>
              <a:gd name="connsiteY3" fmla="*/ 376880 h 1216105"/>
              <a:gd name="connsiteX4" fmla="*/ 9144000 w 9144000"/>
              <a:gd name="connsiteY4" fmla="*/ 1216105 h 1216105"/>
              <a:gd name="connsiteX5" fmla="*/ 0 w 9144000"/>
              <a:gd name="connsiteY5" fmla="*/ 1216105 h 1216105"/>
              <a:gd name="connsiteX6" fmla="*/ 0 w 9144000"/>
              <a:gd name="connsiteY6" fmla="*/ 376880 h 1216105"/>
              <a:gd name="connsiteX0" fmla="*/ 0 w 9144000"/>
              <a:gd name="connsiteY0" fmla="*/ 377593 h 1216818"/>
              <a:gd name="connsiteX1" fmla="*/ 4036219 w 9144000"/>
              <a:gd name="connsiteY1" fmla="*/ 376237 h 1216818"/>
              <a:gd name="connsiteX2" fmla="*/ 4572000 w 9144000"/>
              <a:gd name="connsiteY2" fmla="*/ 0 h 1216818"/>
              <a:gd name="connsiteX3" fmla="*/ 5183981 w 9144000"/>
              <a:gd name="connsiteY3" fmla="*/ 376237 h 1216818"/>
              <a:gd name="connsiteX4" fmla="*/ 9144000 w 9144000"/>
              <a:gd name="connsiteY4" fmla="*/ 377593 h 1216818"/>
              <a:gd name="connsiteX5" fmla="*/ 9144000 w 9144000"/>
              <a:gd name="connsiteY5" fmla="*/ 1216818 h 1216818"/>
              <a:gd name="connsiteX6" fmla="*/ 0 w 9144000"/>
              <a:gd name="connsiteY6" fmla="*/ 1216818 h 1216818"/>
              <a:gd name="connsiteX7" fmla="*/ 0 w 9144000"/>
              <a:gd name="connsiteY7" fmla="*/ 377593 h 1216818"/>
              <a:gd name="connsiteX0" fmla="*/ 0 w 9144000"/>
              <a:gd name="connsiteY0" fmla="*/ 377593 h 1216818"/>
              <a:gd name="connsiteX1" fmla="*/ 4036219 w 9144000"/>
              <a:gd name="connsiteY1" fmla="*/ 376237 h 1216818"/>
              <a:gd name="connsiteX2" fmla="*/ 4572000 w 9144000"/>
              <a:gd name="connsiteY2" fmla="*/ 0 h 1216818"/>
              <a:gd name="connsiteX3" fmla="*/ 5183981 w 9144000"/>
              <a:gd name="connsiteY3" fmla="*/ 376237 h 1216818"/>
              <a:gd name="connsiteX4" fmla="*/ 9144000 w 9144000"/>
              <a:gd name="connsiteY4" fmla="*/ 377593 h 1216818"/>
              <a:gd name="connsiteX5" fmla="*/ 9144000 w 9144000"/>
              <a:gd name="connsiteY5" fmla="*/ 1216818 h 1216818"/>
              <a:gd name="connsiteX6" fmla="*/ 0 w 9144000"/>
              <a:gd name="connsiteY6" fmla="*/ 1216818 h 1216818"/>
              <a:gd name="connsiteX7" fmla="*/ 0 w 9144000"/>
              <a:gd name="connsiteY7" fmla="*/ 377593 h 1216818"/>
              <a:gd name="connsiteX0" fmla="*/ 0 w 9144000"/>
              <a:gd name="connsiteY0" fmla="*/ 377593 h 1216818"/>
              <a:gd name="connsiteX1" fmla="*/ 4036219 w 9144000"/>
              <a:gd name="connsiteY1" fmla="*/ 376237 h 1216818"/>
              <a:gd name="connsiteX2" fmla="*/ 4572000 w 9144000"/>
              <a:gd name="connsiteY2" fmla="*/ 0 h 1216818"/>
              <a:gd name="connsiteX3" fmla="*/ 5183981 w 9144000"/>
              <a:gd name="connsiteY3" fmla="*/ 376237 h 1216818"/>
              <a:gd name="connsiteX4" fmla="*/ 9144000 w 9144000"/>
              <a:gd name="connsiteY4" fmla="*/ 377593 h 1216818"/>
              <a:gd name="connsiteX5" fmla="*/ 9144000 w 9144000"/>
              <a:gd name="connsiteY5" fmla="*/ 1216818 h 1216818"/>
              <a:gd name="connsiteX6" fmla="*/ 0 w 9144000"/>
              <a:gd name="connsiteY6" fmla="*/ 1216818 h 1216818"/>
              <a:gd name="connsiteX7" fmla="*/ 0 w 9144000"/>
              <a:gd name="connsiteY7" fmla="*/ 377593 h 1216818"/>
              <a:gd name="connsiteX0" fmla="*/ 0 w 9144000"/>
              <a:gd name="connsiteY0" fmla="*/ 1356 h 840581"/>
              <a:gd name="connsiteX1" fmla="*/ 4036219 w 9144000"/>
              <a:gd name="connsiteY1" fmla="*/ 0 h 840581"/>
              <a:gd name="connsiteX2" fmla="*/ 5183981 w 9144000"/>
              <a:gd name="connsiteY2" fmla="*/ 0 h 840581"/>
              <a:gd name="connsiteX3" fmla="*/ 9144000 w 9144000"/>
              <a:gd name="connsiteY3" fmla="*/ 1356 h 840581"/>
              <a:gd name="connsiteX4" fmla="*/ 9144000 w 9144000"/>
              <a:gd name="connsiteY4" fmla="*/ 840581 h 840581"/>
              <a:gd name="connsiteX5" fmla="*/ 0 w 9144000"/>
              <a:gd name="connsiteY5" fmla="*/ 840581 h 840581"/>
              <a:gd name="connsiteX6" fmla="*/ 0 w 9144000"/>
              <a:gd name="connsiteY6" fmla="*/ 1356 h 840581"/>
              <a:gd name="connsiteX0" fmla="*/ 0 w 9144000"/>
              <a:gd name="connsiteY0" fmla="*/ 1356 h 840581"/>
              <a:gd name="connsiteX1" fmla="*/ 5183981 w 9144000"/>
              <a:gd name="connsiteY1" fmla="*/ 0 h 840581"/>
              <a:gd name="connsiteX2" fmla="*/ 9144000 w 9144000"/>
              <a:gd name="connsiteY2" fmla="*/ 1356 h 840581"/>
              <a:gd name="connsiteX3" fmla="*/ 9144000 w 9144000"/>
              <a:gd name="connsiteY3" fmla="*/ 840581 h 840581"/>
              <a:gd name="connsiteX4" fmla="*/ 0 w 9144000"/>
              <a:gd name="connsiteY4" fmla="*/ 840581 h 840581"/>
              <a:gd name="connsiteX5" fmla="*/ 0 w 9144000"/>
              <a:gd name="connsiteY5" fmla="*/ 1356 h 840581"/>
              <a:gd name="connsiteX0" fmla="*/ 0 w 9144000"/>
              <a:gd name="connsiteY0" fmla="*/ 0 h 839225"/>
              <a:gd name="connsiteX1" fmla="*/ 9144000 w 9144000"/>
              <a:gd name="connsiteY1" fmla="*/ 0 h 839225"/>
              <a:gd name="connsiteX2" fmla="*/ 9144000 w 9144000"/>
              <a:gd name="connsiteY2" fmla="*/ 839225 h 839225"/>
              <a:gd name="connsiteX3" fmla="*/ 0 w 9144000"/>
              <a:gd name="connsiteY3" fmla="*/ 839225 h 839225"/>
              <a:gd name="connsiteX4" fmla="*/ 0 w 9144000"/>
              <a:gd name="connsiteY4" fmla="*/ 0 h 839225"/>
              <a:gd name="connsiteX0" fmla="*/ 0 w 9144000"/>
              <a:gd name="connsiteY0" fmla="*/ 2154 h 841379"/>
              <a:gd name="connsiteX1" fmla="*/ 3929063 w 9144000"/>
              <a:gd name="connsiteY1" fmla="*/ 0 h 841379"/>
              <a:gd name="connsiteX2" fmla="*/ 9144000 w 9144000"/>
              <a:gd name="connsiteY2" fmla="*/ 2154 h 841379"/>
              <a:gd name="connsiteX3" fmla="*/ 9144000 w 9144000"/>
              <a:gd name="connsiteY3" fmla="*/ 841379 h 841379"/>
              <a:gd name="connsiteX4" fmla="*/ 0 w 9144000"/>
              <a:gd name="connsiteY4" fmla="*/ 841379 h 841379"/>
              <a:gd name="connsiteX5" fmla="*/ 0 w 9144000"/>
              <a:gd name="connsiteY5" fmla="*/ 2154 h 841379"/>
              <a:gd name="connsiteX0" fmla="*/ 0 w 9144000"/>
              <a:gd name="connsiteY0" fmla="*/ 4433 h 843658"/>
              <a:gd name="connsiteX1" fmla="*/ 3929063 w 9144000"/>
              <a:gd name="connsiteY1" fmla="*/ 2279 h 843658"/>
              <a:gd name="connsiteX2" fmla="*/ 4945856 w 9144000"/>
              <a:gd name="connsiteY2" fmla="*/ 0 h 843658"/>
              <a:gd name="connsiteX3" fmla="*/ 9144000 w 9144000"/>
              <a:gd name="connsiteY3" fmla="*/ 4433 h 843658"/>
              <a:gd name="connsiteX4" fmla="*/ 9144000 w 9144000"/>
              <a:gd name="connsiteY4" fmla="*/ 843658 h 843658"/>
              <a:gd name="connsiteX5" fmla="*/ 0 w 9144000"/>
              <a:gd name="connsiteY5" fmla="*/ 843658 h 843658"/>
              <a:gd name="connsiteX6" fmla="*/ 0 w 9144000"/>
              <a:gd name="connsiteY6" fmla="*/ 4433 h 843658"/>
              <a:gd name="connsiteX0" fmla="*/ 0 w 9144000"/>
              <a:gd name="connsiteY0" fmla="*/ 4433 h 843658"/>
              <a:gd name="connsiteX1" fmla="*/ 3929063 w 9144000"/>
              <a:gd name="connsiteY1" fmla="*/ 2279 h 843658"/>
              <a:gd name="connsiteX2" fmla="*/ 4433888 w 9144000"/>
              <a:gd name="connsiteY2" fmla="*/ 0 h 843658"/>
              <a:gd name="connsiteX3" fmla="*/ 4945856 w 9144000"/>
              <a:gd name="connsiteY3" fmla="*/ 0 h 843658"/>
              <a:gd name="connsiteX4" fmla="*/ 9144000 w 9144000"/>
              <a:gd name="connsiteY4" fmla="*/ 4433 h 843658"/>
              <a:gd name="connsiteX5" fmla="*/ 9144000 w 9144000"/>
              <a:gd name="connsiteY5" fmla="*/ 843658 h 843658"/>
              <a:gd name="connsiteX6" fmla="*/ 0 w 9144000"/>
              <a:gd name="connsiteY6" fmla="*/ 843658 h 843658"/>
              <a:gd name="connsiteX7" fmla="*/ 0 w 9144000"/>
              <a:gd name="connsiteY7" fmla="*/ 4433 h 843658"/>
              <a:gd name="connsiteX0" fmla="*/ 0 w 9144000"/>
              <a:gd name="connsiteY0" fmla="*/ 291733 h 1130958"/>
              <a:gd name="connsiteX1" fmla="*/ 3929063 w 9144000"/>
              <a:gd name="connsiteY1" fmla="*/ 289579 h 1130958"/>
              <a:gd name="connsiteX2" fmla="*/ 4431507 w 9144000"/>
              <a:gd name="connsiteY2" fmla="*/ 0 h 1130958"/>
              <a:gd name="connsiteX3" fmla="*/ 4945856 w 9144000"/>
              <a:gd name="connsiteY3" fmla="*/ 287300 h 1130958"/>
              <a:gd name="connsiteX4" fmla="*/ 9144000 w 9144000"/>
              <a:gd name="connsiteY4" fmla="*/ 291733 h 1130958"/>
              <a:gd name="connsiteX5" fmla="*/ 9144000 w 9144000"/>
              <a:gd name="connsiteY5" fmla="*/ 1130958 h 1130958"/>
              <a:gd name="connsiteX6" fmla="*/ 0 w 9144000"/>
              <a:gd name="connsiteY6" fmla="*/ 1130958 h 1130958"/>
              <a:gd name="connsiteX7" fmla="*/ 0 w 9144000"/>
              <a:gd name="connsiteY7" fmla="*/ 291733 h 1130958"/>
              <a:gd name="connsiteX0" fmla="*/ 0 w 9144000"/>
              <a:gd name="connsiteY0" fmla="*/ 294014 h 1133239"/>
              <a:gd name="connsiteX1" fmla="*/ 3929063 w 9144000"/>
              <a:gd name="connsiteY1" fmla="*/ 291860 h 1133239"/>
              <a:gd name="connsiteX2" fmla="*/ 4436270 w 9144000"/>
              <a:gd name="connsiteY2" fmla="*/ 0 h 1133239"/>
              <a:gd name="connsiteX3" fmla="*/ 4945856 w 9144000"/>
              <a:gd name="connsiteY3" fmla="*/ 289581 h 1133239"/>
              <a:gd name="connsiteX4" fmla="*/ 9144000 w 9144000"/>
              <a:gd name="connsiteY4" fmla="*/ 294014 h 1133239"/>
              <a:gd name="connsiteX5" fmla="*/ 9144000 w 9144000"/>
              <a:gd name="connsiteY5" fmla="*/ 1133239 h 1133239"/>
              <a:gd name="connsiteX6" fmla="*/ 0 w 9144000"/>
              <a:gd name="connsiteY6" fmla="*/ 1133239 h 1133239"/>
              <a:gd name="connsiteX7" fmla="*/ 0 w 9144000"/>
              <a:gd name="connsiteY7" fmla="*/ 294014 h 1133239"/>
              <a:gd name="connsiteX0" fmla="*/ 0 w 9144000"/>
              <a:gd name="connsiteY0" fmla="*/ 239290 h 1078515"/>
              <a:gd name="connsiteX1" fmla="*/ 3929063 w 9144000"/>
              <a:gd name="connsiteY1" fmla="*/ 237136 h 1078515"/>
              <a:gd name="connsiteX2" fmla="*/ 4445795 w 9144000"/>
              <a:gd name="connsiteY2" fmla="*/ 0 h 1078515"/>
              <a:gd name="connsiteX3" fmla="*/ 4945856 w 9144000"/>
              <a:gd name="connsiteY3" fmla="*/ 234857 h 1078515"/>
              <a:gd name="connsiteX4" fmla="*/ 9144000 w 9144000"/>
              <a:gd name="connsiteY4" fmla="*/ 239290 h 1078515"/>
              <a:gd name="connsiteX5" fmla="*/ 9144000 w 9144000"/>
              <a:gd name="connsiteY5" fmla="*/ 1078515 h 1078515"/>
              <a:gd name="connsiteX6" fmla="*/ 0 w 9144000"/>
              <a:gd name="connsiteY6" fmla="*/ 1078515 h 1078515"/>
              <a:gd name="connsiteX7" fmla="*/ 0 w 9144000"/>
              <a:gd name="connsiteY7" fmla="*/ 239290 h 1078515"/>
              <a:gd name="connsiteX0" fmla="*/ 0 w 9144000"/>
              <a:gd name="connsiteY0" fmla="*/ 319096 h 1158321"/>
              <a:gd name="connsiteX1" fmla="*/ 3929063 w 9144000"/>
              <a:gd name="connsiteY1" fmla="*/ 316942 h 1158321"/>
              <a:gd name="connsiteX2" fmla="*/ 4448176 w 9144000"/>
              <a:gd name="connsiteY2" fmla="*/ 0 h 1158321"/>
              <a:gd name="connsiteX3" fmla="*/ 4945856 w 9144000"/>
              <a:gd name="connsiteY3" fmla="*/ 314663 h 1158321"/>
              <a:gd name="connsiteX4" fmla="*/ 9144000 w 9144000"/>
              <a:gd name="connsiteY4" fmla="*/ 319096 h 1158321"/>
              <a:gd name="connsiteX5" fmla="*/ 9144000 w 9144000"/>
              <a:gd name="connsiteY5" fmla="*/ 1158321 h 1158321"/>
              <a:gd name="connsiteX6" fmla="*/ 0 w 9144000"/>
              <a:gd name="connsiteY6" fmla="*/ 1158321 h 1158321"/>
              <a:gd name="connsiteX7" fmla="*/ 0 w 9144000"/>
              <a:gd name="connsiteY7" fmla="*/ 319096 h 1158321"/>
              <a:gd name="connsiteX0" fmla="*/ 0 w 9144000"/>
              <a:gd name="connsiteY0" fmla="*/ 319098 h 1158323"/>
              <a:gd name="connsiteX1" fmla="*/ 3929063 w 9144000"/>
              <a:gd name="connsiteY1" fmla="*/ 316944 h 1158323"/>
              <a:gd name="connsiteX2" fmla="*/ 4448176 w 9144000"/>
              <a:gd name="connsiteY2" fmla="*/ 2 h 1158323"/>
              <a:gd name="connsiteX3" fmla="*/ 4945856 w 9144000"/>
              <a:gd name="connsiteY3" fmla="*/ 314665 h 1158323"/>
              <a:gd name="connsiteX4" fmla="*/ 9144000 w 9144000"/>
              <a:gd name="connsiteY4" fmla="*/ 319098 h 1158323"/>
              <a:gd name="connsiteX5" fmla="*/ 9144000 w 9144000"/>
              <a:gd name="connsiteY5" fmla="*/ 1158323 h 1158323"/>
              <a:gd name="connsiteX6" fmla="*/ 0 w 9144000"/>
              <a:gd name="connsiteY6" fmla="*/ 1158323 h 1158323"/>
              <a:gd name="connsiteX7" fmla="*/ 0 w 9144000"/>
              <a:gd name="connsiteY7" fmla="*/ 319098 h 1158323"/>
              <a:gd name="connsiteX0" fmla="*/ 0 w 9144000"/>
              <a:gd name="connsiteY0" fmla="*/ 246136 h 1085361"/>
              <a:gd name="connsiteX1" fmla="*/ 3929063 w 9144000"/>
              <a:gd name="connsiteY1" fmla="*/ 243982 h 1085361"/>
              <a:gd name="connsiteX2" fmla="*/ 4424363 w 9144000"/>
              <a:gd name="connsiteY2" fmla="*/ 5 h 1085361"/>
              <a:gd name="connsiteX3" fmla="*/ 4945856 w 9144000"/>
              <a:gd name="connsiteY3" fmla="*/ 241703 h 1085361"/>
              <a:gd name="connsiteX4" fmla="*/ 9144000 w 9144000"/>
              <a:gd name="connsiteY4" fmla="*/ 246136 h 1085361"/>
              <a:gd name="connsiteX5" fmla="*/ 9144000 w 9144000"/>
              <a:gd name="connsiteY5" fmla="*/ 1085361 h 1085361"/>
              <a:gd name="connsiteX6" fmla="*/ 0 w 9144000"/>
              <a:gd name="connsiteY6" fmla="*/ 1085361 h 1085361"/>
              <a:gd name="connsiteX7" fmla="*/ 0 w 9144000"/>
              <a:gd name="connsiteY7" fmla="*/ 246136 h 1085361"/>
              <a:gd name="connsiteX0" fmla="*/ 0 w 9144000"/>
              <a:gd name="connsiteY0" fmla="*/ 291737 h 1130962"/>
              <a:gd name="connsiteX1" fmla="*/ 3929063 w 9144000"/>
              <a:gd name="connsiteY1" fmla="*/ 289583 h 1130962"/>
              <a:gd name="connsiteX2" fmla="*/ 4429126 w 9144000"/>
              <a:gd name="connsiteY2" fmla="*/ 3 h 1130962"/>
              <a:gd name="connsiteX3" fmla="*/ 4945856 w 9144000"/>
              <a:gd name="connsiteY3" fmla="*/ 287304 h 1130962"/>
              <a:gd name="connsiteX4" fmla="*/ 9144000 w 9144000"/>
              <a:gd name="connsiteY4" fmla="*/ 291737 h 1130962"/>
              <a:gd name="connsiteX5" fmla="*/ 9144000 w 9144000"/>
              <a:gd name="connsiteY5" fmla="*/ 1130962 h 1130962"/>
              <a:gd name="connsiteX6" fmla="*/ 0 w 9144000"/>
              <a:gd name="connsiteY6" fmla="*/ 1130962 h 1130962"/>
              <a:gd name="connsiteX7" fmla="*/ 0 w 9144000"/>
              <a:gd name="connsiteY7" fmla="*/ 291737 h 1130962"/>
              <a:gd name="connsiteX0" fmla="*/ 0 w 9144000"/>
              <a:gd name="connsiteY0" fmla="*/ 291740 h 1130965"/>
              <a:gd name="connsiteX1" fmla="*/ 3929063 w 9144000"/>
              <a:gd name="connsiteY1" fmla="*/ 289586 h 1130965"/>
              <a:gd name="connsiteX2" fmla="*/ 4429126 w 9144000"/>
              <a:gd name="connsiteY2" fmla="*/ 6 h 1130965"/>
              <a:gd name="connsiteX3" fmla="*/ 4945856 w 9144000"/>
              <a:gd name="connsiteY3" fmla="*/ 287307 h 1130965"/>
              <a:gd name="connsiteX4" fmla="*/ 9144000 w 9144000"/>
              <a:gd name="connsiteY4" fmla="*/ 291740 h 1130965"/>
              <a:gd name="connsiteX5" fmla="*/ 9144000 w 9144000"/>
              <a:gd name="connsiteY5" fmla="*/ 1130965 h 1130965"/>
              <a:gd name="connsiteX6" fmla="*/ 0 w 9144000"/>
              <a:gd name="connsiteY6" fmla="*/ 1130965 h 1130965"/>
              <a:gd name="connsiteX7" fmla="*/ 0 w 9144000"/>
              <a:gd name="connsiteY7" fmla="*/ 291740 h 1130965"/>
              <a:gd name="connsiteX0" fmla="*/ 0 w 9144000"/>
              <a:gd name="connsiteY0" fmla="*/ 291740 h 1130965"/>
              <a:gd name="connsiteX1" fmla="*/ 3929063 w 9144000"/>
              <a:gd name="connsiteY1" fmla="*/ 289586 h 1130965"/>
              <a:gd name="connsiteX2" fmla="*/ 4429126 w 9144000"/>
              <a:gd name="connsiteY2" fmla="*/ 6 h 1130965"/>
              <a:gd name="connsiteX3" fmla="*/ 4945856 w 9144000"/>
              <a:gd name="connsiteY3" fmla="*/ 287307 h 1130965"/>
              <a:gd name="connsiteX4" fmla="*/ 9144000 w 9144000"/>
              <a:gd name="connsiteY4" fmla="*/ 291740 h 1130965"/>
              <a:gd name="connsiteX5" fmla="*/ 9144000 w 9144000"/>
              <a:gd name="connsiteY5" fmla="*/ 1130965 h 1130965"/>
              <a:gd name="connsiteX6" fmla="*/ 0 w 9144000"/>
              <a:gd name="connsiteY6" fmla="*/ 1130965 h 1130965"/>
              <a:gd name="connsiteX7" fmla="*/ 0 w 9144000"/>
              <a:gd name="connsiteY7" fmla="*/ 291740 h 1130965"/>
              <a:gd name="connsiteX0" fmla="*/ 0 w 9144000"/>
              <a:gd name="connsiteY0" fmla="*/ 291736 h 1130961"/>
              <a:gd name="connsiteX1" fmla="*/ 3944677 w 9144000"/>
              <a:gd name="connsiteY1" fmla="*/ 289582 h 1130961"/>
              <a:gd name="connsiteX2" fmla="*/ 4429126 w 9144000"/>
              <a:gd name="connsiteY2" fmla="*/ 2 h 1130961"/>
              <a:gd name="connsiteX3" fmla="*/ 4945856 w 9144000"/>
              <a:gd name="connsiteY3" fmla="*/ 287303 h 1130961"/>
              <a:gd name="connsiteX4" fmla="*/ 9144000 w 9144000"/>
              <a:gd name="connsiteY4" fmla="*/ 291736 h 1130961"/>
              <a:gd name="connsiteX5" fmla="*/ 9144000 w 9144000"/>
              <a:gd name="connsiteY5" fmla="*/ 1130961 h 1130961"/>
              <a:gd name="connsiteX6" fmla="*/ 0 w 9144000"/>
              <a:gd name="connsiteY6" fmla="*/ 1130961 h 1130961"/>
              <a:gd name="connsiteX7" fmla="*/ 0 w 9144000"/>
              <a:gd name="connsiteY7" fmla="*/ 291736 h 1130961"/>
              <a:gd name="connsiteX0" fmla="*/ 0 w 9144000"/>
              <a:gd name="connsiteY0" fmla="*/ 291736 h 1130961"/>
              <a:gd name="connsiteX1" fmla="*/ 3929063 w 9144000"/>
              <a:gd name="connsiteY1" fmla="*/ 289582 h 1130961"/>
              <a:gd name="connsiteX2" fmla="*/ 4429126 w 9144000"/>
              <a:gd name="connsiteY2" fmla="*/ 2 h 1130961"/>
              <a:gd name="connsiteX3" fmla="*/ 4945856 w 9144000"/>
              <a:gd name="connsiteY3" fmla="*/ 287303 h 1130961"/>
              <a:gd name="connsiteX4" fmla="*/ 9144000 w 9144000"/>
              <a:gd name="connsiteY4" fmla="*/ 291736 h 1130961"/>
              <a:gd name="connsiteX5" fmla="*/ 9144000 w 9144000"/>
              <a:gd name="connsiteY5" fmla="*/ 1130961 h 1130961"/>
              <a:gd name="connsiteX6" fmla="*/ 0 w 9144000"/>
              <a:gd name="connsiteY6" fmla="*/ 1130961 h 1130961"/>
              <a:gd name="connsiteX7" fmla="*/ 0 w 9144000"/>
              <a:gd name="connsiteY7" fmla="*/ 291736 h 113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30961">
                <a:moveTo>
                  <a:pt x="0" y="291736"/>
                </a:moveTo>
                <a:lnTo>
                  <a:pt x="3929063" y="289582"/>
                </a:lnTo>
                <a:cubicBezTo>
                  <a:pt x="4021139" y="99570"/>
                  <a:pt x="4259661" y="382"/>
                  <a:pt x="4429126" y="2"/>
                </a:cubicBezTo>
                <a:cubicBezTo>
                  <a:pt x="4598591" y="-378"/>
                  <a:pt x="4832350" y="86648"/>
                  <a:pt x="4945856" y="287303"/>
                </a:cubicBezTo>
                <a:lnTo>
                  <a:pt x="9144000" y="291736"/>
                </a:lnTo>
                <a:lnTo>
                  <a:pt x="9144000" y="1130961"/>
                </a:lnTo>
                <a:lnTo>
                  <a:pt x="0" y="1130961"/>
                </a:lnTo>
                <a:lnTo>
                  <a:pt x="0" y="291736"/>
                </a:lnTo>
                <a:close/>
              </a:path>
            </a:pathLst>
          </a:custGeom>
          <a:solidFill>
            <a:schemeClr val="bg1"/>
          </a:solidFill>
          <a:ln w="15875">
            <a:solidFill>
              <a:schemeClr val="accent1"/>
            </a:solidFill>
          </a:ln>
          <a:effectLst>
            <a:outerShdw blurRad="50800" dir="16200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541757" y="586650"/>
            <a:ext cx="5638800" cy="2646878"/>
          </a:xfrm>
          <a:prstGeom prst="rect">
            <a:avLst/>
          </a:prstGeom>
          <a:noFill/>
          <a:effectLst>
            <a:outerShdw blurRad="50800" dist="38100" dir="2700000" algn="tl" rotWithShape="0">
              <a:prstClr val="black">
                <a:alpha val="40000"/>
              </a:prstClr>
            </a:outerShdw>
          </a:effectLst>
        </p:spPr>
        <p:txBody>
          <a:bodyPr wrap="square" rtlCol="0">
            <a:spAutoFit/>
          </a:bodyPr>
          <a:lstStyle/>
          <a:p>
            <a:pPr lvl="1" algn="ctr"/>
            <a:r>
              <a:rPr lang="en-US" sz="3200" kern="0" baseline="0" dirty="0">
                <a:solidFill>
                  <a:srgbClr val="2F4241"/>
                </a:solidFill>
                <a:latin typeface="Arial Black" pitchFamily="34" charset="0"/>
                <a:cs typeface="Arial" pitchFamily="34" charset="0"/>
              </a:rPr>
              <a:t>Jodi Kateiva</a:t>
            </a:r>
            <a:endParaRPr lang="en-US" sz="3200" kern="0" dirty="0">
              <a:solidFill>
                <a:srgbClr val="2F4241"/>
              </a:solidFill>
              <a:latin typeface="Arial Black" pitchFamily="34" charset="0"/>
              <a:cs typeface="Arial" pitchFamily="34" charset="0"/>
            </a:endParaRPr>
          </a:p>
          <a:p>
            <a:pPr lvl="1" algn="ctr"/>
            <a:endParaRPr lang="en-US" sz="1100" kern="0" baseline="0" dirty="0">
              <a:solidFill>
                <a:srgbClr val="2F4241"/>
              </a:solidFill>
              <a:latin typeface="Arial Black" pitchFamily="34" charset="0"/>
              <a:cs typeface="Arial" pitchFamily="34" charset="0"/>
            </a:endParaRPr>
          </a:p>
          <a:p>
            <a:pPr lvl="1" algn="ctr"/>
            <a:r>
              <a:rPr lang="en-US" sz="3200" kern="0" baseline="0" dirty="0">
                <a:solidFill>
                  <a:srgbClr val="2F4241"/>
                </a:solidFill>
                <a:latin typeface="Arial Black" pitchFamily="34" charset="0"/>
                <a:cs typeface="Arial" pitchFamily="34" charset="0"/>
              </a:rPr>
              <a:t>Scholarship Administrator</a:t>
            </a:r>
          </a:p>
          <a:p>
            <a:pPr lvl="1" algn="ctr"/>
            <a:endParaRPr kumimoji="0" lang="en-US" sz="1100" b="0" i="0" u="none" strike="noStrike" kern="0" cap="none" spc="0" normalizeH="0" noProof="0" dirty="0">
              <a:ln>
                <a:noFill/>
              </a:ln>
              <a:solidFill>
                <a:srgbClr val="2F4241"/>
              </a:solidFill>
              <a:effectLst/>
              <a:uLnTx/>
              <a:uFillTx/>
              <a:latin typeface="Arial Black" pitchFamily="34" charset="0"/>
              <a:cs typeface="Arial" pitchFamily="34" charset="0"/>
            </a:endParaRPr>
          </a:p>
          <a:p>
            <a:pPr lvl="1" algn="ctr"/>
            <a:r>
              <a:rPr kumimoji="0" lang="en-US" sz="2400" b="0" i="0" u="none" strike="noStrike" kern="0" cap="none" spc="0" normalizeH="0" noProof="0" dirty="0">
                <a:ln>
                  <a:noFill/>
                </a:ln>
                <a:solidFill>
                  <a:srgbClr val="2F4241"/>
                </a:solidFill>
                <a:effectLst/>
                <a:uLnTx/>
                <a:uFillTx/>
                <a:latin typeface="Arial Black" pitchFamily="34" charset="0"/>
                <a:cs typeface="Arial" pitchFamily="34" charset="0"/>
              </a:rPr>
              <a:t>219-736-1880</a:t>
            </a:r>
          </a:p>
          <a:p>
            <a:pPr lvl="1" algn="ctr"/>
            <a:r>
              <a:rPr lang="en-US" sz="2400" kern="0" baseline="0" dirty="0">
                <a:solidFill>
                  <a:srgbClr val="2F4241"/>
                </a:solidFill>
                <a:latin typeface="Arial Black" pitchFamily="34" charset="0"/>
                <a:cs typeface="Arial" pitchFamily="34" charset="0"/>
              </a:rPr>
              <a:t>jkateiva@legacyfdn.org</a:t>
            </a:r>
            <a:endParaRPr kumimoji="0" lang="en-US" sz="2400" b="0" i="0" u="none" strike="noStrike" kern="0" cap="none" spc="0" normalizeH="0" baseline="0" noProof="0" dirty="0">
              <a:ln>
                <a:noFill/>
              </a:ln>
              <a:solidFill>
                <a:srgbClr val="2F4241"/>
              </a:solidFill>
              <a:effectLst/>
              <a:uLnTx/>
              <a:uFillTx/>
              <a:latin typeface="Arial Black" pitchFamily="34" charset="0"/>
              <a:cs typeface="Arial" pitchFamily="34" charset="0"/>
            </a:endParaRPr>
          </a:p>
        </p:txBody>
      </p:sp>
      <p:sp>
        <p:nvSpPr>
          <p:cNvPr id="6148" name="AutoShape 4" descr="data:image/jpeg;base64,/9j/4AAQSkZJRgABAQAAAQABAAD/2wCEAAkGBg4GDxQQBxMQFBAPFxIWEBAVFBYVEBIQFBcXGBUVEhMXHCgeFxovGRMSHzAgLycpLC84FR8xNTAqNiYrLCkBCQoKDgwOGg8PGiklHCA1NSotNSosKSwqLCksKyopLy01LSkpLCksLCkpKTQ0KSwpKTMqLCkpLCksMCk2LCwpKf/AABEIAOEA4QMBIgACEQEDEQH/xAAcAAEAAgMBAQEAAAAAAAAAAAAABQcEBggCAwH/xABGEAACAQICBQYJCQcDBQAAAAAAAQIDEQQFBgcSITETNEFRcXMXIjWCk7Gys8EyM1JTYXSBkdEUFSNUg6HDcpLSFkJDYvH/xAAaAQEAAgMBAAAAAAAAAAAAAAAAAgMBBQYE/8QALREBAAEDAgQEBgIDAAAAAAAAAAECAxEEMQUSMjMhUoGRFCJBcbHRNFETFaH/2gAMAwEAAhEDEQA/ALxAAAAAAAAAAAHyxWKp4GnKpipKNOmnKcnwjFcWzU8x1tZPl04wlXc3JXTpwlOK32s2uD+wM00zVOIbiDSfDBlP063oZjwwZT9Ot6GZjML/AIW95J9m7A0nwwZT9Ot6GY8MGU/TrehmMwfC3vJPs3YGk+GDKfp1vQzHhgyn6db0MxmD4W95J9m7A0nwwZT9Ot6GY8MGU/TrehmMwfC3vJPs3YGk+GDKfp1vQzHhgyn6db0MxmD4W95J9m7A0nwwZT9Ot6GZ7o628qryUacq13w/gzGYPhr3ln2bmDHwGOhmVNVKF9mV7XVnu3cDIMqJjHhIAAwAAAAAAAAAAAAAAAAg9OPJmL7mr7Jy9mL/AI0Oz4s6h048mYvuavsnL2Y/Ow7PizE7L9P3IZ6qMcozygUOteuUY5RnkAeuUY5RnkAeuUY5RnkAeuUY5RnkAeuUZnZJNyxEL9aI8z8j5xDtQRr6ZdGaM81h53rJUitGeaw871kqeiHIXOqQABAAAAAAAAAAAAAAAABB6ceTMX3NX2Tl7MfnYdnxZ1Dpx5Mxfc1fZOXsx+dh2fFmJ2X6fuQzUAgUOtAAAAAAAAAAAM/I+cQ7UYBn5HziHagjX0y6M0Z5rDzvWSpFaM81h53rJU9EOQudUgACAAAAAAAAAAAAAAAACD048mYvuavsnL2Y/Ow7PizqHTjyZi+5q+ycvZj87Ds+LMTsv0/chmoH5e3EbS61+ZQ61+mXlOCWZYilRk3FVqlODkldxU5KN0uniYe0utfmZGW4/wDdtenWhst0Zwmot7m4SUknbsDFWcTjda/gKo/zdX0UP1HgKo/zdX0UP1JTV/rGr6YYmdHE0aVNQpuacZSbbU4Rtv8A9TN+LoiJc5d1OqtVctVXj6Kt8BVH+bq+ih+pX2mmjkdFMY8NTnKoowhLbaUX4191l2F1awdL6mh1CnVw1OFR1Kmw1JtJLZlK+7/SUdpTpJPSnEvE4iMIScYR2YttWjffd7+khViHv0Nd+5PNXOafTdEg/Npda/MbS61+ZBtX6Z+R84h2oj078CQyPnEO1BGvpl0ZozzWHneslSK0Z5rDzvWSp6Ichc6pAAEAAAAAAAAAAAAAAAAEHpx5Mxfc1fZOXsx+dh2fFnUOnHkzF9zV9k5ezH52HZ8WYnZfp+5DedVmHhis1oxrxjKLjWvGSUou1N2umXt+4sJ9RQ9FD9Dl+lVlRd6TlF9abT/NFx6kK86+HxPLSlK1WFtqTlbxOi5Cifo23EbM4/yxO3hhvv7iwn1GH9FD9DEzXJMJDD1XGhQTVOpZqlC6ey/sJkojW3i6lPNakac6ijydHxVKSjvi77k7EpnDW6W3Ver5c4+rJ1Hc+q/d37ykXcUlqQ5/W+7y95TLtFGy3iPfn0Vvry5lQ7//AB1CS1Z5Vh8TlOHliKNGUnyt5SpxcnarNb21vI3XlzKh3/8AjqFYaKYupDHYWMZ1FHl6C2VOSjZ1I3Wze3WRmcVPVaszd0kRE4xMz+XRP7iwn1GH9FD9B+4sJ9Rh/RQ/QzjVdaFSVLKMQ6baa5GzTaa/jU+DROWqt81dcU538Gia7MFSwVXCrC04QUo177MVG9nT42W/j/c0PI+cQ7UYlXETr/PSnK3Dak5W7Lsy8j5xDtRTM5l09u3NqzyTOcOjNGeaw871kqRWjPNYed6yVL4ctc6pAAEAAAAAAAAAAAAAAAAEHpx5Mxfc1fZOXsx+dh2fFnUOnHkzF9zV9k5ezH52HZ8WYnZfp+5DNRcWovm+J72HsFOouLUXzfE97D2Cqndv+IdifT8rOKD1veVqnd0fZZfhQet7ytU7uj7LJ17NXwzven6SGpDn9b7vL3tMuwpPUhz+t93l72mXYZo2R4j359Fb68uZUO//AMdQqvRbn+F+8Yf3kS1NeXMqHf8A+OoVXotz/C/eMP7yJCrdstF/F93ThqetTyPiP6PvqZthqetTyPiP6PvqZZOzSafu0fePy57M/I+cQ7UYBn5HziHaih1dfTLozRnmsPO9ZKkVozzWHneslT0Q5C51SAAIAAAAAAAAAAAAAAAAIPTjyZi+5q+ycvZj87Ds+LOodOPJmL7mr7Jy9mPzsOz4sxOy/T9yGai4tRfN8T3sPYKdRcWovm+J72HsFVO7f8Q7E+n5WcUHre8rVO7o+yy/Cg9b3lap3dH2WTr2avhne9P0kNSHP633eXvaZdhSepDn9b7vL3tMuwzRsjxHvz6K315cyod//jqFV6Lc/wAL94w/vIlqa8uZUO//AMdQqvRbn+F+8Yf3kSFW7ZaL+L7unDU9ankfEf0ffUzbDU9ankfEf0ffUyydmk0/do+8flz2Z+R84h2owDPyPnEO1FDq6+mXRmjPNYed6yVIrRnmsPO9ZKnohyFzqkAAQAAAAAAAAAAAAAAAAQenHkzF9zV9k5ezH52HZ8WdQ6ceTMX3NX2Tl7MfnYdnxZidl+n7kM1Fw6i+b4nvYewU8iZ0W0pxGiddVsE7xdlVpN+JVh1PqfU+j806aZxLpNVam7ammnd0uYGM0fwWYT28bh8PUm7JznShKVlwW1JXPGj+kGH0loRr5fK8ZbpRfy4TXGE10P8A+rcySuXuW+aicbSwsDkeEyyTlgKFClJqzlTpwhJxunZuKW66X5GaAGJmZ3Y2Oy2hmcVHH0qVWMXdRqQjNKXC6Uk7Ozf5mLS0Xy+hJSo4XCxlFpxkqNNSjJb001Hc7kmLhmKqojESGp61PI+I/o++pmzYzGU8vpyq4uUYU6acpzbsoxXSyg9P9Pqml1TYw+1DCU3/AA6fBza/8lRdfUujtI1TiHr0Viq5ciqNo8WomfkfOIdqMAz8j5xDtRS6Wvpl0ZozzWHneslSK0Z5rDzvWSp6Ichc6pAAEAAAAAAAAAAAAAAAAEHpw7ZZi7/U1fZOX8eturDZ6viyx9bk8fhMZW5Wq4Ua8NmnszahKhazjUgn1uSd1vuVxl8E47+gjVOIe/Q2f8lzOdmYACl0rOyvPMVkjk8rrVKTnZT2Hbatwuvxf5kh/wBeZt/OYj/cv0IEyctwf7wr0qLezy1SnDatfZ25KN7dPEyrqt0T81UR7LN1R6S43OcbVhmVerVhGi5KM3dKXKU1dbupv8y2jStCdWy0NrzrLEOrt03T2eT2LXlGV77T+j/c3Utp28XM6uuiu5m3t7ND1vZziclwlGeWVZ0pSrbMpQdm48nN2f4pfkVT/wBeZt/OYj/cv0Lv040PWmdGnSdV0uTnt7Wxt38WUbW2lb5X9ijNMNHFori5YZVOU2Ywlt7OzfbV7bN36yNWWz4fNmqjkmImr7PjmWlGPzeHJ5jiK1SndPYlLxdpcG0uJFgFbbU0xTGIgM/I+cQ7UYBn5HziHagxX0y6M0Z5rDzvWSpFaM81h53rJU9EOQudUgACAAAAAAAAAAAAAAHmonJNQdnZ2fUz0AOXNOMux1OvOOcubxEXebk77ceiUXwceroIrBVFUj4pcOuzJ43o4pSpqTTpSg2+Umk7pxXBpXd/9RS+BtTnKNN3S6SFcNpw67ivl/tngAqdAGbkuJjg8VQqV3aFOrSlN2vaMZxbdlx3JmEAxMZjC/8AwtZN9dP0NX/iPC1k310/Q1f+JQAJ88tb/rLP9z/z9L/8LWTfXT9DV/4lYaZ55gc/zKrXg3OjKilTfjwfLRg9m6te21ZdW808GJqmV1nRW7VXNTMpTP6eBpzj+45VJQtLbc73Tcm4pXS4RcVfps30kWAReymMRgJTRukquJhfoZFmZlFf9nrQkutBivxpl0pkND9nw1NXvdbX+7fb+5IEJoniY1sOkpJy+Va92k+HqJs9EOQuRMVTkAAQAAAAAAAAAAAAAAA81KkaScqjSjFNtt2SS4tvoAr/AFy5RTxGDjiZNqpQlGMeqUajs1a/4/gUHGCpV5Knw3N9rVzcdZGnmKzyc6HKx5CNSXIxpq0JwjJqM2+Ley18EjVcNQVNXfF8X0kKpbPh9mqqvn+kPuACp0IAAAAAAAD9jHadkfldPDfOqx9sHNQqRcuF0W5l2heX6XUFGtFwrKN4VoPf0rxovxWk3Hqf2kojLyarUTYjOMqbo1Y1vkskqOR4yrTlXwtGrKlTttVFB7G9q1n08V+ZceSam8tymVOpU26lajLb277EJtS2oqdNXTStb7ek3uEFTSUEkluSW5JLgkiXI19fFJ5fljxavoLgcTldN0s0pbNRRhJVU1Km4yS/h3+kpbV935qzNqALGprr56uaQABAAAAAAAAAAAAAADQtZemktHo/s9TDKpTxNOonOVTZjJNWklspyVtpb317jN051h09DpKm6bqTnCUk1OKUWnZba3tLi726Ok57zDN8RpRPlMxnKcru7k2/ws+C38OCMTOF1mzVdq5aWOpPHu9RRVm9m3Quq74oy0rH5CmqatE9FMzl1FizFqnlgABhcAAAAAASvwP1La4GRHCzpSjeMn02SbduxAmcJPKtFsXmMl+x0qlS7jfZTtG7snJ8EvtLx0N0alkVGLxbfLSilON04wfFqLXH/t6+G4+Wr7BTw+EU60XDltmUYtWeyluk10XvwNoLqacOb1mqquTNH0gABJrwAAAAAAAAAAAAAAAAA8zkorxnbo/F9X2gULrhzbDY7GyngpSm6ceRrRUbJTg5cJPj8prhu2ek0DLqXJx7TL0pxCxlWX8SdV8o0qk903e7vOLbs+PSeKf8NJMrrluuGW/GansH0oUv2hPk97W/8DFliFTdp9BW3E10xvL7A8U60anyTJjhpNbT+T1hnMbviLXPli6jw2+25O32klo/COOqR2uHSZwri9ROYidmNKjsR2pcLrt/AxoV1NtLoLterHB59gqcsBKdOs9/KSvKMnd7ScL22eNmupcSvNKNUeN0dgsQ3GcZO1Tktqew3wbTSdm+n1XJ8jW1cSiLmMeCN0ewax1eMWdBaK5DSyehF0ktuolKc7JSs0mo342XxZT+herzN4YpftNLkqeyp8tP5LjK1kkrvb/9Xa1t9txe+GoLDQjCLbUEkm+LsrbzNMYebXaiLkRyz4PoACbVgAAAAAAAAAAAAAAAAAAGraycJUxWXTeEpudSk41ItTcJU3C75WNvlNcbG0n40pK0uD4oDkieFq18QnQhKpdN2hFylaKvJySTfDpLSwurd6QZdKvRpNYifJ8hCcnT8RPx3bdZvovu3Fv0cBRwz2qFOnGVtnajGKeyuCulw+w+5jHi9MamqLfJCkMj1NZlTq8pXnQpRVlybbk3G293hu/M3TS7VXg82pTnldNU8QovYjC0adRpbozi9yv17vtN7Awqqu1VRETOzlvPtCMZo/iIUqsFCpVinCnF7e3dtJR2b77q1uws/U5lVZqc8yw8ocknBOpBxkql1dRUle9rpv7S0Z0IVGpTjFyj8ltJuN+p9B9Bj6rI1FcUTR9JV1pzqqpZwq2IyxT/AGiok1Q2oqlOd0pPxluezd8VvRF6HaoK+T4mhiMXKlGnCKlVoeNOfK3k0rvxbb4cH0dPEtkDCqi5VR0y/ErcD9AMoAAAAAAAAAAAAAAAAAAAAAAAAAAAAAAAAAAAAAAAAAAAAAAAA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50" name="AutoShape 6" descr="data:image/jpeg;base64,/9j/4AAQSkZJRgABAQAAAQABAAD/2wCEAAkGBg4GDxQQBxMQFBAPFxIWEBAVFBYVEBIQFBcXGBUVEhMXHCgeFxovGRMSHzAgLycpLC84FR8xNTAqNiYrLCkBCQoKDgwOGg8PGiklHCA1NSotNSosKSwqLCksKyopLy01LSkpLCksLCkpKTQ0KSwpKTMqLCkpLCksMCk2LCwpKf/AABEIAOEA4QMBIgACEQEDEQH/xAAcAAEAAgMBAQEAAAAAAAAAAAAABQcEBggCAwH/xABGEAACAQICBQYJCQcDBQAAAAAAAQIDEQQFBgcSITETNEFRcXMXIjWCk7Gys8EyM1JTYXSBkdEUFSNUg6HDcpLSFkJDYvH/xAAaAQEAAgMBAAAAAAAAAAAAAAAAAgMBBQYE/8QALREBAAEDAgQEBgIDAAAAAAAAAAECAxEEMQUSMjMhUoGRFCJBcbHRNFETFaH/2gAMAwEAAhEDEQA/ALxAAAAAAAAAAAHyxWKp4GnKpipKNOmnKcnwjFcWzU8x1tZPl04wlXc3JXTpwlOK32s2uD+wM00zVOIbiDSfDBlP063oZjwwZT9Ot6GZjML/AIW95J9m7A0nwwZT9Ot6GY8MGU/TrehmMwfC3vJPs3YGk+GDKfp1vQzHhgyn6db0MxmD4W95J9m7A0nwwZT9Ot6GY8MGU/TrehmMwfC3vJPs3YGk+GDKfp1vQzHhgyn6db0MxmD4W95J9m7A0nwwZT9Ot6GZ7o628qryUacq13w/gzGYPhr3ln2bmDHwGOhmVNVKF9mV7XVnu3cDIMqJjHhIAAwAAAAAAAAAAAAAAAAg9OPJmL7mr7Jy9mL/AI0Oz4s6h048mYvuavsnL2Y/Ow7PizE7L9P3IZ6qMcozygUOteuUY5RnkAeuUY5RnkAeuUY5RnkAeuUY5RnkAeuUZnZJNyxEL9aI8z8j5xDtQRr6ZdGaM81h53rJUitGeaw871kqeiHIXOqQABAAAAAAAAAAAAAAAABB6ceTMX3NX2Tl7MfnYdnxZ1Dpx5Mxfc1fZOXsx+dh2fFmJ2X6fuQzUAgUOtAAAAAAAAAAAM/I+cQ7UYBn5HziHagjX0y6M0Z5rDzvWSpFaM81h53rJU9EOQudUgACAAAAAAAAAAAAAAAACD048mYvuavsnL2Y/Ow7PizqHTjyZi+5q+ycvZj87Ds+LMTsv0/chmoH5e3EbS61+ZQ61+mXlOCWZYilRk3FVqlODkldxU5KN0uniYe0utfmZGW4/wDdtenWhst0Zwmot7m4SUknbsDFWcTjda/gKo/zdX0UP1HgKo/zdX0UP1JTV/rGr6YYmdHE0aVNQpuacZSbbU4Rtv8A9TN+LoiJc5d1OqtVctVXj6Kt8BVH+bq+ih+pX2mmjkdFMY8NTnKoowhLbaUX4191l2F1awdL6mh1CnVw1OFR1Kmw1JtJLZlK+7/SUdpTpJPSnEvE4iMIScYR2YttWjffd7+khViHv0Nd+5PNXOafTdEg/Npda/MbS61+ZBtX6Z+R84h2oj078CQyPnEO1BGvpl0ZozzWHneslSK0Z5rDzvWSp6Ichc6pAAEAAAAAAAAAAAAAAAAEHpx5Mxfc1fZOXsx+dh2fFnUOnHkzF9zV9k5ezH52HZ8WYnZfp+5DedVmHhis1oxrxjKLjWvGSUou1N2umXt+4sJ9RQ9FD9Dl+lVlRd6TlF9abT/NFx6kK86+HxPLSlK1WFtqTlbxOi5Cifo23EbM4/yxO3hhvv7iwn1GH9FD9DEzXJMJDD1XGhQTVOpZqlC6ey/sJkojW3i6lPNakac6ijydHxVKSjvi77k7EpnDW6W3Ver5c4+rJ1Hc+q/d37ykXcUlqQ5/W+7y95TLtFGy3iPfn0Vvry5lQ7//AB1CS1Z5Vh8TlOHliKNGUnyt5SpxcnarNb21vI3XlzKh3/8AjqFYaKYupDHYWMZ1FHl6C2VOSjZ1I3Wze3WRmcVPVaszd0kRE4xMz+XRP7iwn1GH9FD9B+4sJ9Rh/RQ/QzjVdaFSVLKMQ6baa5GzTaa/jU+DROWqt81dcU538Gia7MFSwVXCrC04QUo177MVG9nT42W/j/c0PI+cQ7UYlXETr/PSnK3Dak5W7Lsy8j5xDtRTM5l09u3NqzyTOcOjNGeaw871kqRWjPNYed6yVL4ctc6pAAEAAAAAAAAAAAAAAAAEHpx5Mxfc1fZOXsx+dh2fFnUOnHkzF9zV9k5ezH52HZ8WYnZfp+5DNRcWovm+J72HsFOouLUXzfE97D2Cqndv+IdifT8rOKD1veVqnd0fZZfhQet7ytU7uj7LJ17NXwzven6SGpDn9b7vL3tMuwpPUhz+t93l72mXYZo2R4j359Fb68uZUO//AMdQqvRbn+F+8Yf3kS1NeXMqHf8A+OoVXotz/C/eMP7yJCrdstF/F93ThqetTyPiP6PvqZthqetTyPiP6PvqZZOzSafu0fePy57M/I+cQ7UYBn5HziHaih1dfTLozRnmsPO9ZKkVozzWHneslT0Q5C51SAAIAAAAAAAAAAAAAAAAIPTjyZi+5q+ycvZj87Ds+LOodOPJmL7mr7Jy9mPzsOz4sxOy/T9yGai4tRfN8T3sPYKdRcWovm+J72HsFVO7f8Q7E+n5WcUHre8rVO7o+yy/Cg9b3lap3dH2WTr2avhne9P0kNSHP633eXvaZdhSepDn9b7vL3tMuwzRsjxHvz6K315cyod//jqFV6Lc/wAL94w/vIlqa8uZUO//AMdQqvRbn+F+8Yf3kSFW7ZaL+L7unDU9ankfEf0ffUzbDU9ankfEf0ffUyydmk0/do+8flz2Z+R84h2owDPyPnEO1FDq6+mXRmjPNYed6yVIrRnmsPO9ZKnohyFzqkAAQAAAAAAAAAAAAAAAAQenHkzF9zV9k5ezH52HZ8WdQ6ceTMX3NX2Tl7MfnYdnxZidl+n7kM1Fw6i+b4nvYewU8iZ0W0pxGiddVsE7xdlVpN+JVh1PqfU+j806aZxLpNVam7ammnd0uYGM0fwWYT28bh8PUm7JznShKVlwW1JXPGj+kGH0loRr5fK8ZbpRfy4TXGE10P8A+rcySuXuW+aicbSwsDkeEyyTlgKFClJqzlTpwhJxunZuKW66X5GaAGJmZ3Y2Oy2hmcVHH0qVWMXdRqQjNKXC6Uk7Ozf5mLS0Xy+hJSo4XCxlFpxkqNNSjJb001Hc7kmLhmKqojESGp61PI+I/o++pmzYzGU8vpyq4uUYU6acpzbsoxXSyg9P9Pqml1TYw+1DCU3/AA6fBza/8lRdfUujtI1TiHr0Viq5ciqNo8WomfkfOIdqMAz8j5xDtRS6Wvpl0ZozzWHneslSK0Z5rDzvWSp6Ichc6pAAEAAAAAAAAAAAAAAAAEHpw7ZZi7/U1fZOX8eturDZ6viyx9bk8fhMZW5Wq4Ua8NmnszahKhazjUgn1uSd1vuVxl8E47+gjVOIe/Q2f8lzOdmYACl0rOyvPMVkjk8rrVKTnZT2Hbatwuvxf5kh/wBeZt/OYj/cv0IEyctwf7wr0qLezy1SnDatfZ25KN7dPEyrqt0T81UR7LN1R6S43OcbVhmVerVhGi5KM3dKXKU1dbupv8y2jStCdWy0NrzrLEOrt03T2eT2LXlGV77T+j/c3Utp28XM6uuiu5m3t7ND1vZziclwlGeWVZ0pSrbMpQdm48nN2f4pfkVT/wBeZt/OYj/cv0Lv040PWmdGnSdV0uTnt7Wxt38WUbW2lb5X9ijNMNHFori5YZVOU2Ywlt7OzfbV7bN36yNWWz4fNmqjkmImr7PjmWlGPzeHJ5jiK1SndPYlLxdpcG0uJFgFbbU0xTGIgM/I+cQ7UYBn5HziHagxX0y6M0Z5rDzvWSpFaM81h53rJU9EOQudUgACAAAAAAAAAAAAAAHmonJNQdnZ2fUz0AOXNOMux1OvOOcubxEXebk77ceiUXwceroIrBVFUj4pcOuzJ43o4pSpqTTpSg2+Umk7pxXBpXd/9RS+BtTnKNN3S6SFcNpw67ivl/tngAqdAGbkuJjg8VQqV3aFOrSlN2vaMZxbdlx3JmEAxMZjC/8AwtZN9dP0NX/iPC1k310/Q1f+JQAJ88tb/rLP9z/z9L/8LWTfXT9DV/4lYaZ55gc/zKrXg3OjKilTfjwfLRg9m6te21ZdW808GJqmV1nRW7VXNTMpTP6eBpzj+45VJQtLbc73Tcm4pXS4RcVfps30kWAReymMRgJTRukquJhfoZFmZlFf9nrQkutBivxpl0pkND9nw1NXvdbX+7fb+5IEJoniY1sOkpJy+Va92k+HqJs9EOQuRMVTkAAQAAAAAAAAAAAAAAA81KkaScqjSjFNtt2SS4tvoAr/AFy5RTxGDjiZNqpQlGMeqUajs1a/4/gUHGCpV5Knw3N9rVzcdZGnmKzyc6HKx5CNSXIxpq0JwjJqM2+Ley18EjVcNQVNXfF8X0kKpbPh9mqqvn+kPuACp0IAAAAAAAD9jHadkfldPDfOqx9sHNQqRcuF0W5l2heX6XUFGtFwrKN4VoPf0rxovxWk3Hqf2kojLyarUTYjOMqbo1Y1vkskqOR4yrTlXwtGrKlTttVFB7G9q1n08V+ZceSam8tymVOpU26lajLb277EJtS2oqdNXTStb7ek3uEFTSUEkluSW5JLgkiXI19fFJ5fljxavoLgcTldN0s0pbNRRhJVU1Km4yS/h3+kpbV935qzNqALGprr56uaQABAAAAAAAAAAAAAADQtZemktHo/s9TDKpTxNOonOVTZjJNWklspyVtpb317jN051h09DpKm6bqTnCUk1OKUWnZba3tLi726Ok57zDN8RpRPlMxnKcru7k2/ws+C38OCMTOF1mzVdq5aWOpPHu9RRVm9m3Quq74oy0rH5CmqatE9FMzl1FizFqnlgABhcAAAAAASvwP1La4GRHCzpSjeMn02SbduxAmcJPKtFsXmMl+x0qlS7jfZTtG7snJ8EvtLx0N0alkVGLxbfLSilON04wfFqLXH/t6+G4+Wr7BTw+EU60XDltmUYtWeyluk10XvwNoLqacOb1mqquTNH0gABJrwAAAAAAAAAAAAAAAAA8zkorxnbo/F9X2gULrhzbDY7GyngpSm6ceRrRUbJTg5cJPj8prhu2ek0DLqXJx7TL0pxCxlWX8SdV8o0qk903e7vOLbs+PSeKf8NJMrrluuGW/GansH0oUv2hPk97W/8DFliFTdp9BW3E10xvL7A8U60anyTJjhpNbT+T1hnMbviLXPli6jw2+25O32klo/COOqR2uHSZwri9ROYidmNKjsR2pcLrt/AxoV1NtLoLterHB59gqcsBKdOs9/KSvKMnd7ScL22eNmupcSvNKNUeN0dgsQ3GcZO1Tktqew3wbTSdm+n1XJ8jW1cSiLmMeCN0ewax1eMWdBaK5DSyehF0ktuolKc7JSs0mo342XxZT+herzN4YpftNLkqeyp8tP5LjK1kkrvb/9Xa1t9txe+GoLDQjCLbUEkm+LsrbzNMYebXaiLkRyz4PoACbVgAAAAAAAAAAAAAAAAAAGraycJUxWXTeEpudSk41ItTcJU3C75WNvlNcbG0n40pK0uD4oDkieFq18QnQhKpdN2hFylaKvJySTfDpLSwurd6QZdKvRpNYifJ8hCcnT8RPx3bdZvovu3Fv0cBRwz2qFOnGVtnajGKeyuCulw+w+5jHi9MamqLfJCkMj1NZlTq8pXnQpRVlybbk3G293hu/M3TS7VXg82pTnldNU8QovYjC0adRpbozi9yv17vtN7Awqqu1VRETOzlvPtCMZo/iIUqsFCpVinCnF7e3dtJR2b77q1uws/U5lVZqc8yw8ocknBOpBxkql1dRUle9rpv7S0Z0IVGpTjFyj8ltJuN+p9B9Bj6rI1FcUTR9JV1pzqqpZwq2IyxT/AGiok1Q2oqlOd0pPxluezd8VvRF6HaoK+T4mhiMXKlGnCKlVoeNOfK3k0rvxbb4cH0dPEtkDCqi5VR0y/ErcD9AMoAAAAAAAAAAAAAAAAAAAAAAAAAAAAAAAAAAAAAAAAAAAAAAAA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52" name="AutoShape 8" descr="data:image/jpeg;base64,/9j/4AAQSkZJRgABAQAAAQABAAD/2wCEAAkGBwgHBhUIBwgVFgkXDRYYFxUXGRsdIRgcICQhISogHCgkKCggKCYxHR8fLDEiLS4rMTUzISs5ODM4OiktOiwBCgoKDg0OGxAQGDQkICQ0NzU3Ny00KywsNC40LjcvLDcsLCwuLCwsKywsNCw0LDA1LCwsLC0sLCwtLCwsLCwsN//AABEIAP8AxgMBEQACEQEDEQH/xAAcAAEAAgIDAQAAAAAAAAAAAAAABggFBwECBAP/xABFEAABAgIFBAwOAQMFAQAAAAAAAQIDBAUGBxE2ITJ0shIxNUFRU3FzgZGTwhQWFzNSVFVydZKxs9HSYRNEYjRCocHwI//EABoBAQACAwEAAAAAAAAAAAAAAAADBAEFBgL/xAAwEQEAAQIEBAQGAwADAQAAAAAAAQIDBDEyMxESQVEFE3HwFFKBkbHBFSGhImHh8f/aAAwDAQACEQMRAD8A3iAAAAAAAAAwsettXZeO6BHpuA2K1ytc1YjUVFTIqLl27zzz0900Ye7McYpn7Pn451Y9vy/aN/I56e7Pw175J+x451Y9vy/aN/I56e58Ne+SfseOdWPb8v2jfyOenufDXvkn7HjnVj2/L9o38jnp7nw175J+x451Y9vy/aN/I56e58Ne+SfseOdWPb8v2jfyOenufDXvkn7HjnVj2/L9o38jnp7nw175J+z10bWCh6VjrAoyk4UWMjNkrWPRyomRL8m9eqdZmKonKXiuzcojjVTMMmZRgAAAAAAAAAAAAAAAABVytWKZv4hMa7ihXql01jap9I/DFnlKAAAAAAA2HYbjCJ8Oia8InsalDxLZj1/Ut6FpowAAAAAAAAAAAAAAAAAq5WrFM38QmNdxQr1S6axtU+kfhizylAAAAAAAbDsNxhE+HRNeET2NSh4lsx6/qW9C00YAAAAAAAAAAAAAAAAAYSPVCrkxHdHj0JAdFc9XOcrEVVVcqqvSeeSnsmjEXYjhFUvDS1TqtQqKixIdBwEekB6oqQ25FRFMTRTwye6MTd5o/wCc/dXBmanIUXRy5DAAAztRpWXna3y0tOQUfAdHuc1yXoqXLtnu3HGqEGJqmmzVMT/bffiVVf2DL9m0uclPZovib3zz93soyr1DUTMLMUZRkKFGVitVzGoiqmRbsm9eidRmKYjKHiu9crjhVVMsmZRgAAAAAAAHyWZgItyxm38qBnhJ4VL8e3rQHCTwqX49vWgOEnhUvx7etAcJPCpfj29aA4SeFS/Ht60Bwk8Kl+Pb1oDhJ4VL8e3rQHCX0RUVL0XIGHjprcaNo0TVUxOT3b1QqmzMTkNe6mc3YMAACRWdY5lNI7riS1qhXxexUsqXXOOr4jIaXxHoifytwHTwqX49vWgZ4SeFS/Ht60Bwk8Kl+Pb1oDhJ4VL8e3rQHCTwqX49vWgOEnhUvx7etAcJPCpfj29aA4S5ZGhRFuhxEVf4VAcFXKzNatZZq9qf66PruKFeqXTWdun0j8MbsG+ih5S8TYN9FAcTYN9FAcTYN9FAcTYN9FAcTYN9FAcXDmN2Oam0CFp6sYaltCg6iF+nKHL3tyr1l9qa3GjaNE1VMzkxb1QqmzMTkNe6mc3YMAACRWdY5lNI7riS1qhXxexUsqXXONa27oi1YgXp/ft1HkN/S2Xhm5Pp+4aQ2DfRQqN1xNg30UBxNg30UBxNg30UBxNg30UBxNg30UBxNg30UBxbFsNa1K0xbk/sXa7Caxqa7xLaj1/SG1lxJNadH13EdeqVyzt0+kfhjjykAAAAAA4dm9AZhaWrGG5bQoOqhfpyhy97cq9Zfamtxo2jRNVTM5MW9UKpszE5DXupnN2DAAAkVnWOZTSO64ktaoV8XsVLKl1zjW1u2GYGnt1IhDf0tj4ZuT6fuGkSo3QAAAAAADYlh2KI2gu12E1jU1/iW3Hr+mw5uzSq05Nvmo8m9Yr4jnuX+q9L1ct67/CpPNqmWvpx16mIiJy/6hjKcs0qvJ0LHmoEm9IrJaI5q/1Yi3KjVVN/hPNVqmISW8deqriJnr2hopMqFRvHIAABsOyeqlEVmhzC0vAc5YboWxue5t2y2V+0qcCE9miKuPFr8diLlqaeSc0/8ldUvUX9rE/JL5NHZQ+Pv9/8hL5SWhScoyVgJdCZDa1qbeREuT/hCWI4KlUzVMzL4U1uNG0aJqqYnJ6t6oVTZmJyGvdTObsGAABIrOscymkd1xJa1Qr4vYqWVLrnGKrFV6jaySjZWloSugtibNERyty3Km9dvKp5qpirNLavV2p40Sj/AJK6peov7WJ+Tz5NHZP8ff7/AOQ0zXijZWh62R6PkGKksx7Eaiqq3Xsau2uXbVSrciIq4Q3GGrqrtRVVn/6wZ4TgADM1No+WpatMvITrFWXfFVHIiql6XKu2mXbQ90RE1cJQ4iuaLVVVOcN0+SuqXqL+1ifkteTR2ab4+/3/AMhk6vVKoOrs46boqXc2M6GrFVXudkvRd9V30QzTbpp/uEd3FXLscKpSI9q7GVnw1M6FG1FPNWUpLO5T6wq03N6Cg6iXIYAAG3rA/Mznvwfo8s4fq1PimdP1bZLDVAHiprcaNo0TVUxOT3b1QqmzMTkNe6mc3YMAACRWdY5lNI7riS1qhXxexUsqXXOAACuFp+PprnIf22FK7rl0OC2KffVFyNaAAEjs4x1Kc+uq4ktaoV8XsVe+qyhdc4AAMZWfDUzoUbUU81ZSks7lPrCrTc3oKDqJchgAAbesD8zOe/B+jyzh+rU+KZ0/VtksNUAeKmtxo2jRNVTE5PdvVCqbMxOQ17qZzdgwAAJFZ1jmU0juuJLWqFfF7FSypdc4AAK4Wn4+much/bYUruuXQ4LYp99UXI1oAASOzjHUpz66riS1qhXxexV76rKF1zgAAxlZ8NTOhRtRTzVlKSzuU+sKtNzegoOolyGAABt6wPzM578H6PLOH6tT4pnT9W2Sw1QB4qa3GjaNE1VMTk929UKpszE5DXupnN2DAAAkVnWOZTSO64ktaoV8XsVLKl1zgAArhafj6a5yH9thSu65dDgtin31RcjWgABI7OMdSnPrquJLWqFfF7FXvqsoXXOAADGVnw1M6FG1FPNWUpLO5T6wq03N6Cg6iXIYAAG3rA/Mznvwfo8s4fq1PimdP1bZLDVAHiprcaNo0TVUxOT3b1QqmzMTkNe6mc3YMAACRWdY5lNI7riS1qhXxexUsqXXOAACuFp+PprnIf22FK7rl0OC2KffVFyNaAAEjs4x1Kc+uq4ktaoV8XsVe+qyhdc4AAMZWfDUzoUbUU81ZSks7lPrCrTc3oKDqJchgAAbesD8zOe/B+jyzh+rU+KZ0/VtksNUAeKmtxo2jRNVTE5PdvVCqbMxOQ17qZzdgwAAJFZ1jmU0juuJLWqFfF7FSypdc4AAK4Wn4+much/bYUruuXQ4LYp99UXI1oAASOzjHUpz66riS1qhXxexV76rKF1zgAAxlZ8NTOhRtRTzVlKSzuU+sKtNzegoOolyGAABt6wPzM578H6PLOH6tT4pnT9W2Sw1QB4qa3GjaNE1VMTk929UKpszE5DXupnN2DAAAkVnWOZTSO64ktaoV8XsVLKl1zgAArhafj6a5yH9thSu65dDgtin31RcjWgABI7OMdSnPrquJLWqFfF7FXvqsoXXOAADGVnw1M6FG1FPNWUpLO5T6wq03N6Cg6iXIYAAG3rA/Mznvwfo8s4fq1PimdP1bZLDVAHiprcaNo0TVUxOT3b1QqmzMTkNe6mc3YMAACRWdY5lNI7riS1qhXxexUsqXXOAACuFp+PprnIf22FK7rl0OC2KffVFyNaAAEjs4x1Kc+uq4ktaoV8XsVe+qyhdc4AAMZWfDUzoUbUU81ZSks7lPrCrTc3oKDqJchgAAbesD8zOe/B+jyzh+rU+KZ0/VtksNUAeKmtxo2jRNVTE5PdvVCqbMxOQ17qZzdgwAAJFZ1jmU0juuJLWqFfF7FSypdc4AAK4Wn4+much/bYUruuXQ4LYp99UXI1oAASOzjHUpz66riS1qhXxexV76rKF1zgAAxlZ8NTOhRtRTzVlKSzuU+sKtNzegoOolyGAABt6wPzM578H6PLOH6tT4pnT9W2Sw1QB4qa3GjaNE1VMTk929UKpszE5DXupnN2DAAAkVnWOZTSO64ktaoV8XsVLKl1zgAArhafj6a5yH9thSu65dDgtin31RcjWgABI7OMdSnPrquJLWqFfF7FXvqsoXXOAADGVnw1M6FG1FPNWUpLO5T6wq03N6Cg6iXIYAAG3rA/Mznvwfo8s4fq1PimdP1bZLDVAHiprcaNo0TVUxOT3b1QqmzMTkNe6mc3YMAACRWdY5lNI7riS1qhXxexUsqXXOAACuFp+PprnIf22FK7rl0OC2KffVFyNaAAEjs4x1Kc+uq4ktaoV8XsVe+qyhdc4AAMZWfDUzoUbUU81ZSks7lPrCrTc3oKDqJchgAAbesD8zOe/B+jyzh+rU+KZ0/VtksNUAeKmtxo2jRNVTE5PdvVCqbMxOQ17qZzdgwAAJFZ1jmU0juuJLWqFfF7FSypdc4AAK4Wn4+much/bYUruuXQ4LYp99UXI1oAASOzjHUpz66riS1qhXxexV76rKF1zgAAxlZ8NTOhRtRTzVlKSzuU+sKtNzegoOolyGAABt6wPzM578H6PLOH6tT4pnT9W2Sw1QB4qa3GjaNE1VMTk929UKpszE5DXupnN2DAAAkVnWOZTSO64ktaoV8XsVLKl1zgAArhafj6a5yH9thSu65dDgtin31RcjWgABI7OMdSnPrquJLWqFfF7FXvqsoXXOAADGVnw1M6FG1FPNWUpLO5T6wq03N6Cg6iXIYAAGbq5Wul6tNe2iIzWpEVuy2TUdfsb7tvlU901zTkhvYe3d4c/RmfKnW31yH2TT351SH4Cx2n7nlTrb65D7Jo86o+Asdp+75x7Ta1TEB0GLNw/6bmq1f8A5t2lyGPOqIwFmJ48P9Q5EuS5CJccgAAHqoukJiiqQZPyTkSYY69qql6X7W10mYmYnjDzXRFdM01ZSlXlTrb65D7JpL51Sr8BY7T9zyp1t9ch9k0edUfAWO0/c8qdbfXIfZNHnVHwFjtP3Ral6SmqYpJ9IT70WZeqK5URETIiJtciIRVTMzxlZt0U0UxTTlDyGHsAASOzjHUpz66riS1qhXxexV76rKF1zgAAxlZ8NTOhRtRTzVlKSzuU+sKtNzegoOolyGAAAAAAAAAAAAAAAAAAAAAEjs4x1Kc+uq4ktaoV8XsVe+qyhdc4AAPPSEqyekIknFcqMiQnMVU20RyKmTrMTHGOD1TVy1RPZWmtdWp6q1JrIzyXsW9YcREyRG8KcC8Ld7kVFWlXRNM8JdJZv03qean/AOMMeEoAAAAAAAAAAAAAAAAAAAADZNkVT5ucpJlYZm9knDcqw+GK65Uyf4pft767W+T2aJ48zXY/E000zbjOf8buLTSgAABiqyUBI1jot0hSMO9i5WuTbY7ec1eH67S5FPNVMVRwlLZvVWqualXWtNXJ6rFKLIz7b0yqyIm1Ebwp/PCm91KtOuiaZ4S6CzfpvU81LDnhMAAAAAAAAAAAAAAAAAACeWa1CfWKMlJUoxUolrsibSxlTeT/AB4V39pN+6a1b5v7nJRxmL8qOWnV+P8A1vmFDZBhJChMRIaNREREuRETeQttFM8f7l2AAAAADE1mq9I1lotZCkGZNtr0zmO9Jv8A7KeaqYqjhKWzeqtVc1KulZ6vT1WqUWRpBn8sembEbwp/2m8U66JpnhLobN6m7TzUsSeEoAAAAAAAAAAAAAAAAnFnFQ4tZphJ+kWq2iGu5FjKn+1v+N+27oTLfdLbt839zkpYvFxZjlp1fhvyBBhS8FIMCGjYTWojWolyIibSInAXGimZmeMu4YAAAAAAAYmslXaOrLR/gVJwlVl97XNyOYvC1TzVTFUcJS2b1dqrmpRPyP1b4+Z+dv6kfkUrf8le7QeR+rfHzPzt/UeRSfyV7tB5H6t8fM/O39R5FJ/JXu0Hkfq3x8z87f1HkUn8le7Q89I2S1dlqPiTEOPMbNsF7kve3bRFX0TE2KeDNPiN2aojhDSLVvbf/BVbtyGAABlqp0bApiskCjppXJAiRdi5Wrct1yrk2+A9URxq4Siv1zbtzVHRt/yP1b4+Z+dv6lnyKWp/kr3aDyP1b4+Z+dv6jyKT+SvdoPI/Vvj5n52/qPIpP5K92g8j9W+Pmfnb+o8ik/kr3aHLLIKtNejnRZhURUyLES5f4W5qL1Kg8ilj+Svf9J7LwIMrAbLy0JGwWtRGtalyIibyITKMzMzxl9AwAAAAAAAAAAAAAA8VNbjRtGiaqmJye7eqFU2Zichr3Uzm7BgAASKzrHMppHdcSWtUK+L2KllS65wAAAAAAAAAAAAAAAAAAAAB4qa3GjaNE1VMTk929UKpszE5DXupnN2DAAAkVnWOZTSO64ktaoV8XsVLKl1zgAAAAAAAAAAAAAAAAAAAGCmK41blZh0vMU1BbGY9WuarkvRUW5UXpPPPT3TxhrsxximXhpWulWYtFxYcOnIKvWA9ETZJlVUUxNdPDN7owt6Ko/4SrkzI1OQouilyGAABnKjTcvI1vlpqcjIyA2Ne5zsiIly7Z7tzwqhBiaZqtVREf23148VW9uwPnQt89Pdo/hb3yS9lFVjoWmJhZei6ShxIyMVytY69US9Ev61TrMxVE5S8V2blEcaqeDKnpEAAAAAAAAAAAAAAAAAFXa24snPiMx9xxQr1S6axtU+kfhijylAAAAAAAbDsMxhE+HP14RNY1KHiWzHr+pb0LbRgAAAAAAAAAAAAAAAABV2tuLJz4jMfccUK9UumsbVPpH4Yo8pQAAAAAAGw7DMYRPhz9eETWNSh4lsx6/qW9C20YAAAAAAAAAAAAAAAAAVvrRQFKxazzUWHKXsdPx1RdkzKivcvCU6qJ5pdDZv24t0xM9I79mM8XaX9SX5mfseeSpL59vv+Txdpf1JfmZ+w5Kjz7ff8ni7S/qS/Mz9hyVHn2+/5PF2l/Ul+Zn7DkqPPt9/yeLtL+pL8zP2HJUefb7/k8XaX9SX5mfsOSo8+33/J4u0v6kvzM/YclR59vv8AlPLGaJn5GtUSNNy+xh+APS/ZNXLs4a7yrwKS2aZir+1HxC7RVaiKZ6/qW5yy04AAAAAAA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54" name="AutoShape 10" descr="data:image/jpeg;base64,/9j/4AAQSkZJRgABAQAAAQABAAD/2wCEAAkGBg4GDxQQBxMQFBAPFxIWEBAVFBYVEBIQFBcXGBUVEhMXHCgeFxovGRMSHzAgLycpLC84FR8xNTAqNiYrLCkBCQoKDgwOGg8PGiklHCA1NSotNSosKSwqLCksKyopLy01LSkpLCksLCkpKTQ0KSwpKTMqLCkpLCksMCk2LCwpKf/AABEIAOEA4QMBIgACEQEDEQH/xAAcAAEAAgMBAQEAAAAAAAAAAAAABQcEBggCAwH/xABGEAACAQICBQYJCQcDBQAAAAAAAQIDEQQFBgcSITETNEFRcXMXIjWCk7Gys8EyM1JTYXSBkdEUFSNUg6HDcpLSFkJDYvH/xAAaAQEAAgMBAAAAAAAAAAAAAAAAAgMBBQYE/8QALREBAAEDAgQEBgIDAAAAAAAAAAECAxEEMQUSMjMhUoGRFCJBcbHRNFETFaH/2gAMAwEAAhEDEQA/ALxAAAAAAAAAAAHyxWKp4GnKpipKNOmnKcnwjFcWzU8x1tZPl04wlXc3JXTpwlOK32s2uD+wM00zVOIbiDSfDBlP063oZjwwZT9Ot6GZjML/AIW95J9m7A0nwwZT9Ot6GY8MGU/TrehmMwfC3vJPs3YGk+GDKfp1vQzHhgyn6db0MxmD4W95J9m7A0nwwZT9Ot6GY8MGU/TrehmMwfC3vJPs3YGk+GDKfp1vQzHhgyn6db0MxmD4W95J9m7A0nwwZT9Ot6GZ7o628qryUacq13w/gzGYPhr3ln2bmDHwGOhmVNVKF9mV7XVnu3cDIMqJjHhIAAwAAAAAAAAAAAAAAAAg9OPJmL7mr7Jy9mL/AI0Oz4s6h048mYvuavsnL2Y/Ow7PizE7L9P3IZ6qMcozygUOteuUY5RnkAeuUY5RnkAeuUY5RnkAeuUY5RnkAeuUZnZJNyxEL9aI8z8j5xDtQRr6ZdGaM81h53rJUitGeaw871kqeiHIXOqQABAAAAAAAAAAAAAAAABB6ceTMX3NX2Tl7MfnYdnxZ1Dpx5Mxfc1fZOXsx+dh2fFmJ2X6fuQzUAgUOtAAAAAAAAAAAM/I+cQ7UYBn5HziHagjX0y6M0Z5rDzvWSpFaM81h53rJU9EOQudUgACAAAAAAAAAAAAAAAACD048mYvuavsnL2Y/Ow7PizqHTjyZi+5q+ycvZj87Ds+LMTsv0/chmoH5e3EbS61+ZQ61+mXlOCWZYilRk3FVqlODkldxU5KN0uniYe0utfmZGW4/wDdtenWhst0Zwmot7m4SUknbsDFWcTjda/gKo/zdX0UP1HgKo/zdX0UP1JTV/rGr6YYmdHE0aVNQpuacZSbbU4Rtv8A9TN+LoiJc5d1OqtVctVXj6Kt8BVH+bq+ih+pX2mmjkdFMY8NTnKoowhLbaUX4191l2F1awdL6mh1CnVw1OFR1Kmw1JtJLZlK+7/SUdpTpJPSnEvE4iMIScYR2YttWjffd7+khViHv0Nd+5PNXOafTdEg/Npda/MbS61+ZBtX6Z+R84h2oj078CQyPnEO1BGvpl0ZozzWHneslSK0Z5rDzvWSp6Ichc6pAAEAAAAAAAAAAAAAAAAEHpx5Mxfc1fZOXsx+dh2fFnUOnHkzF9zV9k5ezH52HZ8WYnZfp+5DedVmHhis1oxrxjKLjWvGSUou1N2umXt+4sJ9RQ9FD9Dl+lVlRd6TlF9abT/NFx6kK86+HxPLSlK1WFtqTlbxOi5Cifo23EbM4/yxO3hhvv7iwn1GH9FD9DEzXJMJDD1XGhQTVOpZqlC6ey/sJkojW3i6lPNakac6ijydHxVKSjvi77k7EpnDW6W3Ver5c4+rJ1Hc+q/d37ykXcUlqQ5/W+7y95TLtFGy3iPfn0Vvry5lQ7//AB1CS1Z5Vh8TlOHliKNGUnyt5SpxcnarNb21vI3XlzKh3/8AjqFYaKYupDHYWMZ1FHl6C2VOSjZ1I3Wze3WRmcVPVaszd0kRE4xMz+XRP7iwn1GH9FD9B+4sJ9Rh/RQ/QzjVdaFSVLKMQ6baa5GzTaa/jU+DROWqt81dcU538Gia7MFSwVXCrC04QUo177MVG9nT42W/j/c0PI+cQ7UYlXETr/PSnK3Dak5W7Lsy8j5xDtRTM5l09u3NqzyTOcOjNGeaw871kqRWjPNYed6yVL4ctc6pAAEAAAAAAAAAAAAAAAAEHpx5Mxfc1fZOXsx+dh2fFnUOnHkzF9zV9k5ezH52HZ8WYnZfp+5DNRcWovm+J72HsFOouLUXzfE97D2Cqndv+IdifT8rOKD1veVqnd0fZZfhQet7ytU7uj7LJ17NXwzven6SGpDn9b7vL3tMuwpPUhz+t93l72mXYZo2R4j359Fb68uZUO//AMdQqvRbn+F+8Yf3kS1NeXMqHf8A+OoVXotz/C/eMP7yJCrdstF/F93ThqetTyPiP6PvqZthqetTyPiP6PvqZZOzSafu0fePy57M/I+cQ7UYBn5HziHaih1dfTLozRnmsPO9ZKkVozzWHneslT0Q5C51SAAIAAAAAAAAAAAAAAAAIPTjyZi+5q+ycvZj87Ds+LOodOPJmL7mr7Jy9mPzsOz4sxOy/T9yGai4tRfN8T3sPYKdRcWovm+J72HsFVO7f8Q7E+n5WcUHre8rVO7o+yy/Cg9b3lap3dH2WTr2avhne9P0kNSHP633eXvaZdhSepDn9b7vL3tMuwzRsjxHvz6K315cyod//jqFV6Lc/wAL94w/vIlqa8uZUO//AMdQqvRbn+F+8Yf3kSFW7ZaL+L7unDU9ankfEf0ffUzbDU9ankfEf0ffUyydmk0/do+8flz2Z+R84h2owDPyPnEO1FDq6+mXRmjPNYed6yVIrRnmsPO9ZKnohyFzqkAAQAAAAAAAAAAAAAAAAQenHkzF9zV9k5ezH52HZ8WdQ6ceTMX3NX2Tl7MfnYdnxZidl+n7kM1Fw6i+b4nvYewU8iZ0W0pxGiddVsE7xdlVpN+JVh1PqfU+j806aZxLpNVam7ammnd0uYGM0fwWYT28bh8PUm7JznShKVlwW1JXPGj+kGH0loRr5fK8ZbpRfy4TXGE10P8A+rcySuXuW+aicbSwsDkeEyyTlgKFClJqzlTpwhJxunZuKW66X5GaAGJmZ3Y2Oy2hmcVHH0qVWMXdRqQjNKXC6Uk7Ozf5mLS0Xy+hJSo4XCxlFpxkqNNSjJb001Hc7kmLhmKqojESGp61PI+I/o++pmzYzGU8vpyq4uUYU6acpzbsoxXSyg9P9Pqml1TYw+1DCU3/AA6fBza/8lRdfUujtI1TiHr0Viq5ciqNo8WomfkfOIdqMAz8j5xDtRS6Wvpl0ZozzWHneslSK0Z5rDzvWSp6Ichc6pAAEAAAAAAAAAAAAAAAAEHpw7ZZi7/U1fZOX8eturDZ6viyx9bk8fhMZW5Wq4Ua8NmnszahKhazjUgn1uSd1vuVxl8E47+gjVOIe/Q2f8lzOdmYACl0rOyvPMVkjk8rrVKTnZT2Hbatwuvxf5kh/wBeZt/OYj/cv0IEyctwf7wr0qLezy1SnDatfZ25KN7dPEyrqt0T81UR7LN1R6S43OcbVhmVerVhGi5KM3dKXKU1dbupv8y2jStCdWy0NrzrLEOrt03T2eT2LXlGV77T+j/c3Utp28XM6uuiu5m3t7ND1vZziclwlGeWVZ0pSrbMpQdm48nN2f4pfkVT/wBeZt/OYj/cv0Lv040PWmdGnSdV0uTnt7Wxt38WUbW2lb5X9ijNMNHFori5YZVOU2Ywlt7OzfbV7bN36yNWWz4fNmqjkmImr7PjmWlGPzeHJ5jiK1SndPYlLxdpcG0uJFgFbbU0xTGIgM/I+cQ7UYBn5HziHagxX0y6M0Z5rDzvWSpFaM81h53rJU9EOQudUgACAAAAAAAAAAAAAAHmonJNQdnZ2fUz0AOXNOMux1OvOOcubxEXebk77ceiUXwceroIrBVFUj4pcOuzJ43o4pSpqTTpSg2+Umk7pxXBpXd/9RS+BtTnKNN3S6SFcNpw67ivl/tngAqdAGbkuJjg8VQqV3aFOrSlN2vaMZxbdlx3JmEAxMZjC/8AwtZN9dP0NX/iPC1k310/Q1f+JQAJ88tb/rLP9z/z9L/8LWTfXT9DV/4lYaZ55gc/zKrXg3OjKilTfjwfLRg9m6te21ZdW808GJqmV1nRW7VXNTMpTP6eBpzj+45VJQtLbc73Tcm4pXS4RcVfps30kWAReymMRgJTRukquJhfoZFmZlFf9nrQkutBivxpl0pkND9nw1NXvdbX+7fb+5IEJoniY1sOkpJy+Va92k+HqJs9EOQuRMVTkAAQAAAAAAAAAAAAAAA81KkaScqjSjFNtt2SS4tvoAr/AFy5RTxGDjiZNqpQlGMeqUajs1a/4/gUHGCpV5Knw3N9rVzcdZGnmKzyc6HKx5CNSXIxpq0JwjJqM2+Ley18EjVcNQVNXfF8X0kKpbPh9mqqvn+kPuACp0IAAAAAAAD9jHadkfldPDfOqx9sHNQqRcuF0W5l2heX6XUFGtFwrKN4VoPf0rxovxWk3Hqf2kojLyarUTYjOMqbo1Y1vkskqOR4yrTlXwtGrKlTttVFB7G9q1n08V+ZceSam8tymVOpU26lajLb277EJtS2oqdNXTStb7ek3uEFTSUEkluSW5JLgkiXI19fFJ5fljxavoLgcTldN0s0pbNRRhJVU1Km4yS/h3+kpbV935qzNqALGprr56uaQABAAAAAAAAAAAAAADQtZemktHo/s9TDKpTxNOonOVTZjJNWklspyVtpb317jN051h09DpKm6bqTnCUk1OKUWnZba3tLi726Ok57zDN8RpRPlMxnKcru7k2/ws+C38OCMTOF1mzVdq5aWOpPHu9RRVm9m3Quq74oy0rH5CmqatE9FMzl1FizFqnlgABhcAAAAAASvwP1La4GRHCzpSjeMn02SbduxAmcJPKtFsXmMl+x0qlS7jfZTtG7snJ8EvtLx0N0alkVGLxbfLSilON04wfFqLXH/t6+G4+Wr7BTw+EU60XDltmUYtWeyluk10XvwNoLqacOb1mqquTNH0gABJrwAAAAAAAAAAAAAAAAA8zkorxnbo/F9X2gULrhzbDY7GyngpSm6ceRrRUbJTg5cJPj8prhu2ek0DLqXJx7TL0pxCxlWX8SdV8o0qk903e7vOLbs+PSeKf8NJMrrluuGW/GansH0oUv2hPk97W/8DFliFTdp9BW3E10xvL7A8U60anyTJjhpNbT+T1hnMbviLXPli6jw2+25O32klo/COOqR2uHSZwri9ROYidmNKjsR2pcLrt/AxoV1NtLoLterHB59gqcsBKdOs9/KSvKMnd7ScL22eNmupcSvNKNUeN0dgsQ3GcZO1Tktqew3wbTSdm+n1XJ8jW1cSiLmMeCN0ewax1eMWdBaK5DSyehF0ktuolKc7JSs0mo342XxZT+herzN4YpftNLkqeyp8tP5LjK1kkrvb/9Xa1t9txe+GoLDQjCLbUEkm+LsrbzNMYebXaiLkRyz4PoACbVgAAAAAAAAAAAAAAAAAAGraycJUxWXTeEpudSk41ItTcJU3C75WNvlNcbG0n40pK0uD4oDkieFq18QnQhKpdN2hFylaKvJySTfDpLSwurd6QZdKvRpNYifJ8hCcnT8RPx3bdZvovu3Fv0cBRwz2qFOnGVtnajGKeyuCulw+w+5jHi9MamqLfJCkMj1NZlTq8pXnQpRVlybbk3G293hu/M3TS7VXg82pTnldNU8QovYjC0adRpbozi9yv17vtN7Awqqu1VRETOzlvPtCMZo/iIUqsFCpVinCnF7e3dtJR2b77q1uws/U5lVZqc8yw8ocknBOpBxkql1dRUle9rpv7S0Z0IVGpTjFyj8ltJuN+p9B9Bj6rI1FcUTR9JV1pzqqpZwq2IyxT/AGiok1Q2oqlOd0pPxluezd8VvRF6HaoK+T4mhiMXKlGnCKlVoeNOfK3k0rvxbb4cH0dPEtkDCqi5VR0y/ErcD9AMoAAAAAAAAAAAAAAAAAAAAAAAAAAAAAAAAAAAAAAAAAAAAAAAA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56" name="AutoShape 12" descr="data:image/jpeg;base64,/9j/4AAQSkZJRgABAQAAAQABAAD/2wCEAAkGBhQREBASEhQQEhIQGRgZGBUYEhYVGBAWFRwZFRYZFBUYHSYeFxkjGRYXHy8gIycpLiwsIR4xNTArNScrLCkBCQoKDgwOGA8PGiwkHyQwLC41MTUvNSw1LCwuNS8pKiwtLyksKSwpKSksNCk1NCksLSksKSwpLCwsKSwpLCk1LP/AABEIALQA8AMBIgACEQEDEQH/xAAcAAEAAgMBAQEAAAAAAAAAAAAABgcCBQgEAQP/xABKEAABAwIDBAMKCgYKAwAAAAABAAIDBBEFEiEGBxMxFEFRFyIyNDVhcXOTsyNCcnSEssLD0uIkVGKUobEVFjM2Q1JTgcHjCJGi/8QAGgEBAAMBAQEAAAAAAAAAAAAAAAMEBQYCAf/EAC4RAQACAQIEBAQGAwAAAAAAAAABAgMEESExMjMSE1FxBYGxwRVBUmGR0RSh8P/aAAwDAQACEQMRAD8AvFERAREQEREBERAREQEREBfLrxY44ilqSCQRFJYg2IOU2II5Fc0N2prLD9LreX6zL+JR3yeBb0+lnPvMTts6lul1y3/Wis/W6395m/En9aKz9brf3mb8Sj8+PRa/DLfqh1HdAVy5/Wis/W6395l/ErQ3H4pLM6v40s0uQQZeJK+TLfjXtmJtewv6AvVcsWnbZFm0NsVJvM8lqIiKZniIiAiIgIiICIiAiIgIiICIiAiIgIiICKvd6e2tTh5o+jmP4fjZs7M39nwsttRbwyoJ3Z8R7ab2P5lHbJWs7SuYtFky1i9dtl+oqC7s+I9tN7H8yd2fEe2m9j+ZefOqk/Ds37L3rKUSxyRkkCRrmkjmA4EG1+vVVniW5KkigmkbNWExse4AuisS1pIv8Hy0Ufwfe7Xy1NNG4wZZZY2OtFY5Xva02ObnYq4ccP6LVeqk+oV93rkh4mubSzEb7buWGnQL6sWcgslSdGsLdxu4gxKmllmkqGOjlLAIywAgMY65zMJvdxVobHbBw4YZzC+Z/HyZuIWG3Dz2y5Wt/wA55+ZRrcX4hU/OHe7iXzeft5VYfUQR05iyyRlxzMzahxbobjqVuvhrWLMLNOXNmthrPD/pWWioLuz4h203sfzJ3Z8R7ab2P5l986rx+HZv2X6ioLuz4j203sfzLdbGb0a2qr6anlMPDlcQ7LHY2DXO0Nz1gL7GWszs820GWtZtO3BcaL40r6pVEREQEREBERAREQEREBERAREQQ3b7YA4oaa03A6PxP8LiZ+Jk/bba2Tz81Uu3mwZws095xP0jif4XDycPJ+269+J5rW866MVQ7++eHfSPuFBlrG0z+bS0OfJ5lce/Dj95VMvjjYE9i+rGTkfQVTby5MN3HGGeGXpgdwZGPt0W2bI4Otfi6XtzViY4P0Sq9VJ9QrYrwY/4pU+qk+o5aEViscHK3zXy2ibzu5VZyCyWLOQWSoOqXbuLH6BU/OHe7iWx273bHE5opekCHhMLLcHiZrnNe/Ebb/0tfuJ8RqfnDvdxKyCrtaxakRLnM+S2PUWtWeLmXbLZj+j6o05k41mNfnyZPCvplzO5W53WjU53zeVD6mL7SgyqXja0t3Bab462nnMNnszgnTKuCmz8PjEjPlz5bNc7wbi/g25hWzszudNHVwVPSxJwSTk6NkzXa5vhcU28K/Iqut2Xleh+U/3b10gp8NImN5ZvxDPelvBWeEx/bFoWSIrLHEREBERAREQEREBERAREQEREBVDv754d9I+4VvKod/fPDvpH3Ciy9Ermh79fn9JVMsZOR9BWSxk5H0FUnSOuV4Mf8UqfVSfUcvevBj/ilT6qT6jloy5CvOHKrOQWSxZyCyWc69d24nxGp+cO93ErIKrfcT4jU/OHe7iVkFX8fTDmNX3re6gt83lQ+pi+0oMpzvm8qH1MX2lBlSydUt/S9mnsk+7LyvQ/Kf7t66QXN+7LyvQ/Kf7t66QVnB0sr4l3Y9vvIiIp2YIiICIiAiIgIiICIiAiIgIiICqHf3zw76R9wreVQ7++eHfSPuFFl6JXND36/P6SqZYycj6CsljJyPoKpOkdcrwY/wCKVPqpPqOXvXgx/wAUqfVSfUctGXIV5w5VZyCyWLOQWSznXru3E+I1Pzh3u4lZBVb7ifEan5w73cSsgq/j6Ycxq+9b3UFvm8qH1MX2lBlOd83lQ+pi+0oMqWTqlv6Xs09kn3ZeV6H5T/dvXSC5v3ZeV6H5T/dvXSCs4OllfEu7Ht95ERFOzBERAREQEREBERAREQEREBERAVQ7++eHfSPuFbyqHf3zw76R9wosvRK5oe/X5/SVTLGTkfQVkvjhcEdqoukdcLwY/wCKVPqpPqOVYd30/qI/e/8ApX4V+/IyxSx9CDeIxzb9KvbMC29uFra6vebT1c5Giz79P+4/tVbOQWS+AWX1UXRru3E+I1Pzh3u4lZBXP+w28o4ZBJCKcTcSQyZuNw7Xa1lrcN1/Ave/WpH3fD+pD97/AOlXKZKxERLC1GkzXy2tWOHvCP75vKh9TF9pQZbzbLaf+kKo1Bj4N2NZkz5/Bvrmyt535WWjVa872lr4KzTHWs84hJ92Xleh+U/3b10gub92Xleh+U/3b10grODpZHxLux7feRERTswREQEREBERAREQEREBERAREQfCqs354TK+KknYwujp+KJCObOJwspI7O8Nz1aK1FhLEHAtIBB0IIuCDzBC82r4o2S4cvlXi/o5LRT/AHk7tjRONRTgupXauaBc05/5Z/JQBULVms7S6fFlrlr4qiIi8pBERAREQERbTZrZqWvnEEIHa95ByxN7Xf8AA619iN+EPlrRWN55N1upoHyYrTPYwubAXOkcOUYLHtFz2km1vSuiVqNmNmIqCBsEI0GrnHwpXdbnHt/ktur2OvhjZzWrzxmyeKOXIREUiqIiICIiAiIgIiICIiAiIgIiICIiDCWIOBDgCCLEHUEHmCFD37oMNJJ4LxfsmlAHoAdYBTNF8mInm90yXp0zMIV3HsN/0ZPby/iXkxbdNh0dPO9sUgcyN7gePKbFrSRoXdoVgLwY/wCKVXqpPqOXmaV9EsajLv1T/LlZpuAvqxZyCyVB1Czt1ewtJX0s0lSx73smLARI9lm5I3Ws0jrcdVNO49hv+jJ7eX8S1e4nxGp+cO93ErJV2lY8McHPanPkrltEWn+UK7j2G/6Mnt5fxKQYBszT0UZjp2cNrjc6lxcf2nHUraopIrEcoVbZsl42taZ+YiIvqIREQEREBERAREQEREBERAREQEREBERAREQeHHHEUtSQSCIpCCDYghpsQeormU7R1bm2dVVjg4WINRKQ4Eaggu1C6exWAvgnY3Vz43tHpc0gfxKopu5jEOym9t+VV80WnbZqaC+KsW8cx+SDopz3GMQ7Kb2x/CncYxHspvbH8Kr+Xb0an+Vh/VCI0eMTwgthmniaTciOV7ASdLkNIF7Aaq6tytfJNRVDpZJZXCcgOfI55A4cRsC4k2uTooH3GcR7Kb2x/CrL3XbMTUFLNFUBge+UvGV2YZSxjedhrdpU2KtotxUdblxXxz4ZiZTNERWmKIiICIiAiIgIiICIiAi0O121P9H0zql0T5Y4/DyuaC0EgCwcRfmsHbXBuHPxB8UjI2x8Xh5ml5ZYHqNgdeV0EhRajCNoWVdIyqpvhWyNu1tw03HNridGuB0K1k+3GTDRiJp5eEWCQszsztjIuCRe19eSCVIocd4eWjirn0tQKWUNcXtMb3Qsd8eSMOvlHXlufMtrjm1DaejdWsaaiFreISx7R8Ha+Zt9HdSDeItTsxjvTaaOpEbomTAOYHOaSWnkTl5ehG7SRGudQ3+GbEJbaeCXZbDrv1/7oNsi0m1+1MeHUrqqVr3xscwEMtm79wbcXIBtdfrX7QNZRuq4h0iIM4gyOaM8YGYlpcbHTqQbZF56SdzmNc5pY5wuWkg5f9xoVr9mdpoq+AzwG7A97OY1Mbi2+h5OsHDzEINuQmVHclE8H286RXT0Ip5GS0uUykyRlrQ61i0g3dzHUEEssllqKTHXSVk9LwnN4DWPMmdpBbKXiOwGuvCf6NO1eHYjbyDFYnyQZmujNnxPsHx3vlJANrGxsfSOYKCS5UDVpsOx2SbpI6O9rqd2SxlZ8I/K15DSDoLOGp861exm8AYpDLNT08oZESzv3sBe8BrsoAJsLOGpQS5FE9idv2Yn0gRwyxGmOV7ZHMD2vN7AsBJA0cLnrBXrh2oe6nqJ+jPApy8FvFju/hFwkLTy0LevmgkKKIYHt4+so+mU9HM+I57N4sQe7ISCA2/O4NtVlj+8FlJQQ4gYpJaeVrHd69mZnEtlFie+59RQS1FD6veNHTuohVQzQNr7cKS7JGAnKQJS03YTnHURz10K2+MbQGGSKCOPjVM4e5kebI3LHbM6SQg5GguaL2JN9AbFBuUWiwraN8lQ+mmp3wTRxNlPftkjeHEt+CeLF1iDe7W+heHBtu+k189CKeRktKAZXGRha0OAIykG7uY6gglaKA4pvYbT0bK19LU9GlfkY8PiJkvch4bm8AhpsVvKfap7p+A6mkZI6IzR3kjLZgC1rg1wOhGdt7jrHagkSKIbHbxGYlJUxshlifSnLIyRzA4OuRbKCetpBPUVusAxl9S1z3QuhYCQ0mRj+JlJaS3L8XS4PWCgju+byLWehn1gv2pow7AoGuALXQwggi4cCWAgjsK2u1WyrcQg4Ess0cTvDbHkHFGhAcXNcQAR1WX4HY79CbRiqq2sYRaQcHiZW+Cy5jy2Fh8W+nNBXb82zGJX792E4i7W1yKSQfw0B8xc0deRSDHGZdlXA9VIwf8AyFMsT2djqaR1LU5p43ts4usHOPMO70ABwOoIAsvHiWxjJqGOh407IWNDHZOHmmYBlyvLmHTr72xugig/uh9BP1Vq8Da8bGzcS9zBMW3/AMmZ2S3my2Uyh3cRinjpX1FXLSxgAQOdGGOa2xaHFjGvcBbkXWNze62mO7LsqqboueSCEjK5sWQZ2WtkOZps30WOnNBr920gbg2HucQGtgaSTyAAuSVWu0mNCkr8Lxi0rRUOe2pDo5G5I5LGNpuLEtiJ0HMs86stmwYbQdAbVVjYbZbgxB4iy5TEHcPwTzv4XnX7bTbFMr6VlNPNUcNts2XhgykEEFxyaEEfFtzKD9drMPjqIYoZWtkillYHNOocNT/OxB9Cqc1smAdMwypc59DVRTOpZjzY4tN2kDrJIBA6yCPCVpS7GuMMEQra1vRzdrx0cudbRgfmiIIaNBoPPdejarY+DEqY09SCW6FrxYPjcPjMNrA8+qxQfNpK3h0rWXcHVBZEC0Fzhn0e5rQCSWszut5lX+6+dtFi+J4c3MIJiJ4GljmZR8YBrhe2VzW368g86sSr2dMlTDUdIqWcC9om8PhuuLOzAsLrkDmHC2tuZWsxnd7HU1kdaaiqjnhBEZYYbRAgghodGc3M+Ffmgld1V+xX95sd+RH/ACYrPDdFGa7YKN1Ya2CaekqHtyyOiLC2caW4jJGuBtYC4sf4IP0wzyviPzei+tVqrJsEmwunw/GqBoLeBEKuACzZGkC77C9ges/FIB1F1cVLgPDjlAlmMs1s1QSwykgWaR3uQWHIZbanTVfMB2eFLTNpuJLPGwZQZchIZbKGnK1oIt2i6DW7C4xHVx1NTCSYp5i5pIsf7ONpFvMWkf7KGf8Ajh5OqvnJ93Gp7gWx8VFTSU1M+SJj3veHDKXRF5vZmZpFhyFwV5ti9gosLa9lPLO6OQ5ix5YRnsAXAhoN7NA528yCC4xVnBsflkY0mPF4jkYB4VUCGtFhyBeRc/tlWJVYeKfC5YQS7hUz25iSS4hhBcSdSSblejF9nIqmWklkHf0chkYdNS5pYQbjlqHaW1a1fvjGGdIhfFxJIhILFzMubKdCO/aRqNOSCq90sFWaDB3MeOitnn4jGtc140mDTI/NZ0ebqDeZZ2FbbfVUskwF74i0xufFlLeRGcDTzaLd4Zu4FNTdFp62vhhGazWugu3OSXWcYi4XJJ5+hZ4pu3hqKKChdLUtpoGhuRpjvLlsWmRxYTcW0y2GpuD1BBdpmOhdgEmIubVUhLAxsbOBwZC2MsdKC5/GaAOQLevQ3spft/sa+umppKSrNJW0rXFtrnPG4i+YA3tmA7QdQRyt78X3eQ1VJBSzyVD+jEOjmzMbLGWizbFrQ02GmreoL2VmyTZJYpzNUNnhj4bZWuaCQSHOLm5cjibDm23YAgimxmM4lDiIocTEMpkhc+KoZYFwjIDg4gC474aWFtOa8+xn95sd+RF/JinFBs02Od9Q+SWedzcge/L8FHzLYmtaGtBOpNrnS5IAtrcG3fMpquSsbU1Uk8wAlLzFacNAAzBsYtaw8G3JBE9/9O2PB4WMa1jGTxhrQLBoDX2AHUFZVJTNLYHloL2Ms11tWhwbmAPUDlbf0BafbPYWLFGMjnlnbEwh2SMsALhcBxJYTeziOa3WHURijbGZHy5dM78uYjqvkAHm5IKl3iU5o8doJKZ5hfio4ExA6nPZGXt/byuFj2gK36WmbGxrGANYwBrWgWDWtFgB6AoxtHu6jrqmGplnqmyUxzQ5DEGwuBDrtDozfvmg99dSqGMtaASXEAC5td1us20ugzREQEREBERAREQEREBERAREQEREBERAREQEREBERAREQEREBER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a:blip r:embed="rId3"/>
          <a:stretch>
            <a:fillRect/>
          </a:stretch>
        </p:blipFill>
        <p:spPr>
          <a:xfrm>
            <a:off x="3705225" y="5975946"/>
            <a:ext cx="1411243" cy="851574"/>
          </a:xfrm>
          <a:prstGeom prst="rect">
            <a:avLst/>
          </a:prstGeom>
        </p:spPr>
      </p:pic>
    </p:spTree>
    <p:extLst>
      <p:ext uri="{BB962C8B-B14F-4D97-AF65-F5344CB8AC3E}">
        <p14:creationId xmlns:p14="http://schemas.microsoft.com/office/powerpoint/2010/main" val="18420144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533400"/>
            <a:ext cx="8229600" cy="356088"/>
          </a:xfrm>
        </p:spPr>
        <p:txBody>
          <a:bodyPr>
            <a:normAutofit fontScale="90000"/>
          </a:bodyPr>
          <a:lstStyle/>
          <a:p>
            <a:r>
              <a:rPr lang="en-US" sz="2800"/>
              <a:t>Student View: Application</a:t>
            </a:r>
            <a:endParaRPr lang="en-US" sz="2800" dirty="0"/>
          </a:p>
        </p:txBody>
      </p:sp>
      <p:pic>
        <p:nvPicPr>
          <p:cNvPr id="7" name="Content Placeholder 6"/>
          <p:cNvPicPr>
            <a:picLocks noGrp="1" noChangeAspect="1"/>
          </p:cNvPicPr>
          <p:nvPr>
            <p:ph idx="1"/>
          </p:nvPr>
        </p:nvPicPr>
        <p:blipFill>
          <a:blip r:embed="rId3"/>
          <a:stretch>
            <a:fillRect/>
          </a:stretch>
        </p:blipFill>
        <p:spPr>
          <a:xfrm>
            <a:off x="381000" y="1127943"/>
            <a:ext cx="8229600" cy="4079680"/>
          </a:xfrm>
          <a:prstGeom prst="rect">
            <a:avLst/>
          </a:prstGeom>
        </p:spPr>
      </p:pic>
      <p:cxnSp>
        <p:nvCxnSpPr>
          <p:cNvPr id="6" name="Straight Arrow Connector 5"/>
          <p:cNvCxnSpPr/>
          <p:nvPr/>
        </p:nvCxnSpPr>
        <p:spPr>
          <a:xfrm>
            <a:off x="6832600" y="2388467"/>
            <a:ext cx="685800" cy="2286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stretch>
            <a:fillRect/>
          </a:stretch>
        </p:blipFill>
        <p:spPr>
          <a:xfrm>
            <a:off x="381001" y="5233023"/>
            <a:ext cx="8220249" cy="1303861"/>
          </a:xfrm>
          <a:prstGeom prst="rect">
            <a:avLst/>
          </a:prstGeom>
        </p:spPr>
      </p:pic>
      <p:sp>
        <p:nvSpPr>
          <p:cNvPr id="9" name="Rounded Rectangle 8"/>
          <p:cNvSpPr/>
          <p:nvPr/>
        </p:nvSpPr>
        <p:spPr>
          <a:xfrm>
            <a:off x="152400" y="6096000"/>
            <a:ext cx="1447800" cy="44088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858000" y="6121400"/>
            <a:ext cx="1828800" cy="41548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696200" y="2514600"/>
            <a:ext cx="914400" cy="4572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53000" y="1777865"/>
            <a:ext cx="2547620" cy="646331"/>
          </a:xfrm>
          <a:prstGeom prst="rect">
            <a:avLst/>
          </a:prstGeom>
          <a:solidFill>
            <a:schemeClr val="accent6">
              <a:lumMod val="40000"/>
              <a:lumOff val="60000"/>
            </a:schemeClr>
          </a:solidFill>
        </p:spPr>
        <p:txBody>
          <a:bodyPr wrap="square" rtlCol="0">
            <a:spAutoFit/>
          </a:bodyPr>
          <a:lstStyle/>
          <a:p>
            <a:pPr algn="ctr"/>
            <a:r>
              <a:rPr lang="en-US" dirty="0"/>
              <a:t>You can download a PDF </a:t>
            </a:r>
          </a:p>
          <a:p>
            <a:pPr algn="ctr"/>
            <a:r>
              <a:rPr lang="en-US" dirty="0"/>
              <a:t>of the application.</a:t>
            </a:r>
          </a:p>
        </p:txBody>
      </p:sp>
      <p:sp>
        <p:nvSpPr>
          <p:cNvPr id="2" name="TextBox 1"/>
          <p:cNvSpPr txBox="1"/>
          <p:nvPr/>
        </p:nvSpPr>
        <p:spPr>
          <a:xfrm>
            <a:off x="3200400" y="3354244"/>
            <a:ext cx="1981200" cy="923330"/>
          </a:xfrm>
          <a:prstGeom prst="rect">
            <a:avLst/>
          </a:prstGeom>
          <a:solidFill>
            <a:schemeClr val="accent6">
              <a:lumMod val="40000"/>
              <a:lumOff val="60000"/>
            </a:schemeClr>
          </a:solidFill>
        </p:spPr>
        <p:txBody>
          <a:bodyPr wrap="square" rtlCol="0">
            <a:spAutoFit/>
          </a:bodyPr>
          <a:lstStyle/>
          <a:p>
            <a:r>
              <a:rPr lang="en-US" dirty="0"/>
              <a:t>Students can expand/close each of the sections.</a:t>
            </a:r>
          </a:p>
        </p:txBody>
      </p:sp>
      <p:sp>
        <p:nvSpPr>
          <p:cNvPr id="11" name="TextBox 10">
            <a:extLst>
              <a:ext uri="{FF2B5EF4-FFF2-40B4-BE49-F238E27FC236}">
                <a16:creationId xmlns:a16="http://schemas.microsoft.com/office/drawing/2014/main" id="{99F18AB0-3B98-644C-2A27-DFDFA8FD16E0}"/>
              </a:ext>
            </a:extLst>
          </p:cNvPr>
          <p:cNvSpPr txBox="1"/>
          <p:nvPr/>
        </p:nvSpPr>
        <p:spPr>
          <a:xfrm>
            <a:off x="152400" y="4845913"/>
            <a:ext cx="5105400" cy="1200329"/>
          </a:xfrm>
          <a:prstGeom prst="rect">
            <a:avLst/>
          </a:prstGeom>
          <a:solidFill>
            <a:schemeClr val="accent6">
              <a:lumMod val="40000"/>
              <a:lumOff val="60000"/>
            </a:schemeClr>
          </a:solidFill>
        </p:spPr>
        <p:txBody>
          <a:bodyPr wrap="square" rtlCol="0">
            <a:spAutoFit/>
          </a:bodyPr>
          <a:lstStyle/>
          <a:p>
            <a:r>
              <a:rPr lang="en-US" dirty="0"/>
              <a:t>If you decide NOT to apply, you can abandon your request. If you do this, you will no longer receive reminder emails &amp; texts about your application and you will not have access to your application.</a:t>
            </a:r>
          </a:p>
        </p:txBody>
      </p:sp>
      <p:pic>
        <p:nvPicPr>
          <p:cNvPr id="14" name="Picture 13">
            <a:extLst>
              <a:ext uri="{FF2B5EF4-FFF2-40B4-BE49-F238E27FC236}">
                <a16:creationId xmlns:a16="http://schemas.microsoft.com/office/drawing/2014/main" id="{407B6D69-5DD3-7959-ABC8-CDC0ACB64F25}"/>
              </a:ext>
            </a:extLst>
          </p:cNvPr>
          <p:cNvPicPr>
            <a:picLocks noChangeAspect="1"/>
          </p:cNvPicPr>
          <p:nvPr/>
        </p:nvPicPr>
        <p:blipFill>
          <a:blip r:embed="rId5"/>
          <a:stretch>
            <a:fillRect/>
          </a:stretch>
        </p:blipFill>
        <p:spPr>
          <a:xfrm>
            <a:off x="7116538" y="5818225"/>
            <a:ext cx="768163" cy="317019"/>
          </a:xfrm>
          <a:prstGeom prst="rect">
            <a:avLst/>
          </a:prstGeom>
        </p:spPr>
      </p:pic>
    </p:spTree>
    <p:extLst>
      <p:ext uri="{BB962C8B-B14F-4D97-AF65-F5344CB8AC3E}">
        <p14:creationId xmlns:p14="http://schemas.microsoft.com/office/powerpoint/2010/main" val="192860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8">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1"/>
            <a:ext cx="9143993" cy="168864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67638" y="637762"/>
            <a:ext cx="7416372" cy="900131"/>
          </a:xfrm>
        </p:spPr>
        <p:txBody>
          <a:bodyPr anchor="t">
            <a:normAutofit/>
          </a:bodyPr>
          <a:lstStyle/>
          <a:p>
            <a:r>
              <a:rPr lang="en-US" sz="3500">
                <a:solidFill>
                  <a:schemeClr val="bg1"/>
                </a:solidFill>
              </a:rPr>
              <a:t>Student View: Student Information</a:t>
            </a:r>
          </a:p>
        </p:txBody>
      </p:sp>
      <p:sp>
        <p:nvSpPr>
          <p:cNvPr id="28" name="Rectangle 20">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2154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p:cNvPicPr>
            <a:picLocks noGrp="1" noChangeAspect="1"/>
          </p:cNvPicPr>
          <p:nvPr>
            <p:ph idx="1"/>
          </p:nvPr>
        </p:nvPicPr>
        <p:blipFill>
          <a:blip r:embed="rId3"/>
          <a:stretch>
            <a:fillRect/>
          </a:stretch>
        </p:blipFill>
        <p:spPr>
          <a:xfrm>
            <a:off x="1143000" y="1752600"/>
            <a:ext cx="6811572" cy="4950152"/>
          </a:xfrm>
          <a:prstGeom prst="rect">
            <a:avLst/>
          </a:prstGeom>
        </p:spPr>
      </p:pic>
      <p:sp>
        <p:nvSpPr>
          <p:cNvPr id="12" name="Rounded Rectangle 11"/>
          <p:cNvSpPr/>
          <p:nvPr/>
        </p:nvSpPr>
        <p:spPr>
          <a:xfrm>
            <a:off x="1177218" y="4087322"/>
            <a:ext cx="2632782" cy="1798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177218" y="5867400"/>
            <a:ext cx="2632782" cy="1798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343401" y="3533439"/>
            <a:ext cx="3352800" cy="717697"/>
          </a:xfrm>
          <a:prstGeom prst="rect">
            <a:avLst/>
          </a:prstGeom>
          <a:solidFill>
            <a:schemeClr val="accent6">
              <a:lumMod val="60000"/>
              <a:lumOff val="40000"/>
            </a:schemeClr>
          </a:solidFill>
        </p:spPr>
        <p:txBody>
          <a:bodyPr wrap="square" rtlCol="0">
            <a:spAutoFit/>
          </a:bodyPr>
          <a:lstStyle/>
          <a:p>
            <a:pPr algn="ctr" defTabSz="603504">
              <a:spcAft>
                <a:spcPts val="600"/>
              </a:spcAft>
            </a:pPr>
            <a:r>
              <a:rPr lang="en-US" sz="1188" kern="1200" dirty="0">
                <a:solidFill>
                  <a:schemeClr val="tx1"/>
                </a:solidFill>
                <a:latin typeface="+mn-lt"/>
                <a:ea typeface="+mn-ea"/>
                <a:cs typeface="+mn-cs"/>
              </a:rPr>
              <a:t>We ask these questions for tracking purposes only.</a:t>
            </a:r>
          </a:p>
          <a:p>
            <a:pPr algn="ctr" defTabSz="603504">
              <a:spcAft>
                <a:spcPts val="600"/>
              </a:spcAft>
            </a:pPr>
            <a:r>
              <a:rPr lang="en-US" sz="1188" kern="1200" dirty="0">
                <a:solidFill>
                  <a:schemeClr val="tx1"/>
                </a:solidFill>
                <a:latin typeface="+mn-lt"/>
                <a:ea typeface="+mn-ea"/>
                <a:cs typeface="+mn-cs"/>
              </a:rPr>
              <a:t>We want to ensure that we are reaching a diverse community of students reflective of Lake County. </a:t>
            </a:r>
            <a:endParaRPr lang="en-US" dirty="0"/>
          </a:p>
        </p:txBody>
      </p:sp>
    </p:spTree>
    <p:extLst>
      <p:ext uri="{BB962C8B-B14F-4D97-AF65-F5344CB8AC3E}">
        <p14:creationId xmlns:p14="http://schemas.microsoft.com/office/powerpoint/2010/main" val="1128488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7399" y="643467"/>
            <a:ext cx="8408193"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800" kern="1200">
                <a:solidFill>
                  <a:schemeClr val="bg1"/>
                </a:solidFill>
                <a:latin typeface="+mj-lt"/>
                <a:ea typeface="+mj-ea"/>
                <a:cs typeface="+mj-cs"/>
              </a:rPr>
              <a:t>Student View: Family Information</a:t>
            </a:r>
          </a:p>
        </p:txBody>
      </p:sp>
      <p:pic>
        <p:nvPicPr>
          <p:cNvPr id="2" name="Picture 1"/>
          <p:cNvPicPr>
            <a:picLocks noChangeAspect="1"/>
          </p:cNvPicPr>
          <p:nvPr/>
        </p:nvPicPr>
        <p:blipFill>
          <a:blip r:embed="rId3"/>
          <a:stretch>
            <a:fillRect/>
          </a:stretch>
        </p:blipFill>
        <p:spPr>
          <a:xfrm>
            <a:off x="482600" y="2144555"/>
            <a:ext cx="8178799" cy="3455543"/>
          </a:xfrm>
          <a:prstGeom prst="rect">
            <a:avLst/>
          </a:prstGeom>
        </p:spPr>
      </p:pic>
    </p:spTree>
    <p:extLst>
      <p:ext uri="{BB962C8B-B14F-4D97-AF65-F5344CB8AC3E}">
        <p14:creationId xmlns:p14="http://schemas.microsoft.com/office/powerpoint/2010/main" val="2048727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7399" y="643467"/>
            <a:ext cx="8408193"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800" kern="1200">
                <a:solidFill>
                  <a:schemeClr val="bg1"/>
                </a:solidFill>
                <a:latin typeface="+mj-lt"/>
                <a:ea typeface="+mj-ea"/>
                <a:cs typeface="+mj-cs"/>
              </a:rPr>
              <a:t>Student View: Financial Information</a:t>
            </a:r>
          </a:p>
        </p:txBody>
      </p:sp>
      <p:pic>
        <p:nvPicPr>
          <p:cNvPr id="4" name="Picture 3">
            <a:extLst>
              <a:ext uri="{FF2B5EF4-FFF2-40B4-BE49-F238E27FC236}">
                <a16:creationId xmlns:a16="http://schemas.microsoft.com/office/drawing/2014/main" id="{00070BC8-79DF-F389-DA2E-CCF57154A58C}"/>
              </a:ext>
            </a:extLst>
          </p:cNvPr>
          <p:cNvPicPr>
            <a:picLocks noChangeAspect="1"/>
          </p:cNvPicPr>
          <p:nvPr/>
        </p:nvPicPr>
        <p:blipFill>
          <a:blip r:embed="rId3"/>
          <a:stretch>
            <a:fillRect/>
          </a:stretch>
        </p:blipFill>
        <p:spPr>
          <a:xfrm>
            <a:off x="482600" y="2083214"/>
            <a:ext cx="8178799" cy="3578225"/>
          </a:xfrm>
          <a:prstGeom prst="rect">
            <a:avLst/>
          </a:prstGeom>
        </p:spPr>
      </p:pic>
    </p:spTree>
    <p:extLst>
      <p:ext uri="{BB962C8B-B14F-4D97-AF65-F5344CB8AC3E}">
        <p14:creationId xmlns:p14="http://schemas.microsoft.com/office/powerpoint/2010/main" val="242636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0" y="175923"/>
            <a:ext cx="5638800" cy="369332"/>
          </a:xfrm>
          <a:prstGeom prst="rect">
            <a:avLst/>
          </a:prstGeom>
          <a:noFill/>
        </p:spPr>
        <p:txBody>
          <a:bodyPr wrap="square" rtlCol="0">
            <a:spAutoFit/>
          </a:bodyPr>
          <a:lstStyle/>
          <a:p>
            <a:r>
              <a:rPr lang="en-US" dirty="0"/>
              <a:t>Student View: Extra Curricular Activities </a:t>
            </a:r>
          </a:p>
        </p:txBody>
      </p:sp>
      <p:cxnSp>
        <p:nvCxnSpPr>
          <p:cNvPr id="6" name="Straight Arrow Connector 5"/>
          <p:cNvCxnSpPr/>
          <p:nvPr/>
        </p:nvCxnSpPr>
        <p:spPr>
          <a:xfrm flipH="1">
            <a:off x="4267200" y="1752600"/>
            <a:ext cx="182880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69239" y="2988371"/>
            <a:ext cx="3945561" cy="15836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20CD36F-C04C-4C9E-928A-2FCAD83D67BA}"/>
              </a:ext>
            </a:extLst>
          </p:cNvPr>
          <p:cNvPicPr>
            <a:picLocks noChangeAspect="1"/>
          </p:cNvPicPr>
          <p:nvPr/>
        </p:nvPicPr>
        <p:blipFill>
          <a:blip r:embed="rId3"/>
          <a:stretch>
            <a:fillRect/>
          </a:stretch>
        </p:blipFill>
        <p:spPr>
          <a:xfrm>
            <a:off x="0" y="545255"/>
            <a:ext cx="9144000" cy="4223402"/>
          </a:xfrm>
          <a:prstGeom prst="rect">
            <a:avLst/>
          </a:prstGeom>
        </p:spPr>
      </p:pic>
      <p:pic>
        <p:nvPicPr>
          <p:cNvPr id="10" name="Picture 9">
            <a:extLst>
              <a:ext uri="{FF2B5EF4-FFF2-40B4-BE49-F238E27FC236}">
                <a16:creationId xmlns:a16="http://schemas.microsoft.com/office/drawing/2014/main" id="{156F3FEA-DEBC-7602-9DF6-97163348004B}"/>
              </a:ext>
            </a:extLst>
          </p:cNvPr>
          <p:cNvPicPr>
            <a:picLocks noChangeAspect="1"/>
          </p:cNvPicPr>
          <p:nvPr/>
        </p:nvPicPr>
        <p:blipFill>
          <a:blip r:embed="rId4"/>
          <a:stretch>
            <a:fillRect/>
          </a:stretch>
        </p:blipFill>
        <p:spPr>
          <a:xfrm>
            <a:off x="0" y="5137989"/>
            <a:ext cx="9144000" cy="1264240"/>
          </a:xfrm>
          <a:prstGeom prst="rect">
            <a:avLst/>
          </a:prstGeom>
        </p:spPr>
      </p:pic>
    </p:spTree>
    <p:extLst>
      <p:ext uri="{BB962C8B-B14F-4D97-AF65-F5344CB8AC3E}">
        <p14:creationId xmlns:p14="http://schemas.microsoft.com/office/powerpoint/2010/main" val="2601176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004" y="76200"/>
            <a:ext cx="5025991" cy="369332"/>
          </a:xfrm>
          <a:prstGeom prst="rect">
            <a:avLst/>
          </a:prstGeom>
          <a:noFill/>
        </p:spPr>
        <p:txBody>
          <a:bodyPr wrap="none" rtlCol="0">
            <a:spAutoFit/>
          </a:bodyPr>
          <a:lstStyle/>
          <a:p>
            <a:r>
              <a:rPr lang="en-US" dirty="0"/>
              <a:t>Student View: Community, Religious, Civic Activities</a:t>
            </a:r>
          </a:p>
        </p:txBody>
      </p:sp>
      <p:sp>
        <p:nvSpPr>
          <p:cNvPr id="5" name="TextBox 4"/>
          <p:cNvSpPr txBox="1"/>
          <p:nvPr/>
        </p:nvSpPr>
        <p:spPr>
          <a:xfrm>
            <a:off x="284955" y="439698"/>
            <a:ext cx="8783544" cy="1754326"/>
          </a:xfrm>
          <a:prstGeom prst="rect">
            <a:avLst/>
          </a:prstGeom>
          <a:noFill/>
        </p:spPr>
        <p:txBody>
          <a:bodyPr wrap="square" rtlCol="0">
            <a:spAutoFit/>
          </a:bodyPr>
          <a:lstStyle/>
          <a:p>
            <a:r>
              <a:rPr lang="en-US" dirty="0"/>
              <a:t>Key Points:</a:t>
            </a:r>
          </a:p>
          <a:p>
            <a:pPr marL="342900" indent="-342900">
              <a:buAutoNum type="arabicPeriod"/>
            </a:pPr>
            <a:r>
              <a:rPr lang="en-US" dirty="0"/>
              <a:t>Follow the example format.</a:t>
            </a:r>
          </a:p>
          <a:p>
            <a:pPr marL="342900" indent="-342900">
              <a:buAutoNum type="arabicPeriod"/>
            </a:pPr>
            <a:r>
              <a:rPr lang="en-US" dirty="0"/>
              <a:t>DO NOT list activities related to school service clubs (NHS, Key Club, etc.) that are done for required service hours. You would put that in the extra curricular section.</a:t>
            </a:r>
          </a:p>
          <a:p>
            <a:pPr marL="342900" indent="-342900">
              <a:buAutoNum type="arabicPeriod"/>
            </a:pPr>
            <a:r>
              <a:rPr lang="en-US" dirty="0"/>
              <a:t>Please ONLY list activities where you participated for a minimum of 4 weeks.</a:t>
            </a:r>
          </a:p>
          <a:p>
            <a:endParaRPr lang="en-US" dirty="0"/>
          </a:p>
        </p:txBody>
      </p:sp>
      <p:pic>
        <p:nvPicPr>
          <p:cNvPr id="6" name="Picture 5">
            <a:extLst>
              <a:ext uri="{FF2B5EF4-FFF2-40B4-BE49-F238E27FC236}">
                <a16:creationId xmlns:a16="http://schemas.microsoft.com/office/drawing/2014/main" id="{88B33E53-FC6F-A808-6FDE-3B35C2E53DEF}"/>
              </a:ext>
            </a:extLst>
          </p:cNvPr>
          <p:cNvPicPr>
            <a:picLocks noChangeAspect="1"/>
          </p:cNvPicPr>
          <p:nvPr/>
        </p:nvPicPr>
        <p:blipFill>
          <a:blip r:embed="rId3"/>
          <a:stretch>
            <a:fillRect/>
          </a:stretch>
        </p:blipFill>
        <p:spPr>
          <a:xfrm>
            <a:off x="284955" y="2063262"/>
            <a:ext cx="8574087" cy="3851763"/>
          </a:xfrm>
          <a:prstGeom prst="rect">
            <a:avLst/>
          </a:prstGeom>
        </p:spPr>
      </p:pic>
    </p:spTree>
    <p:extLst>
      <p:ext uri="{BB962C8B-B14F-4D97-AF65-F5344CB8AC3E}">
        <p14:creationId xmlns:p14="http://schemas.microsoft.com/office/powerpoint/2010/main" val="3171159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4925" y="291068"/>
            <a:ext cx="3519874" cy="369332"/>
          </a:xfrm>
          <a:prstGeom prst="rect">
            <a:avLst/>
          </a:prstGeom>
          <a:noFill/>
        </p:spPr>
        <p:txBody>
          <a:bodyPr wrap="none" rtlCol="0">
            <a:spAutoFit/>
          </a:bodyPr>
          <a:lstStyle/>
          <a:p>
            <a:r>
              <a:rPr lang="en-US" dirty="0"/>
              <a:t>Student View: Employment History</a:t>
            </a:r>
          </a:p>
        </p:txBody>
      </p:sp>
      <p:pic>
        <p:nvPicPr>
          <p:cNvPr id="4" name="Picture 3"/>
          <p:cNvPicPr>
            <a:picLocks noChangeAspect="1"/>
          </p:cNvPicPr>
          <p:nvPr/>
        </p:nvPicPr>
        <p:blipFill>
          <a:blip r:embed="rId2"/>
          <a:stretch>
            <a:fillRect/>
          </a:stretch>
        </p:blipFill>
        <p:spPr>
          <a:xfrm>
            <a:off x="685800" y="685800"/>
            <a:ext cx="7858125" cy="2600325"/>
          </a:xfrm>
          <a:prstGeom prst="rect">
            <a:avLst/>
          </a:prstGeom>
        </p:spPr>
      </p:pic>
      <p:pic>
        <p:nvPicPr>
          <p:cNvPr id="6" name="Picture 5"/>
          <p:cNvPicPr>
            <a:picLocks noChangeAspect="1"/>
          </p:cNvPicPr>
          <p:nvPr/>
        </p:nvPicPr>
        <p:blipFill rotWithShape="1">
          <a:blip r:embed="rId3"/>
          <a:srcRect l="1" r="17646" b="13819"/>
          <a:stretch/>
        </p:blipFill>
        <p:spPr>
          <a:xfrm>
            <a:off x="685800" y="3245286"/>
            <a:ext cx="4800600" cy="3267075"/>
          </a:xfrm>
          <a:prstGeom prst="rect">
            <a:avLst/>
          </a:prstGeom>
        </p:spPr>
      </p:pic>
      <p:sp>
        <p:nvSpPr>
          <p:cNvPr id="7" name="TextBox 6"/>
          <p:cNvSpPr txBox="1"/>
          <p:nvPr/>
        </p:nvSpPr>
        <p:spPr>
          <a:xfrm>
            <a:off x="5638800" y="2514600"/>
            <a:ext cx="3352800" cy="3970318"/>
          </a:xfrm>
          <a:prstGeom prst="rect">
            <a:avLst/>
          </a:prstGeom>
          <a:noFill/>
        </p:spPr>
        <p:txBody>
          <a:bodyPr wrap="square" rtlCol="0">
            <a:spAutoFit/>
          </a:bodyPr>
          <a:lstStyle/>
          <a:p>
            <a:pPr algn="ctr"/>
            <a:r>
              <a:rPr lang="en-US" dirty="0"/>
              <a:t>Key Points:</a:t>
            </a:r>
          </a:p>
          <a:p>
            <a:pPr marL="342900" indent="-342900">
              <a:buFont typeface="Arial" panose="020B0604020202020204" pitchFamily="34" charset="0"/>
              <a:buChar char="•"/>
            </a:pPr>
            <a:r>
              <a:rPr lang="en-US" dirty="0"/>
              <a:t>You can upload a resume instead of typing in each employer. </a:t>
            </a:r>
            <a:r>
              <a:rPr lang="en-US" dirty="0">
                <a:solidFill>
                  <a:srgbClr val="FF0000"/>
                </a:solidFill>
              </a:rPr>
              <a:t>If you chose this option, make sure it contains the necessary information like hours worked per week.</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It is NOT required that you upload a resume. We do NOT want you to create one just for this process.  This is a timesaver for those of you that have them!</a:t>
            </a:r>
          </a:p>
        </p:txBody>
      </p:sp>
    </p:spTree>
    <p:extLst>
      <p:ext uri="{BB962C8B-B14F-4D97-AF65-F5344CB8AC3E}">
        <p14:creationId xmlns:p14="http://schemas.microsoft.com/office/powerpoint/2010/main" val="1018231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16839" y="76200"/>
            <a:ext cx="2110321" cy="369332"/>
          </a:xfrm>
          <a:prstGeom prst="rect">
            <a:avLst/>
          </a:prstGeom>
          <a:noFill/>
        </p:spPr>
        <p:txBody>
          <a:bodyPr wrap="none" rtlCol="0">
            <a:spAutoFit/>
          </a:bodyPr>
          <a:lstStyle/>
          <a:p>
            <a:r>
              <a:rPr lang="en-US" dirty="0"/>
              <a:t> Student View: Essay</a:t>
            </a:r>
          </a:p>
        </p:txBody>
      </p:sp>
      <p:sp>
        <p:nvSpPr>
          <p:cNvPr id="4" name="TextBox 3"/>
          <p:cNvSpPr txBox="1"/>
          <p:nvPr/>
        </p:nvSpPr>
        <p:spPr>
          <a:xfrm>
            <a:off x="419099" y="762000"/>
            <a:ext cx="8305800" cy="5478423"/>
          </a:xfrm>
          <a:prstGeom prst="rect">
            <a:avLst/>
          </a:prstGeom>
          <a:noFill/>
        </p:spPr>
        <p:txBody>
          <a:bodyPr wrap="square" rtlCol="0">
            <a:spAutoFit/>
          </a:bodyPr>
          <a:lstStyle/>
          <a:p>
            <a:pPr algn="ctr"/>
            <a:r>
              <a:rPr lang="en-US" dirty="0"/>
              <a:t>You will need to complete 3 essays. </a:t>
            </a:r>
          </a:p>
          <a:p>
            <a:pPr algn="ctr"/>
            <a:r>
              <a:rPr lang="en-US" dirty="0"/>
              <a:t>Each essay is limited to 2,500 characters or 250-400 words.</a:t>
            </a:r>
          </a:p>
          <a:p>
            <a:r>
              <a:rPr lang="en-US" dirty="0">
                <a:solidFill>
                  <a:srgbClr val="FF0000"/>
                </a:solidFill>
              </a:rPr>
              <a:t>We recommend saving them in another format and copying them into the essay boxes.</a:t>
            </a:r>
          </a:p>
          <a:p>
            <a:endParaRPr lang="en-US" dirty="0"/>
          </a:p>
          <a:p>
            <a:r>
              <a:rPr lang="en-US" dirty="0"/>
              <a:t>Essay 1 - Mandatory</a:t>
            </a:r>
          </a:p>
          <a:p>
            <a:r>
              <a:rPr lang="en-US" dirty="0"/>
              <a:t>Explain your future educational and professional goals. Why have you chosen this? How might these goals contribute to improving the quality of life in Northwest Indiana?</a:t>
            </a:r>
          </a:p>
          <a:p>
            <a:endParaRPr lang="en-US" dirty="0"/>
          </a:p>
          <a:p>
            <a:r>
              <a:rPr lang="en-US" dirty="0"/>
              <a:t>Essay 2 - Mandatory</a:t>
            </a:r>
          </a:p>
          <a:p>
            <a:r>
              <a:rPr lang="en-US" dirty="0"/>
              <a:t>How have you taken advantage of networks or opportunities in your school, work or community to enhance your learning journey and cultivate your leadership potential?</a:t>
            </a:r>
          </a:p>
          <a:p>
            <a:endParaRPr lang="en-US" dirty="0"/>
          </a:p>
          <a:p>
            <a:r>
              <a:rPr lang="en-US" dirty="0"/>
              <a:t>Essay 3 - Pick one (1) of the following prompts</a:t>
            </a:r>
          </a:p>
          <a:p>
            <a:endParaRPr lang="en-US" sz="600" dirty="0"/>
          </a:p>
          <a:p>
            <a:endParaRPr lang="en-US" sz="100" dirty="0"/>
          </a:p>
          <a:p>
            <a:pPr marL="285750" indent="-285750">
              <a:buFont typeface="Arial" panose="020B0604020202020204" pitchFamily="34" charset="0"/>
              <a:buChar char="•"/>
            </a:pPr>
            <a:r>
              <a:rPr lang="en-US" dirty="0"/>
              <a:t>Discuss an accomplishment, event, challenge, or realization that sparked a period of personal growth and a new understanding of yourself or others.</a:t>
            </a:r>
          </a:p>
          <a:p>
            <a:pPr marL="285750" indent="-285750">
              <a:buFont typeface="Arial" panose="020B0604020202020204" pitchFamily="34" charset="0"/>
              <a:buChar char="•"/>
            </a:pPr>
            <a:endParaRPr lang="en-US" sz="700" dirty="0"/>
          </a:p>
          <a:p>
            <a:pPr marL="285750" indent="-285750">
              <a:buFont typeface="Arial" panose="020B0604020202020204" pitchFamily="34" charset="0"/>
              <a:buChar char="•"/>
            </a:pPr>
            <a:r>
              <a:rPr lang="en-US" dirty="0"/>
              <a:t>Please write a short autobiography including information about your family, hobbies, spare time activities and what inspires you. You may elaborate on work, community or school activities you didn't get to address in your application.</a:t>
            </a:r>
          </a:p>
        </p:txBody>
      </p:sp>
    </p:spTree>
    <p:extLst>
      <p:ext uri="{BB962C8B-B14F-4D97-AF65-F5344CB8AC3E}">
        <p14:creationId xmlns:p14="http://schemas.microsoft.com/office/powerpoint/2010/main" val="246758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6000" y="381000"/>
            <a:ext cx="7086600" cy="369332"/>
          </a:xfrm>
          <a:prstGeom prst="rect">
            <a:avLst/>
          </a:prstGeom>
          <a:noFill/>
        </p:spPr>
        <p:txBody>
          <a:bodyPr wrap="square" rtlCol="0">
            <a:spAutoFit/>
          </a:bodyPr>
          <a:lstStyle/>
          <a:p>
            <a:pPr algn="ctr"/>
            <a:r>
              <a:rPr lang="en-US" dirty="0"/>
              <a:t>Student View: Recommendation Contacts</a:t>
            </a:r>
          </a:p>
        </p:txBody>
      </p:sp>
      <p:sp>
        <p:nvSpPr>
          <p:cNvPr id="4" name="TextBox 3"/>
          <p:cNvSpPr txBox="1"/>
          <p:nvPr/>
        </p:nvSpPr>
        <p:spPr>
          <a:xfrm>
            <a:off x="0" y="2606040"/>
            <a:ext cx="8915400" cy="923330"/>
          </a:xfrm>
          <a:prstGeom prst="rect">
            <a:avLst/>
          </a:prstGeom>
          <a:noFill/>
        </p:spPr>
        <p:txBody>
          <a:bodyPr wrap="square" rtlCol="0" anchor="ctr">
            <a:spAutoFit/>
          </a:bodyPr>
          <a:lstStyle/>
          <a:p>
            <a:pPr algn="ctr"/>
            <a:r>
              <a:rPr lang="en-US" dirty="0"/>
              <a:t>Students DO NOT need to get Recommendation Letters for this application. </a:t>
            </a:r>
          </a:p>
          <a:p>
            <a:pPr algn="ctr"/>
            <a:r>
              <a:rPr lang="en-US" dirty="0"/>
              <a:t>This section allows the student to name 2 contacts that the school can use to gather information when selecting their nominee.</a:t>
            </a:r>
          </a:p>
        </p:txBody>
      </p:sp>
      <p:pic>
        <p:nvPicPr>
          <p:cNvPr id="2" name="Picture 1"/>
          <p:cNvPicPr>
            <a:picLocks noChangeAspect="1"/>
          </p:cNvPicPr>
          <p:nvPr/>
        </p:nvPicPr>
        <p:blipFill>
          <a:blip r:embed="rId3"/>
          <a:stretch>
            <a:fillRect/>
          </a:stretch>
        </p:blipFill>
        <p:spPr>
          <a:xfrm>
            <a:off x="101600" y="914400"/>
            <a:ext cx="8919473" cy="1676400"/>
          </a:xfrm>
          <a:prstGeom prst="rect">
            <a:avLst/>
          </a:prstGeom>
        </p:spPr>
      </p:pic>
      <p:pic>
        <p:nvPicPr>
          <p:cNvPr id="3" name="Picture 2"/>
          <p:cNvPicPr>
            <a:picLocks noChangeAspect="1"/>
          </p:cNvPicPr>
          <p:nvPr/>
        </p:nvPicPr>
        <p:blipFill>
          <a:blip r:embed="rId4"/>
          <a:stretch>
            <a:fillRect/>
          </a:stretch>
        </p:blipFill>
        <p:spPr>
          <a:xfrm>
            <a:off x="101600" y="5410200"/>
            <a:ext cx="8915400" cy="915878"/>
          </a:xfrm>
          <a:prstGeom prst="rect">
            <a:avLst/>
          </a:prstGeom>
        </p:spPr>
      </p:pic>
      <p:sp>
        <p:nvSpPr>
          <p:cNvPr id="6" name="TextBox 5"/>
          <p:cNvSpPr txBox="1"/>
          <p:nvPr/>
        </p:nvSpPr>
        <p:spPr>
          <a:xfrm>
            <a:off x="101600" y="4146619"/>
            <a:ext cx="8915400" cy="923330"/>
          </a:xfrm>
          <a:prstGeom prst="rect">
            <a:avLst/>
          </a:prstGeom>
          <a:noFill/>
        </p:spPr>
        <p:txBody>
          <a:bodyPr wrap="square" rtlCol="0">
            <a:spAutoFit/>
          </a:bodyPr>
          <a:lstStyle/>
          <a:p>
            <a:pPr algn="ctr"/>
            <a:r>
              <a:rPr lang="en-US" dirty="0">
                <a:solidFill>
                  <a:srgbClr val="FF0000"/>
                </a:solidFill>
              </a:rPr>
              <a:t>Review BEFORE you submit. </a:t>
            </a:r>
          </a:p>
          <a:p>
            <a:pPr algn="ctr"/>
            <a:r>
              <a:rPr lang="en-US" dirty="0">
                <a:solidFill>
                  <a:srgbClr val="FF0000"/>
                </a:solidFill>
              </a:rPr>
              <a:t>You can download a PDF of your application </a:t>
            </a:r>
          </a:p>
          <a:p>
            <a:pPr algn="ctr"/>
            <a:r>
              <a:rPr lang="en-US" dirty="0">
                <a:solidFill>
                  <a:srgbClr val="FF0000"/>
                </a:solidFill>
              </a:rPr>
              <a:t>by clicking “Application Packet” on your dashboard.</a:t>
            </a:r>
          </a:p>
        </p:txBody>
      </p:sp>
      <p:cxnSp>
        <p:nvCxnSpPr>
          <p:cNvPr id="8" name="Straight Arrow Connector 7"/>
          <p:cNvCxnSpPr/>
          <p:nvPr/>
        </p:nvCxnSpPr>
        <p:spPr>
          <a:xfrm flipH="1">
            <a:off x="7696200" y="4572000"/>
            <a:ext cx="228600" cy="8382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877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96" y="76200"/>
            <a:ext cx="8229600" cy="1143000"/>
          </a:xfrm>
        </p:spPr>
        <p:txBody>
          <a:bodyPr/>
          <a:lstStyle/>
          <a:p>
            <a:r>
              <a:rPr lang="en-US" u="sng" dirty="0"/>
              <a:t>Scholarship Tips</a:t>
            </a:r>
          </a:p>
        </p:txBody>
      </p:sp>
      <p:sp>
        <p:nvSpPr>
          <p:cNvPr id="3" name="Content Placeholder 2"/>
          <p:cNvSpPr>
            <a:spLocks noGrp="1"/>
          </p:cNvSpPr>
          <p:nvPr>
            <p:ph idx="1"/>
          </p:nvPr>
        </p:nvSpPr>
        <p:spPr>
          <a:xfrm>
            <a:off x="335996" y="1143000"/>
            <a:ext cx="8458200" cy="4267200"/>
          </a:xfrm>
        </p:spPr>
        <p:txBody>
          <a:bodyPr>
            <a:normAutofit fontScale="92500" lnSpcReduction="10000"/>
          </a:bodyPr>
          <a:lstStyle/>
          <a:p>
            <a:r>
              <a:rPr lang="en-US" dirty="0"/>
              <a:t>Brag about yourself!</a:t>
            </a:r>
          </a:p>
          <a:p>
            <a:r>
              <a:rPr lang="en-US" dirty="0">
                <a:solidFill>
                  <a:schemeClr val="accent6">
                    <a:lumMod val="75000"/>
                  </a:schemeClr>
                </a:solidFill>
              </a:rPr>
              <a:t>Take time to write down all of your activities, goals, what sets you apart. This can be used for college applications &amp; all of the scholarships you will apply for.</a:t>
            </a:r>
          </a:p>
          <a:p>
            <a:r>
              <a:rPr lang="en-US" dirty="0"/>
              <a:t>Capitalization &amp; spelling counts. </a:t>
            </a:r>
          </a:p>
          <a:p>
            <a:r>
              <a:rPr lang="en-US" dirty="0">
                <a:solidFill>
                  <a:schemeClr val="accent6">
                    <a:lumMod val="75000"/>
                  </a:schemeClr>
                </a:solidFill>
              </a:rPr>
              <a:t>Print it and read it aloud before you submit. This will help you hear errors that you don’t always see.</a:t>
            </a:r>
          </a:p>
          <a:p>
            <a:r>
              <a:rPr lang="en-US" dirty="0"/>
              <a:t>Make sure uploaded documents are correct.</a:t>
            </a:r>
          </a:p>
          <a:p>
            <a:r>
              <a:rPr lang="en-US" dirty="0">
                <a:solidFill>
                  <a:schemeClr val="accent6">
                    <a:lumMod val="75000"/>
                  </a:schemeClr>
                </a:solidFill>
              </a:rPr>
              <a:t>Find a reviewer. They catch things you might miss</a:t>
            </a:r>
            <a:r>
              <a:rPr lang="en-US" dirty="0">
                <a:solidFill>
                  <a:schemeClr val="bg2">
                    <a:lumMod val="50000"/>
                  </a:schemeClr>
                </a:solidFill>
              </a:rPr>
              <a:t>. </a:t>
            </a:r>
          </a:p>
          <a:p>
            <a:r>
              <a:rPr lang="en-US" dirty="0"/>
              <a:t>Take your time. </a:t>
            </a:r>
          </a:p>
          <a:p>
            <a:r>
              <a:rPr lang="en-US" dirty="0">
                <a:solidFill>
                  <a:srgbClr val="C00000"/>
                </a:solidFill>
              </a:rPr>
              <a:t>Do not wait until the last minute to complete or submit! Computers have glitches. </a:t>
            </a:r>
          </a:p>
          <a:p>
            <a:r>
              <a:rPr lang="en-US" dirty="0"/>
              <a:t>Don’t let a computer issue ruin your day- or your chances of getting this awesome scholarship! </a:t>
            </a:r>
          </a:p>
          <a:p>
            <a:pPr marL="0" indent="0">
              <a:buNone/>
            </a:pPr>
            <a:r>
              <a:rPr lang="en-US" dirty="0">
                <a:solidFill>
                  <a:schemeClr val="bg2">
                    <a:lumMod val="50000"/>
                  </a:schemeClr>
                </a:solidFill>
              </a:rPr>
              <a:t>     </a:t>
            </a:r>
            <a:r>
              <a:rPr lang="en-US" u="sng" dirty="0">
                <a:solidFill>
                  <a:srgbClr val="C00000"/>
                </a:solidFill>
              </a:rPr>
              <a:t>The DEADLINE is 5pm.  Not 5:02, 5:05 or 5:10. </a:t>
            </a:r>
            <a:endParaRPr lang="en-US" dirty="0">
              <a:solidFill>
                <a:srgbClr val="C00000"/>
              </a:solidFill>
              <a:sym typeface="Wingdings" panose="05000000000000000000" pitchFamily="2" charset="2"/>
            </a:endParaRPr>
          </a:p>
          <a:p>
            <a:endParaRPr lang="en-US" u="sng" dirty="0"/>
          </a:p>
        </p:txBody>
      </p:sp>
      <p:pic>
        <p:nvPicPr>
          <p:cNvPr id="5" name="Picture 4"/>
          <p:cNvPicPr>
            <a:picLocks noChangeAspect="1"/>
          </p:cNvPicPr>
          <p:nvPr/>
        </p:nvPicPr>
        <p:blipFill>
          <a:blip r:embed="rId3"/>
          <a:stretch>
            <a:fillRect/>
          </a:stretch>
        </p:blipFill>
        <p:spPr>
          <a:xfrm>
            <a:off x="-19604" y="5562600"/>
            <a:ext cx="9189004" cy="1484065"/>
          </a:xfrm>
          <a:prstGeom prst="rect">
            <a:avLst/>
          </a:prstGeom>
        </p:spPr>
      </p:pic>
    </p:spTree>
    <p:extLst>
      <p:ext uri="{BB962C8B-B14F-4D97-AF65-F5344CB8AC3E}">
        <p14:creationId xmlns:p14="http://schemas.microsoft.com/office/powerpoint/2010/main" val="559989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847" y="127279"/>
            <a:ext cx="9144000" cy="1091921"/>
          </a:xfrm>
          <a:prstGeom prst="rect">
            <a:avLst/>
          </a:prstGeom>
          <a:solidFill>
            <a:srgbClr val="BEBA7A">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
          <p:cNvSpPr/>
          <p:nvPr/>
        </p:nvSpPr>
        <p:spPr>
          <a:xfrm>
            <a:off x="-50800" y="5600699"/>
            <a:ext cx="9220200" cy="1257301"/>
          </a:xfrm>
          <a:custGeom>
            <a:avLst/>
            <a:gdLst>
              <a:gd name="connsiteX0" fmla="*/ 0 w 9144000"/>
              <a:gd name="connsiteY0" fmla="*/ 0 h 839225"/>
              <a:gd name="connsiteX1" fmla="*/ 9144000 w 9144000"/>
              <a:gd name="connsiteY1" fmla="*/ 0 h 839225"/>
              <a:gd name="connsiteX2" fmla="*/ 9144000 w 9144000"/>
              <a:gd name="connsiteY2" fmla="*/ 839225 h 839225"/>
              <a:gd name="connsiteX3" fmla="*/ 0 w 9144000"/>
              <a:gd name="connsiteY3" fmla="*/ 839225 h 839225"/>
              <a:gd name="connsiteX4" fmla="*/ 0 w 9144000"/>
              <a:gd name="connsiteY4" fmla="*/ 0 h 839225"/>
              <a:gd name="connsiteX0" fmla="*/ 0 w 9144000"/>
              <a:gd name="connsiteY0" fmla="*/ 1356 h 840581"/>
              <a:gd name="connsiteX1" fmla="*/ 4036219 w 9144000"/>
              <a:gd name="connsiteY1" fmla="*/ 0 h 840581"/>
              <a:gd name="connsiteX2" fmla="*/ 9144000 w 9144000"/>
              <a:gd name="connsiteY2" fmla="*/ 1356 h 840581"/>
              <a:gd name="connsiteX3" fmla="*/ 9144000 w 9144000"/>
              <a:gd name="connsiteY3" fmla="*/ 840581 h 840581"/>
              <a:gd name="connsiteX4" fmla="*/ 0 w 9144000"/>
              <a:gd name="connsiteY4" fmla="*/ 840581 h 840581"/>
              <a:gd name="connsiteX5" fmla="*/ 0 w 9144000"/>
              <a:gd name="connsiteY5" fmla="*/ 1356 h 840581"/>
              <a:gd name="connsiteX0" fmla="*/ 0 w 9144000"/>
              <a:gd name="connsiteY0" fmla="*/ 1356 h 840581"/>
              <a:gd name="connsiteX1" fmla="*/ 4036219 w 9144000"/>
              <a:gd name="connsiteY1" fmla="*/ 0 h 840581"/>
              <a:gd name="connsiteX2" fmla="*/ 5183981 w 9144000"/>
              <a:gd name="connsiteY2" fmla="*/ 0 h 840581"/>
              <a:gd name="connsiteX3" fmla="*/ 9144000 w 9144000"/>
              <a:gd name="connsiteY3" fmla="*/ 1356 h 840581"/>
              <a:gd name="connsiteX4" fmla="*/ 9144000 w 9144000"/>
              <a:gd name="connsiteY4" fmla="*/ 840581 h 840581"/>
              <a:gd name="connsiteX5" fmla="*/ 0 w 9144000"/>
              <a:gd name="connsiteY5" fmla="*/ 840581 h 840581"/>
              <a:gd name="connsiteX6" fmla="*/ 0 w 9144000"/>
              <a:gd name="connsiteY6" fmla="*/ 1356 h 840581"/>
              <a:gd name="connsiteX0" fmla="*/ 0 w 9144000"/>
              <a:gd name="connsiteY0" fmla="*/ 207731 h 1046956"/>
              <a:gd name="connsiteX1" fmla="*/ 4036219 w 9144000"/>
              <a:gd name="connsiteY1" fmla="*/ 206375 h 1046956"/>
              <a:gd name="connsiteX2" fmla="*/ 5183981 w 9144000"/>
              <a:gd name="connsiteY2" fmla="*/ 206375 h 1046956"/>
              <a:gd name="connsiteX3" fmla="*/ 9144000 w 9144000"/>
              <a:gd name="connsiteY3" fmla="*/ 207731 h 1046956"/>
              <a:gd name="connsiteX4" fmla="*/ 9144000 w 9144000"/>
              <a:gd name="connsiteY4" fmla="*/ 1046956 h 1046956"/>
              <a:gd name="connsiteX5" fmla="*/ 0 w 9144000"/>
              <a:gd name="connsiteY5" fmla="*/ 1046956 h 1046956"/>
              <a:gd name="connsiteX6" fmla="*/ 0 w 9144000"/>
              <a:gd name="connsiteY6" fmla="*/ 207731 h 1046956"/>
              <a:gd name="connsiteX0" fmla="*/ 0 w 9144000"/>
              <a:gd name="connsiteY0" fmla="*/ 376880 h 1216105"/>
              <a:gd name="connsiteX1" fmla="*/ 4036219 w 9144000"/>
              <a:gd name="connsiteY1" fmla="*/ 375524 h 1216105"/>
              <a:gd name="connsiteX2" fmla="*/ 5183981 w 9144000"/>
              <a:gd name="connsiteY2" fmla="*/ 375524 h 1216105"/>
              <a:gd name="connsiteX3" fmla="*/ 9144000 w 9144000"/>
              <a:gd name="connsiteY3" fmla="*/ 376880 h 1216105"/>
              <a:gd name="connsiteX4" fmla="*/ 9144000 w 9144000"/>
              <a:gd name="connsiteY4" fmla="*/ 1216105 h 1216105"/>
              <a:gd name="connsiteX5" fmla="*/ 0 w 9144000"/>
              <a:gd name="connsiteY5" fmla="*/ 1216105 h 1216105"/>
              <a:gd name="connsiteX6" fmla="*/ 0 w 9144000"/>
              <a:gd name="connsiteY6" fmla="*/ 376880 h 1216105"/>
              <a:gd name="connsiteX0" fmla="*/ 0 w 9144000"/>
              <a:gd name="connsiteY0" fmla="*/ 377593 h 1216818"/>
              <a:gd name="connsiteX1" fmla="*/ 4036219 w 9144000"/>
              <a:gd name="connsiteY1" fmla="*/ 376237 h 1216818"/>
              <a:gd name="connsiteX2" fmla="*/ 4572000 w 9144000"/>
              <a:gd name="connsiteY2" fmla="*/ 0 h 1216818"/>
              <a:gd name="connsiteX3" fmla="*/ 5183981 w 9144000"/>
              <a:gd name="connsiteY3" fmla="*/ 376237 h 1216818"/>
              <a:gd name="connsiteX4" fmla="*/ 9144000 w 9144000"/>
              <a:gd name="connsiteY4" fmla="*/ 377593 h 1216818"/>
              <a:gd name="connsiteX5" fmla="*/ 9144000 w 9144000"/>
              <a:gd name="connsiteY5" fmla="*/ 1216818 h 1216818"/>
              <a:gd name="connsiteX6" fmla="*/ 0 w 9144000"/>
              <a:gd name="connsiteY6" fmla="*/ 1216818 h 1216818"/>
              <a:gd name="connsiteX7" fmla="*/ 0 w 9144000"/>
              <a:gd name="connsiteY7" fmla="*/ 377593 h 1216818"/>
              <a:gd name="connsiteX0" fmla="*/ 0 w 9144000"/>
              <a:gd name="connsiteY0" fmla="*/ 377593 h 1216818"/>
              <a:gd name="connsiteX1" fmla="*/ 4036219 w 9144000"/>
              <a:gd name="connsiteY1" fmla="*/ 376237 h 1216818"/>
              <a:gd name="connsiteX2" fmla="*/ 4572000 w 9144000"/>
              <a:gd name="connsiteY2" fmla="*/ 0 h 1216818"/>
              <a:gd name="connsiteX3" fmla="*/ 5183981 w 9144000"/>
              <a:gd name="connsiteY3" fmla="*/ 376237 h 1216818"/>
              <a:gd name="connsiteX4" fmla="*/ 9144000 w 9144000"/>
              <a:gd name="connsiteY4" fmla="*/ 377593 h 1216818"/>
              <a:gd name="connsiteX5" fmla="*/ 9144000 w 9144000"/>
              <a:gd name="connsiteY5" fmla="*/ 1216818 h 1216818"/>
              <a:gd name="connsiteX6" fmla="*/ 0 w 9144000"/>
              <a:gd name="connsiteY6" fmla="*/ 1216818 h 1216818"/>
              <a:gd name="connsiteX7" fmla="*/ 0 w 9144000"/>
              <a:gd name="connsiteY7" fmla="*/ 377593 h 1216818"/>
              <a:gd name="connsiteX0" fmla="*/ 0 w 9144000"/>
              <a:gd name="connsiteY0" fmla="*/ 377593 h 1216818"/>
              <a:gd name="connsiteX1" fmla="*/ 4036219 w 9144000"/>
              <a:gd name="connsiteY1" fmla="*/ 376237 h 1216818"/>
              <a:gd name="connsiteX2" fmla="*/ 4572000 w 9144000"/>
              <a:gd name="connsiteY2" fmla="*/ 0 h 1216818"/>
              <a:gd name="connsiteX3" fmla="*/ 5183981 w 9144000"/>
              <a:gd name="connsiteY3" fmla="*/ 376237 h 1216818"/>
              <a:gd name="connsiteX4" fmla="*/ 9144000 w 9144000"/>
              <a:gd name="connsiteY4" fmla="*/ 377593 h 1216818"/>
              <a:gd name="connsiteX5" fmla="*/ 9144000 w 9144000"/>
              <a:gd name="connsiteY5" fmla="*/ 1216818 h 1216818"/>
              <a:gd name="connsiteX6" fmla="*/ 0 w 9144000"/>
              <a:gd name="connsiteY6" fmla="*/ 1216818 h 1216818"/>
              <a:gd name="connsiteX7" fmla="*/ 0 w 9144000"/>
              <a:gd name="connsiteY7" fmla="*/ 377593 h 1216818"/>
              <a:gd name="connsiteX0" fmla="*/ 0 w 9144000"/>
              <a:gd name="connsiteY0" fmla="*/ 1356 h 840581"/>
              <a:gd name="connsiteX1" fmla="*/ 4036219 w 9144000"/>
              <a:gd name="connsiteY1" fmla="*/ 0 h 840581"/>
              <a:gd name="connsiteX2" fmla="*/ 5183981 w 9144000"/>
              <a:gd name="connsiteY2" fmla="*/ 0 h 840581"/>
              <a:gd name="connsiteX3" fmla="*/ 9144000 w 9144000"/>
              <a:gd name="connsiteY3" fmla="*/ 1356 h 840581"/>
              <a:gd name="connsiteX4" fmla="*/ 9144000 w 9144000"/>
              <a:gd name="connsiteY4" fmla="*/ 840581 h 840581"/>
              <a:gd name="connsiteX5" fmla="*/ 0 w 9144000"/>
              <a:gd name="connsiteY5" fmla="*/ 840581 h 840581"/>
              <a:gd name="connsiteX6" fmla="*/ 0 w 9144000"/>
              <a:gd name="connsiteY6" fmla="*/ 1356 h 840581"/>
              <a:gd name="connsiteX0" fmla="*/ 0 w 9144000"/>
              <a:gd name="connsiteY0" fmla="*/ 1356 h 840581"/>
              <a:gd name="connsiteX1" fmla="*/ 5183981 w 9144000"/>
              <a:gd name="connsiteY1" fmla="*/ 0 h 840581"/>
              <a:gd name="connsiteX2" fmla="*/ 9144000 w 9144000"/>
              <a:gd name="connsiteY2" fmla="*/ 1356 h 840581"/>
              <a:gd name="connsiteX3" fmla="*/ 9144000 w 9144000"/>
              <a:gd name="connsiteY3" fmla="*/ 840581 h 840581"/>
              <a:gd name="connsiteX4" fmla="*/ 0 w 9144000"/>
              <a:gd name="connsiteY4" fmla="*/ 840581 h 840581"/>
              <a:gd name="connsiteX5" fmla="*/ 0 w 9144000"/>
              <a:gd name="connsiteY5" fmla="*/ 1356 h 840581"/>
              <a:gd name="connsiteX0" fmla="*/ 0 w 9144000"/>
              <a:gd name="connsiteY0" fmla="*/ 0 h 839225"/>
              <a:gd name="connsiteX1" fmla="*/ 9144000 w 9144000"/>
              <a:gd name="connsiteY1" fmla="*/ 0 h 839225"/>
              <a:gd name="connsiteX2" fmla="*/ 9144000 w 9144000"/>
              <a:gd name="connsiteY2" fmla="*/ 839225 h 839225"/>
              <a:gd name="connsiteX3" fmla="*/ 0 w 9144000"/>
              <a:gd name="connsiteY3" fmla="*/ 839225 h 839225"/>
              <a:gd name="connsiteX4" fmla="*/ 0 w 9144000"/>
              <a:gd name="connsiteY4" fmla="*/ 0 h 839225"/>
              <a:gd name="connsiteX0" fmla="*/ 0 w 9144000"/>
              <a:gd name="connsiteY0" fmla="*/ 2154 h 841379"/>
              <a:gd name="connsiteX1" fmla="*/ 3929063 w 9144000"/>
              <a:gd name="connsiteY1" fmla="*/ 0 h 841379"/>
              <a:gd name="connsiteX2" fmla="*/ 9144000 w 9144000"/>
              <a:gd name="connsiteY2" fmla="*/ 2154 h 841379"/>
              <a:gd name="connsiteX3" fmla="*/ 9144000 w 9144000"/>
              <a:gd name="connsiteY3" fmla="*/ 841379 h 841379"/>
              <a:gd name="connsiteX4" fmla="*/ 0 w 9144000"/>
              <a:gd name="connsiteY4" fmla="*/ 841379 h 841379"/>
              <a:gd name="connsiteX5" fmla="*/ 0 w 9144000"/>
              <a:gd name="connsiteY5" fmla="*/ 2154 h 841379"/>
              <a:gd name="connsiteX0" fmla="*/ 0 w 9144000"/>
              <a:gd name="connsiteY0" fmla="*/ 4433 h 843658"/>
              <a:gd name="connsiteX1" fmla="*/ 3929063 w 9144000"/>
              <a:gd name="connsiteY1" fmla="*/ 2279 h 843658"/>
              <a:gd name="connsiteX2" fmla="*/ 4945856 w 9144000"/>
              <a:gd name="connsiteY2" fmla="*/ 0 h 843658"/>
              <a:gd name="connsiteX3" fmla="*/ 9144000 w 9144000"/>
              <a:gd name="connsiteY3" fmla="*/ 4433 h 843658"/>
              <a:gd name="connsiteX4" fmla="*/ 9144000 w 9144000"/>
              <a:gd name="connsiteY4" fmla="*/ 843658 h 843658"/>
              <a:gd name="connsiteX5" fmla="*/ 0 w 9144000"/>
              <a:gd name="connsiteY5" fmla="*/ 843658 h 843658"/>
              <a:gd name="connsiteX6" fmla="*/ 0 w 9144000"/>
              <a:gd name="connsiteY6" fmla="*/ 4433 h 843658"/>
              <a:gd name="connsiteX0" fmla="*/ 0 w 9144000"/>
              <a:gd name="connsiteY0" fmla="*/ 4433 h 843658"/>
              <a:gd name="connsiteX1" fmla="*/ 3929063 w 9144000"/>
              <a:gd name="connsiteY1" fmla="*/ 2279 h 843658"/>
              <a:gd name="connsiteX2" fmla="*/ 4433888 w 9144000"/>
              <a:gd name="connsiteY2" fmla="*/ 0 h 843658"/>
              <a:gd name="connsiteX3" fmla="*/ 4945856 w 9144000"/>
              <a:gd name="connsiteY3" fmla="*/ 0 h 843658"/>
              <a:gd name="connsiteX4" fmla="*/ 9144000 w 9144000"/>
              <a:gd name="connsiteY4" fmla="*/ 4433 h 843658"/>
              <a:gd name="connsiteX5" fmla="*/ 9144000 w 9144000"/>
              <a:gd name="connsiteY5" fmla="*/ 843658 h 843658"/>
              <a:gd name="connsiteX6" fmla="*/ 0 w 9144000"/>
              <a:gd name="connsiteY6" fmla="*/ 843658 h 843658"/>
              <a:gd name="connsiteX7" fmla="*/ 0 w 9144000"/>
              <a:gd name="connsiteY7" fmla="*/ 4433 h 843658"/>
              <a:gd name="connsiteX0" fmla="*/ 0 w 9144000"/>
              <a:gd name="connsiteY0" fmla="*/ 291733 h 1130958"/>
              <a:gd name="connsiteX1" fmla="*/ 3929063 w 9144000"/>
              <a:gd name="connsiteY1" fmla="*/ 289579 h 1130958"/>
              <a:gd name="connsiteX2" fmla="*/ 4431507 w 9144000"/>
              <a:gd name="connsiteY2" fmla="*/ 0 h 1130958"/>
              <a:gd name="connsiteX3" fmla="*/ 4945856 w 9144000"/>
              <a:gd name="connsiteY3" fmla="*/ 287300 h 1130958"/>
              <a:gd name="connsiteX4" fmla="*/ 9144000 w 9144000"/>
              <a:gd name="connsiteY4" fmla="*/ 291733 h 1130958"/>
              <a:gd name="connsiteX5" fmla="*/ 9144000 w 9144000"/>
              <a:gd name="connsiteY5" fmla="*/ 1130958 h 1130958"/>
              <a:gd name="connsiteX6" fmla="*/ 0 w 9144000"/>
              <a:gd name="connsiteY6" fmla="*/ 1130958 h 1130958"/>
              <a:gd name="connsiteX7" fmla="*/ 0 w 9144000"/>
              <a:gd name="connsiteY7" fmla="*/ 291733 h 1130958"/>
              <a:gd name="connsiteX0" fmla="*/ 0 w 9144000"/>
              <a:gd name="connsiteY0" fmla="*/ 294014 h 1133239"/>
              <a:gd name="connsiteX1" fmla="*/ 3929063 w 9144000"/>
              <a:gd name="connsiteY1" fmla="*/ 291860 h 1133239"/>
              <a:gd name="connsiteX2" fmla="*/ 4436270 w 9144000"/>
              <a:gd name="connsiteY2" fmla="*/ 0 h 1133239"/>
              <a:gd name="connsiteX3" fmla="*/ 4945856 w 9144000"/>
              <a:gd name="connsiteY3" fmla="*/ 289581 h 1133239"/>
              <a:gd name="connsiteX4" fmla="*/ 9144000 w 9144000"/>
              <a:gd name="connsiteY4" fmla="*/ 294014 h 1133239"/>
              <a:gd name="connsiteX5" fmla="*/ 9144000 w 9144000"/>
              <a:gd name="connsiteY5" fmla="*/ 1133239 h 1133239"/>
              <a:gd name="connsiteX6" fmla="*/ 0 w 9144000"/>
              <a:gd name="connsiteY6" fmla="*/ 1133239 h 1133239"/>
              <a:gd name="connsiteX7" fmla="*/ 0 w 9144000"/>
              <a:gd name="connsiteY7" fmla="*/ 294014 h 1133239"/>
              <a:gd name="connsiteX0" fmla="*/ 0 w 9144000"/>
              <a:gd name="connsiteY0" fmla="*/ 239290 h 1078515"/>
              <a:gd name="connsiteX1" fmla="*/ 3929063 w 9144000"/>
              <a:gd name="connsiteY1" fmla="*/ 237136 h 1078515"/>
              <a:gd name="connsiteX2" fmla="*/ 4445795 w 9144000"/>
              <a:gd name="connsiteY2" fmla="*/ 0 h 1078515"/>
              <a:gd name="connsiteX3" fmla="*/ 4945856 w 9144000"/>
              <a:gd name="connsiteY3" fmla="*/ 234857 h 1078515"/>
              <a:gd name="connsiteX4" fmla="*/ 9144000 w 9144000"/>
              <a:gd name="connsiteY4" fmla="*/ 239290 h 1078515"/>
              <a:gd name="connsiteX5" fmla="*/ 9144000 w 9144000"/>
              <a:gd name="connsiteY5" fmla="*/ 1078515 h 1078515"/>
              <a:gd name="connsiteX6" fmla="*/ 0 w 9144000"/>
              <a:gd name="connsiteY6" fmla="*/ 1078515 h 1078515"/>
              <a:gd name="connsiteX7" fmla="*/ 0 w 9144000"/>
              <a:gd name="connsiteY7" fmla="*/ 239290 h 1078515"/>
              <a:gd name="connsiteX0" fmla="*/ 0 w 9144000"/>
              <a:gd name="connsiteY0" fmla="*/ 319096 h 1158321"/>
              <a:gd name="connsiteX1" fmla="*/ 3929063 w 9144000"/>
              <a:gd name="connsiteY1" fmla="*/ 316942 h 1158321"/>
              <a:gd name="connsiteX2" fmla="*/ 4448176 w 9144000"/>
              <a:gd name="connsiteY2" fmla="*/ 0 h 1158321"/>
              <a:gd name="connsiteX3" fmla="*/ 4945856 w 9144000"/>
              <a:gd name="connsiteY3" fmla="*/ 314663 h 1158321"/>
              <a:gd name="connsiteX4" fmla="*/ 9144000 w 9144000"/>
              <a:gd name="connsiteY4" fmla="*/ 319096 h 1158321"/>
              <a:gd name="connsiteX5" fmla="*/ 9144000 w 9144000"/>
              <a:gd name="connsiteY5" fmla="*/ 1158321 h 1158321"/>
              <a:gd name="connsiteX6" fmla="*/ 0 w 9144000"/>
              <a:gd name="connsiteY6" fmla="*/ 1158321 h 1158321"/>
              <a:gd name="connsiteX7" fmla="*/ 0 w 9144000"/>
              <a:gd name="connsiteY7" fmla="*/ 319096 h 1158321"/>
              <a:gd name="connsiteX0" fmla="*/ 0 w 9144000"/>
              <a:gd name="connsiteY0" fmla="*/ 319098 h 1158323"/>
              <a:gd name="connsiteX1" fmla="*/ 3929063 w 9144000"/>
              <a:gd name="connsiteY1" fmla="*/ 316944 h 1158323"/>
              <a:gd name="connsiteX2" fmla="*/ 4448176 w 9144000"/>
              <a:gd name="connsiteY2" fmla="*/ 2 h 1158323"/>
              <a:gd name="connsiteX3" fmla="*/ 4945856 w 9144000"/>
              <a:gd name="connsiteY3" fmla="*/ 314665 h 1158323"/>
              <a:gd name="connsiteX4" fmla="*/ 9144000 w 9144000"/>
              <a:gd name="connsiteY4" fmla="*/ 319098 h 1158323"/>
              <a:gd name="connsiteX5" fmla="*/ 9144000 w 9144000"/>
              <a:gd name="connsiteY5" fmla="*/ 1158323 h 1158323"/>
              <a:gd name="connsiteX6" fmla="*/ 0 w 9144000"/>
              <a:gd name="connsiteY6" fmla="*/ 1158323 h 1158323"/>
              <a:gd name="connsiteX7" fmla="*/ 0 w 9144000"/>
              <a:gd name="connsiteY7" fmla="*/ 319098 h 1158323"/>
              <a:gd name="connsiteX0" fmla="*/ 0 w 9144000"/>
              <a:gd name="connsiteY0" fmla="*/ 246136 h 1085361"/>
              <a:gd name="connsiteX1" fmla="*/ 3929063 w 9144000"/>
              <a:gd name="connsiteY1" fmla="*/ 243982 h 1085361"/>
              <a:gd name="connsiteX2" fmla="*/ 4424363 w 9144000"/>
              <a:gd name="connsiteY2" fmla="*/ 5 h 1085361"/>
              <a:gd name="connsiteX3" fmla="*/ 4945856 w 9144000"/>
              <a:gd name="connsiteY3" fmla="*/ 241703 h 1085361"/>
              <a:gd name="connsiteX4" fmla="*/ 9144000 w 9144000"/>
              <a:gd name="connsiteY4" fmla="*/ 246136 h 1085361"/>
              <a:gd name="connsiteX5" fmla="*/ 9144000 w 9144000"/>
              <a:gd name="connsiteY5" fmla="*/ 1085361 h 1085361"/>
              <a:gd name="connsiteX6" fmla="*/ 0 w 9144000"/>
              <a:gd name="connsiteY6" fmla="*/ 1085361 h 1085361"/>
              <a:gd name="connsiteX7" fmla="*/ 0 w 9144000"/>
              <a:gd name="connsiteY7" fmla="*/ 246136 h 1085361"/>
              <a:gd name="connsiteX0" fmla="*/ 0 w 9144000"/>
              <a:gd name="connsiteY0" fmla="*/ 291737 h 1130962"/>
              <a:gd name="connsiteX1" fmla="*/ 3929063 w 9144000"/>
              <a:gd name="connsiteY1" fmla="*/ 289583 h 1130962"/>
              <a:gd name="connsiteX2" fmla="*/ 4429126 w 9144000"/>
              <a:gd name="connsiteY2" fmla="*/ 3 h 1130962"/>
              <a:gd name="connsiteX3" fmla="*/ 4945856 w 9144000"/>
              <a:gd name="connsiteY3" fmla="*/ 287304 h 1130962"/>
              <a:gd name="connsiteX4" fmla="*/ 9144000 w 9144000"/>
              <a:gd name="connsiteY4" fmla="*/ 291737 h 1130962"/>
              <a:gd name="connsiteX5" fmla="*/ 9144000 w 9144000"/>
              <a:gd name="connsiteY5" fmla="*/ 1130962 h 1130962"/>
              <a:gd name="connsiteX6" fmla="*/ 0 w 9144000"/>
              <a:gd name="connsiteY6" fmla="*/ 1130962 h 1130962"/>
              <a:gd name="connsiteX7" fmla="*/ 0 w 9144000"/>
              <a:gd name="connsiteY7" fmla="*/ 291737 h 1130962"/>
              <a:gd name="connsiteX0" fmla="*/ 0 w 9144000"/>
              <a:gd name="connsiteY0" fmla="*/ 291740 h 1130965"/>
              <a:gd name="connsiteX1" fmla="*/ 3929063 w 9144000"/>
              <a:gd name="connsiteY1" fmla="*/ 289586 h 1130965"/>
              <a:gd name="connsiteX2" fmla="*/ 4429126 w 9144000"/>
              <a:gd name="connsiteY2" fmla="*/ 6 h 1130965"/>
              <a:gd name="connsiteX3" fmla="*/ 4945856 w 9144000"/>
              <a:gd name="connsiteY3" fmla="*/ 287307 h 1130965"/>
              <a:gd name="connsiteX4" fmla="*/ 9144000 w 9144000"/>
              <a:gd name="connsiteY4" fmla="*/ 291740 h 1130965"/>
              <a:gd name="connsiteX5" fmla="*/ 9144000 w 9144000"/>
              <a:gd name="connsiteY5" fmla="*/ 1130965 h 1130965"/>
              <a:gd name="connsiteX6" fmla="*/ 0 w 9144000"/>
              <a:gd name="connsiteY6" fmla="*/ 1130965 h 1130965"/>
              <a:gd name="connsiteX7" fmla="*/ 0 w 9144000"/>
              <a:gd name="connsiteY7" fmla="*/ 291740 h 1130965"/>
              <a:gd name="connsiteX0" fmla="*/ 0 w 9144000"/>
              <a:gd name="connsiteY0" fmla="*/ 291740 h 1130965"/>
              <a:gd name="connsiteX1" fmla="*/ 3929063 w 9144000"/>
              <a:gd name="connsiteY1" fmla="*/ 289586 h 1130965"/>
              <a:gd name="connsiteX2" fmla="*/ 4429126 w 9144000"/>
              <a:gd name="connsiteY2" fmla="*/ 6 h 1130965"/>
              <a:gd name="connsiteX3" fmla="*/ 4945856 w 9144000"/>
              <a:gd name="connsiteY3" fmla="*/ 287307 h 1130965"/>
              <a:gd name="connsiteX4" fmla="*/ 9144000 w 9144000"/>
              <a:gd name="connsiteY4" fmla="*/ 291740 h 1130965"/>
              <a:gd name="connsiteX5" fmla="*/ 9144000 w 9144000"/>
              <a:gd name="connsiteY5" fmla="*/ 1130965 h 1130965"/>
              <a:gd name="connsiteX6" fmla="*/ 0 w 9144000"/>
              <a:gd name="connsiteY6" fmla="*/ 1130965 h 1130965"/>
              <a:gd name="connsiteX7" fmla="*/ 0 w 9144000"/>
              <a:gd name="connsiteY7" fmla="*/ 291740 h 1130965"/>
              <a:gd name="connsiteX0" fmla="*/ 0 w 9144000"/>
              <a:gd name="connsiteY0" fmla="*/ 291736 h 1130961"/>
              <a:gd name="connsiteX1" fmla="*/ 3944677 w 9144000"/>
              <a:gd name="connsiteY1" fmla="*/ 289582 h 1130961"/>
              <a:gd name="connsiteX2" fmla="*/ 4429126 w 9144000"/>
              <a:gd name="connsiteY2" fmla="*/ 2 h 1130961"/>
              <a:gd name="connsiteX3" fmla="*/ 4945856 w 9144000"/>
              <a:gd name="connsiteY3" fmla="*/ 287303 h 1130961"/>
              <a:gd name="connsiteX4" fmla="*/ 9144000 w 9144000"/>
              <a:gd name="connsiteY4" fmla="*/ 291736 h 1130961"/>
              <a:gd name="connsiteX5" fmla="*/ 9144000 w 9144000"/>
              <a:gd name="connsiteY5" fmla="*/ 1130961 h 1130961"/>
              <a:gd name="connsiteX6" fmla="*/ 0 w 9144000"/>
              <a:gd name="connsiteY6" fmla="*/ 1130961 h 1130961"/>
              <a:gd name="connsiteX7" fmla="*/ 0 w 9144000"/>
              <a:gd name="connsiteY7" fmla="*/ 291736 h 1130961"/>
              <a:gd name="connsiteX0" fmla="*/ 0 w 9144000"/>
              <a:gd name="connsiteY0" fmla="*/ 291736 h 1130961"/>
              <a:gd name="connsiteX1" fmla="*/ 3929063 w 9144000"/>
              <a:gd name="connsiteY1" fmla="*/ 289582 h 1130961"/>
              <a:gd name="connsiteX2" fmla="*/ 4429126 w 9144000"/>
              <a:gd name="connsiteY2" fmla="*/ 2 h 1130961"/>
              <a:gd name="connsiteX3" fmla="*/ 4945856 w 9144000"/>
              <a:gd name="connsiteY3" fmla="*/ 287303 h 1130961"/>
              <a:gd name="connsiteX4" fmla="*/ 9144000 w 9144000"/>
              <a:gd name="connsiteY4" fmla="*/ 291736 h 1130961"/>
              <a:gd name="connsiteX5" fmla="*/ 9144000 w 9144000"/>
              <a:gd name="connsiteY5" fmla="*/ 1130961 h 1130961"/>
              <a:gd name="connsiteX6" fmla="*/ 0 w 9144000"/>
              <a:gd name="connsiteY6" fmla="*/ 1130961 h 1130961"/>
              <a:gd name="connsiteX7" fmla="*/ 0 w 9144000"/>
              <a:gd name="connsiteY7" fmla="*/ 291736 h 113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30961">
                <a:moveTo>
                  <a:pt x="0" y="291736"/>
                </a:moveTo>
                <a:lnTo>
                  <a:pt x="3929063" y="289582"/>
                </a:lnTo>
                <a:cubicBezTo>
                  <a:pt x="4021139" y="99570"/>
                  <a:pt x="4259661" y="382"/>
                  <a:pt x="4429126" y="2"/>
                </a:cubicBezTo>
                <a:cubicBezTo>
                  <a:pt x="4598591" y="-378"/>
                  <a:pt x="4832350" y="86648"/>
                  <a:pt x="4945856" y="287303"/>
                </a:cubicBezTo>
                <a:lnTo>
                  <a:pt x="9144000" y="291736"/>
                </a:lnTo>
                <a:lnTo>
                  <a:pt x="9144000" y="1130961"/>
                </a:lnTo>
                <a:lnTo>
                  <a:pt x="0" y="1130961"/>
                </a:lnTo>
                <a:lnTo>
                  <a:pt x="0" y="291736"/>
                </a:lnTo>
                <a:close/>
              </a:path>
            </a:pathLst>
          </a:custGeom>
          <a:solidFill>
            <a:schemeClr val="bg1"/>
          </a:solidFill>
          <a:ln w="15875">
            <a:solidFill>
              <a:schemeClr val="accent1"/>
            </a:solidFill>
          </a:ln>
          <a:effectLst>
            <a:outerShdw blurRad="50800" dir="16200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0" y="586650"/>
            <a:ext cx="9093201" cy="4647426"/>
          </a:xfrm>
          <a:prstGeom prst="rect">
            <a:avLst/>
          </a:prstGeom>
          <a:noFill/>
          <a:effectLst>
            <a:outerShdw blurRad="50800" dist="38100" dir="2700000" algn="tl" rotWithShape="0">
              <a:prstClr val="black">
                <a:alpha val="40000"/>
              </a:prstClr>
            </a:outerShdw>
          </a:effectLst>
        </p:spPr>
        <p:txBody>
          <a:bodyPr wrap="square" rtlCol="0">
            <a:spAutoFit/>
          </a:bodyPr>
          <a:lstStyle/>
          <a:p>
            <a:pPr lvl="1" algn="ctr"/>
            <a:r>
              <a:rPr lang="en-US" sz="3200" kern="0" dirty="0">
                <a:solidFill>
                  <a:srgbClr val="2F4241"/>
                </a:solidFill>
                <a:latin typeface="Arial Black" pitchFamily="34" charset="0"/>
                <a:cs typeface="Arial" pitchFamily="34" charset="0"/>
              </a:rPr>
              <a:t>HOUSEKEEPING RULES</a:t>
            </a:r>
          </a:p>
          <a:p>
            <a:pPr marL="914400" lvl="1" indent="-457200">
              <a:buFont typeface="Arial" panose="020B0604020202020204" pitchFamily="34" charset="0"/>
              <a:buChar char="•"/>
            </a:pPr>
            <a:endParaRPr lang="en-US" sz="2400" kern="0" baseline="0" dirty="0">
              <a:solidFill>
                <a:srgbClr val="2F4241"/>
              </a:solidFill>
              <a:latin typeface="Arial Black" pitchFamily="34" charset="0"/>
              <a:cs typeface="Arial" pitchFamily="34" charset="0"/>
            </a:endParaRPr>
          </a:p>
          <a:p>
            <a:pPr marL="914400" lvl="1" indent="-457200">
              <a:buFont typeface="Arial" panose="020B0604020202020204" pitchFamily="34" charset="0"/>
              <a:buChar char="•"/>
            </a:pPr>
            <a:r>
              <a:rPr lang="en-US" sz="2400" kern="0" baseline="0" dirty="0">
                <a:solidFill>
                  <a:srgbClr val="2F4241"/>
                </a:solidFill>
                <a:latin typeface="Arial" panose="020B0604020202020204" pitchFamily="34" charset="0"/>
                <a:cs typeface="Arial" panose="020B0604020202020204" pitchFamily="34" charset="0"/>
              </a:rPr>
              <a:t>Videos and </a:t>
            </a:r>
            <a:r>
              <a:rPr lang="en-US" sz="2400" kern="0" dirty="0">
                <a:solidFill>
                  <a:srgbClr val="2F4241"/>
                </a:solidFill>
                <a:latin typeface="Arial" panose="020B0604020202020204" pitchFamily="34" charset="0"/>
                <a:cs typeface="Arial" panose="020B0604020202020204" pitchFamily="34" charset="0"/>
              </a:rPr>
              <a:t>m</a:t>
            </a:r>
            <a:r>
              <a:rPr lang="en-US" sz="2400" kern="0" baseline="0" dirty="0">
                <a:solidFill>
                  <a:srgbClr val="2F4241"/>
                </a:solidFill>
                <a:latin typeface="Arial" panose="020B0604020202020204" pitchFamily="34" charset="0"/>
                <a:cs typeface="Arial" panose="020B0604020202020204" pitchFamily="34" charset="0"/>
              </a:rPr>
              <a:t>icrophones will be turned off for recording.</a:t>
            </a:r>
          </a:p>
          <a:p>
            <a:pPr marL="914400" lvl="1" indent="-457200">
              <a:buFont typeface="Arial" panose="020B0604020202020204" pitchFamily="34" charset="0"/>
              <a:buChar char="•"/>
            </a:pPr>
            <a:endParaRPr lang="en-US" sz="2400" kern="0" dirty="0">
              <a:solidFill>
                <a:srgbClr val="2F4241"/>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400" kern="0" dirty="0">
                <a:solidFill>
                  <a:srgbClr val="2F4241"/>
                </a:solidFill>
                <a:latin typeface="Arial" panose="020B0604020202020204" pitchFamily="34" charset="0"/>
                <a:cs typeface="Arial" panose="020B0604020202020204" pitchFamily="34" charset="0"/>
              </a:rPr>
              <a:t>This recording &amp; presentation slides will be available on our website.</a:t>
            </a:r>
          </a:p>
          <a:p>
            <a:pPr marL="914400" lvl="1" indent="-457200">
              <a:buFont typeface="Arial" panose="020B0604020202020204" pitchFamily="34" charset="0"/>
              <a:buChar char="•"/>
            </a:pPr>
            <a:endParaRPr lang="en-US" sz="2400" kern="0" baseline="0" dirty="0">
              <a:solidFill>
                <a:srgbClr val="2F4241"/>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400" kern="0" baseline="0" dirty="0">
                <a:solidFill>
                  <a:srgbClr val="2F4241"/>
                </a:solidFill>
                <a:latin typeface="Arial" panose="020B0604020202020204" pitchFamily="34" charset="0"/>
                <a:cs typeface="Arial" panose="020B0604020202020204" pitchFamily="34" charset="0"/>
              </a:rPr>
              <a:t>We will use the chat function for questions.</a:t>
            </a:r>
          </a:p>
          <a:p>
            <a:pPr marL="1371600" lvl="2" indent="-457200">
              <a:buFont typeface="Arial" panose="020B0604020202020204" pitchFamily="34" charset="0"/>
              <a:buChar char="•"/>
            </a:pPr>
            <a:endParaRPr lang="en-US" sz="2400" kern="0" dirty="0">
              <a:solidFill>
                <a:srgbClr val="2F4241"/>
              </a:solidFill>
              <a:latin typeface="Arial" panose="020B0604020202020204" pitchFamily="34" charset="0"/>
              <a:cs typeface="Arial" panose="020B0604020202020204" pitchFamily="34" charset="0"/>
            </a:endParaRPr>
          </a:p>
          <a:p>
            <a:pPr marL="1371600" lvl="2" indent="-457200">
              <a:buFont typeface="Arial" panose="020B0604020202020204" pitchFamily="34" charset="0"/>
              <a:buChar char="•"/>
            </a:pPr>
            <a:r>
              <a:rPr lang="en-US" sz="2400" kern="0" dirty="0">
                <a:solidFill>
                  <a:srgbClr val="2F4241"/>
                </a:solidFill>
                <a:latin typeface="Arial" panose="020B0604020202020204" pitchFamily="34" charset="0"/>
                <a:cs typeface="Arial" panose="020B0604020202020204" pitchFamily="34" charset="0"/>
              </a:rPr>
              <a:t>Please ask general questions for this. If you have </a:t>
            </a:r>
          </a:p>
          <a:p>
            <a:pPr lvl="2"/>
            <a:r>
              <a:rPr lang="en-US" sz="2400" kern="0" dirty="0">
                <a:solidFill>
                  <a:srgbClr val="2F4241"/>
                </a:solidFill>
                <a:latin typeface="Arial" panose="020B0604020202020204" pitchFamily="34" charset="0"/>
                <a:cs typeface="Arial" panose="020B0604020202020204" pitchFamily="34" charset="0"/>
              </a:rPr>
              <a:t>family specific/personal questions, please email me or call me directly.</a:t>
            </a:r>
            <a:endParaRPr lang="en-US" sz="2400" kern="0" baseline="0" dirty="0">
              <a:solidFill>
                <a:srgbClr val="2F4241"/>
              </a:solidFill>
              <a:latin typeface="Arial" panose="020B0604020202020204" pitchFamily="34" charset="0"/>
              <a:cs typeface="Arial" panose="020B0604020202020204" pitchFamily="34" charset="0"/>
            </a:endParaRPr>
          </a:p>
        </p:txBody>
      </p:sp>
      <p:sp>
        <p:nvSpPr>
          <p:cNvPr id="6148" name="AutoShape 4" descr="data:image/jpeg;base64,/9j/4AAQSkZJRgABAQAAAQABAAD/2wCEAAkGBg4GDxQQBxMQFBAPFxIWEBAVFBYVEBIQFBcXGBUVEhMXHCgeFxovGRMSHzAgLycpLC84FR8xNTAqNiYrLCkBCQoKDgwOGg8PGiklHCA1NSotNSosKSwqLCksKyopLy01LSkpLCksLCkpKTQ0KSwpKTMqLCkpLCksMCk2LCwpKf/AABEIAOEA4QMBIgACEQEDEQH/xAAcAAEAAgMBAQEAAAAAAAAAAAAABQcEBggCAwH/xABGEAACAQICBQYJCQcDBQAAAAAAAQIDEQQFBgcSITETNEFRcXMXIjWCk7Gys8EyM1JTYXSBkdEUFSNUg6HDcpLSFkJDYvH/xAAaAQEAAgMBAAAAAAAAAAAAAAAAAgMBBQYE/8QALREBAAEDAgQEBgIDAAAAAAAAAAECAxEEMQUSMjMhUoGRFCJBcbHRNFETFaH/2gAMAwEAAhEDEQA/ALxAAAAAAAAAAAHyxWKp4GnKpipKNOmnKcnwjFcWzU8x1tZPl04wlXc3JXTpwlOK32s2uD+wM00zVOIbiDSfDBlP063oZjwwZT9Ot6GZjML/AIW95J9m7A0nwwZT9Ot6GY8MGU/TrehmMwfC3vJPs3YGk+GDKfp1vQzHhgyn6db0MxmD4W95J9m7A0nwwZT9Ot6GY8MGU/TrehmMwfC3vJPs3YGk+GDKfp1vQzHhgyn6db0MxmD4W95J9m7A0nwwZT9Ot6GZ7o628qryUacq13w/gzGYPhr3ln2bmDHwGOhmVNVKF9mV7XVnu3cDIMqJjHhIAAwAAAAAAAAAAAAAAAAg9OPJmL7mr7Jy9mL/AI0Oz4s6h048mYvuavsnL2Y/Ow7PizE7L9P3IZ6qMcozygUOteuUY5RnkAeuUY5RnkAeuUY5RnkAeuUY5RnkAeuUZnZJNyxEL9aI8z8j5xDtQRr6ZdGaM81h53rJUitGeaw871kqeiHIXOqQABAAAAAAAAAAAAAAAABB6ceTMX3NX2Tl7MfnYdnxZ1Dpx5Mxfc1fZOXsx+dh2fFmJ2X6fuQzUAgUOtAAAAAAAAAAAM/I+cQ7UYBn5HziHagjX0y6M0Z5rDzvWSpFaM81h53rJU9EOQudUgACAAAAAAAAAAAAAAAACD048mYvuavsnL2Y/Ow7PizqHTjyZi+5q+ycvZj87Ds+LMTsv0/chmoH5e3EbS61+ZQ61+mXlOCWZYilRk3FVqlODkldxU5KN0uniYe0utfmZGW4/wDdtenWhst0Zwmot7m4SUknbsDFWcTjda/gKo/zdX0UP1HgKo/zdX0UP1JTV/rGr6YYmdHE0aVNQpuacZSbbU4Rtv8A9TN+LoiJc5d1OqtVctVXj6Kt8BVH+bq+ih+pX2mmjkdFMY8NTnKoowhLbaUX4191l2F1awdL6mh1CnVw1OFR1Kmw1JtJLZlK+7/SUdpTpJPSnEvE4iMIScYR2YttWjffd7+khViHv0Nd+5PNXOafTdEg/Npda/MbS61+ZBtX6Z+R84h2oj078CQyPnEO1BGvpl0ZozzWHneslSK0Z5rDzvWSp6Ichc6pAAEAAAAAAAAAAAAAAAAEHpx5Mxfc1fZOXsx+dh2fFnUOnHkzF9zV9k5ezH52HZ8WYnZfp+5DedVmHhis1oxrxjKLjWvGSUou1N2umXt+4sJ9RQ9FD9Dl+lVlRd6TlF9abT/NFx6kK86+HxPLSlK1WFtqTlbxOi5Cifo23EbM4/yxO3hhvv7iwn1GH9FD9DEzXJMJDD1XGhQTVOpZqlC6ey/sJkojW3i6lPNakac6ijydHxVKSjvi77k7EpnDW6W3Ver5c4+rJ1Hc+q/d37ykXcUlqQ5/W+7y95TLtFGy3iPfn0Vvry5lQ7//AB1CS1Z5Vh8TlOHliKNGUnyt5SpxcnarNb21vI3XlzKh3/8AjqFYaKYupDHYWMZ1FHl6C2VOSjZ1I3Wze3WRmcVPVaszd0kRE4xMz+XRP7iwn1GH9FD9B+4sJ9Rh/RQ/QzjVdaFSVLKMQ6baa5GzTaa/jU+DROWqt81dcU538Gia7MFSwVXCrC04QUo177MVG9nT42W/j/c0PI+cQ7UYlXETr/PSnK3Dak5W7Lsy8j5xDtRTM5l09u3NqzyTOcOjNGeaw871kqRWjPNYed6yVL4ctc6pAAEAAAAAAAAAAAAAAAAEHpx5Mxfc1fZOXsx+dh2fFnUOnHkzF9zV9k5ezH52HZ8WYnZfp+5DNRcWovm+J72HsFOouLUXzfE97D2Cqndv+IdifT8rOKD1veVqnd0fZZfhQet7ytU7uj7LJ17NXwzven6SGpDn9b7vL3tMuwpPUhz+t93l72mXYZo2R4j359Fb68uZUO//AMdQqvRbn+F+8Yf3kS1NeXMqHf8A+OoVXotz/C/eMP7yJCrdstF/F93ThqetTyPiP6PvqZthqetTyPiP6PvqZZOzSafu0fePy57M/I+cQ7UYBn5HziHaih1dfTLozRnmsPO9ZKkVozzWHneslT0Q5C51SAAIAAAAAAAAAAAAAAAAIPTjyZi+5q+ycvZj87Ds+LOodOPJmL7mr7Jy9mPzsOz4sxOy/T9yGai4tRfN8T3sPYKdRcWovm+J72HsFVO7f8Q7E+n5WcUHre8rVO7o+yy/Cg9b3lap3dH2WTr2avhne9P0kNSHP633eXvaZdhSepDn9b7vL3tMuwzRsjxHvz6K315cyod//jqFV6Lc/wAL94w/vIlqa8uZUO//AMdQqvRbn+F+8Yf3kSFW7ZaL+L7unDU9ankfEf0ffUzbDU9ankfEf0ffUyydmk0/do+8flz2Z+R84h2owDPyPnEO1FDq6+mXRmjPNYed6yVIrRnmsPO9ZKnohyFzqkAAQAAAAAAAAAAAAAAAAQenHkzF9zV9k5ezH52HZ8WdQ6ceTMX3NX2Tl7MfnYdnxZidl+n7kM1Fw6i+b4nvYewU8iZ0W0pxGiddVsE7xdlVpN+JVh1PqfU+j806aZxLpNVam7ammnd0uYGM0fwWYT28bh8PUm7JznShKVlwW1JXPGj+kGH0loRr5fK8ZbpRfy4TXGE10P8A+rcySuXuW+aicbSwsDkeEyyTlgKFClJqzlTpwhJxunZuKW66X5GaAGJmZ3Y2Oy2hmcVHH0qVWMXdRqQjNKXC6Uk7Ozf5mLS0Xy+hJSo4XCxlFpxkqNNSjJb001Hc7kmLhmKqojESGp61PI+I/o++pmzYzGU8vpyq4uUYU6acpzbsoxXSyg9P9Pqml1TYw+1DCU3/AA6fBza/8lRdfUujtI1TiHr0Viq5ciqNo8WomfkfOIdqMAz8j5xDtRS6Wvpl0ZozzWHneslSK0Z5rDzvWSp6Ichc6pAAEAAAAAAAAAAAAAAAAEHpw7ZZi7/U1fZOX8eturDZ6viyx9bk8fhMZW5Wq4Ua8NmnszahKhazjUgn1uSd1vuVxl8E47+gjVOIe/Q2f8lzOdmYACl0rOyvPMVkjk8rrVKTnZT2Hbatwuvxf5kh/wBeZt/OYj/cv0IEyctwf7wr0qLezy1SnDatfZ25KN7dPEyrqt0T81UR7LN1R6S43OcbVhmVerVhGi5KM3dKXKU1dbupv8y2jStCdWy0NrzrLEOrt03T2eT2LXlGV77T+j/c3Utp28XM6uuiu5m3t7ND1vZziclwlGeWVZ0pSrbMpQdm48nN2f4pfkVT/wBeZt/OYj/cv0Lv040PWmdGnSdV0uTnt7Wxt38WUbW2lb5X9ijNMNHFori5YZVOU2Ywlt7OzfbV7bN36yNWWz4fNmqjkmImr7PjmWlGPzeHJ5jiK1SndPYlLxdpcG0uJFgFbbU0xTGIgM/I+cQ7UYBn5HziHagxX0y6M0Z5rDzvWSpFaM81h53rJU9EOQudUgACAAAAAAAAAAAAAAHmonJNQdnZ2fUz0AOXNOMux1OvOOcubxEXebk77ceiUXwceroIrBVFUj4pcOuzJ43o4pSpqTTpSg2+Umk7pxXBpXd/9RS+BtTnKNN3S6SFcNpw67ivl/tngAqdAGbkuJjg8VQqV3aFOrSlN2vaMZxbdlx3JmEAxMZjC/8AwtZN9dP0NX/iPC1k310/Q1f+JQAJ88tb/rLP9z/z9L/8LWTfXT9DV/4lYaZ55gc/zKrXg3OjKilTfjwfLRg9m6te21ZdW808GJqmV1nRW7VXNTMpTP6eBpzj+45VJQtLbc73Tcm4pXS4RcVfps30kWAReymMRgJTRukquJhfoZFmZlFf9nrQkutBivxpl0pkND9nw1NXvdbX+7fb+5IEJoniY1sOkpJy+Va92k+HqJs9EOQuRMVTkAAQAAAAAAAAAAAAAAA81KkaScqjSjFNtt2SS4tvoAr/AFy5RTxGDjiZNqpQlGMeqUajs1a/4/gUHGCpV5Knw3N9rVzcdZGnmKzyc6HKx5CNSXIxpq0JwjJqM2+Ley18EjVcNQVNXfF8X0kKpbPh9mqqvn+kPuACp0IAAAAAAAD9jHadkfldPDfOqx9sHNQqRcuF0W5l2heX6XUFGtFwrKN4VoPf0rxovxWk3Hqf2kojLyarUTYjOMqbo1Y1vkskqOR4yrTlXwtGrKlTttVFB7G9q1n08V+ZceSam8tymVOpU26lajLb277EJtS2oqdNXTStb7ek3uEFTSUEkluSW5JLgkiXI19fFJ5fljxavoLgcTldN0s0pbNRRhJVU1Km4yS/h3+kpbV935qzNqALGprr56uaQABAAAAAAAAAAAAAADQtZemktHo/s9TDKpTxNOonOVTZjJNWklspyVtpb317jN051h09DpKm6bqTnCUk1OKUWnZba3tLi726Ok57zDN8RpRPlMxnKcru7k2/ws+C38OCMTOF1mzVdq5aWOpPHu9RRVm9m3Quq74oy0rH5CmqatE9FMzl1FizFqnlgABhcAAAAAASvwP1La4GRHCzpSjeMn02SbduxAmcJPKtFsXmMl+x0qlS7jfZTtG7snJ8EvtLx0N0alkVGLxbfLSilON04wfFqLXH/t6+G4+Wr7BTw+EU60XDltmUYtWeyluk10XvwNoLqacOb1mqquTNH0gABJrwAAAAAAAAAAAAAAAAA8zkorxnbo/F9X2gULrhzbDY7GyngpSm6ceRrRUbJTg5cJPj8prhu2ek0DLqXJx7TL0pxCxlWX8SdV8o0qk903e7vOLbs+PSeKf8NJMrrluuGW/GansH0oUv2hPk97W/8DFliFTdp9BW3E10xvL7A8U60anyTJjhpNbT+T1hnMbviLXPli6jw2+25O32klo/COOqR2uHSZwri9ROYidmNKjsR2pcLrt/AxoV1NtLoLterHB59gqcsBKdOs9/KSvKMnd7ScL22eNmupcSvNKNUeN0dgsQ3GcZO1Tktqew3wbTSdm+n1XJ8jW1cSiLmMeCN0ewax1eMWdBaK5DSyehF0ktuolKc7JSs0mo342XxZT+herzN4YpftNLkqeyp8tP5LjK1kkrvb/9Xa1t9txe+GoLDQjCLbUEkm+LsrbzNMYebXaiLkRyz4PoACbVgAAAAAAAAAAAAAAAAAAGraycJUxWXTeEpudSk41ItTcJU3C75WNvlNcbG0n40pK0uD4oDkieFq18QnQhKpdN2hFylaKvJySTfDpLSwurd6QZdKvRpNYifJ8hCcnT8RPx3bdZvovu3Fv0cBRwz2qFOnGVtnajGKeyuCulw+w+5jHi9MamqLfJCkMj1NZlTq8pXnQpRVlybbk3G293hu/M3TS7VXg82pTnldNU8QovYjC0adRpbozi9yv17vtN7Awqqu1VRETOzlvPtCMZo/iIUqsFCpVinCnF7e3dtJR2b77q1uws/U5lVZqc8yw8ocknBOpBxkql1dRUle9rpv7S0Z0IVGpTjFyj8ltJuN+p9B9Bj6rI1FcUTR9JV1pzqqpZwq2IyxT/AGiok1Q2oqlOd0pPxluezd8VvRF6HaoK+T4mhiMXKlGnCKlVoeNOfK3k0rvxbb4cH0dPEtkDCqi5VR0y/ErcD9AMoAAAAAAAAAAAAAAAAAAAAAAAAAAAAAAAAAAAAAAAAAAAAAAAA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50" name="AutoShape 6" descr="data:image/jpeg;base64,/9j/4AAQSkZJRgABAQAAAQABAAD/2wCEAAkGBg4GDxQQBxMQFBAPFxIWEBAVFBYVEBIQFBcXGBUVEhMXHCgeFxovGRMSHzAgLycpLC84FR8xNTAqNiYrLCkBCQoKDgwOGg8PGiklHCA1NSotNSosKSwqLCksKyopLy01LSkpLCksLCkpKTQ0KSwpKTMqLCkpLCksMCk2LCwpKf/AABEIAOEA4QMBIgACEQEDEQH/xAAcAAEAAgMBAQEAAAAAAAAAAAAABQcEBggCAwH/xABGEAACAQICBQYJCQcDBQAAAAAAAQIDEQQFBgcSITETNEFRcXMXIjWCk7Gys8EyM1JTYXSBkdEUFSNUg6HDcpLSFkJDYvH/xAAaAQEAAgMBAAAAAAAAAAAAAAAAAgMBBQYE/8QALREBAAEDAgQEBgIDAAAAAAAAAAECAxEEMQUSMjMhUoGRFCJBcbHRNFETFaH/2gAMAwEAAhEDEQA/ALxAAAAAAAAAAAHyxWKp4GnKpipKNOmnKcnwjFcWzU8x1tZPl04wlXc3JXTpwlOK32s2uD+wM00zVOIbiDSfDBlP063oZjwwZT9Ot6GZjML/AIW95J9m7A0nwwZT9Ot6GY8MGU/TrehmMwfC3vJPs3YGk+GDKfp1vQzHhgyn6db0MxmD4W95J9m7A0nwwZT9Ot6GY8MGU/TrehmMwfC3vJPs3YGk+GDKfp1vQzHhgyn6db0MxmD4W95J9m7A0nwwZT9Ot6GZ7o628qryUacq13w/gzGYPhr3ln2bmDHwGOhmVNVKF9mV7XVnu3cDIMqJjHhIAAwAAAAAAAAAAAAAAAAg9OPJmL7mr7Jy9mL/AI0Oz4s6h048mYvuavsnL2Y/Ow7PizE7L9P3IZ6qMcozygUOteuUY5RnkAeuUY5RnkAeuUY5RnkAeuUY5RnkAeuUZnZJNyxEL9aI8z8j5xDtQRr6ZdGaM81h53rJUitGeaw871kqeiHIXOqQABAAAAAAAAAAAAAAAABB6ceTMX3NX2Tl7MfnYdnxZ1Dpx5Mxfc1fZOXsx+dh2fFmJ2X6fuQzUAgUOtAAAAAAAAAAAM/I+cQ7UYBn5HziHagjX0y6M0Z5rDzvWSpFaM81h53rJU9EOQudUgACAAAAAAAAAAAAAAAACD048mYvuavsnL2Y/Ow7PizqHTjyZi+5q+ycvZj87Ds+LMTsv0/chmoH5e3EbS61+ZQ61+mXlOCWZYilRk3FVqlODkldxU5KN0uniYe0utfmZGW4/wDdtenWhst0Zwmot7m4SUknbsDFWcTjda/gKo/zdX0UP1HgKo/zdX0UP1JTV/rGr6YYmdHE0aVNQpuacZSbbU4Rtv8A9TN+LoiJc5d1OqtVctVXj6Kt8BVH+bq+ih+pX2mmjkdFMY8NTnKoowhLbaUX4191l2F1awdL6mh1CnVw1OFR1Kmw1JtJLZlK+7/SUdpTpJPSnEvE4iMIScYR2YttWjffd7+khViHv0Nd+5PNXOafTdEg/Npda/MbS61+ZBtX6Z+R84h2oj078CQyPnEO1BGvpl0ZozzWHneslSK0Z5rDzvWSp6Ichc6pAAEAAAAAAAAAAAAAAAAEHpx5Mxfc1fZOXsx+dh2fFnUOnHkzF9zV9k5ezH52HZ8WYnZfp+5DedVmHhis1oxrxjKLjWvGSUou1N2umXt+4sJ9RQ9FD9Dl+lVlRd6TlF9abT/NFx6kK86+HxPLSlK1WFtqTlbxOi5Cifo23EbM4/yxO3hhvv7iwn1GH9FD9DEzXJMJDD1XGhQTVOpZqlC6ey/sJkojW3i6lPNakac6ijydHxVKSjvi77k7EpnDW6W3Ver5c4+rJ1Hc+q/d37ykXcUlqQ5/W+7y95TLtFGy3iPfn0Vvry5lQ7//AB1CS1Z5Vh8TlOHliKNGUnyt5SpxcnarNb21vI3XlzKh3/8AjqFYaKYupDHYWMZ1FHl6C2VOSjZ1I3Wze3WRmcVPVaszd0kRE4xMz+XRP7iwn1GH9FD9B+4sJ9Rh/RQ/QzjVdaFSVLKMQ6baa5GzTaa/jU+DROWqt81dcU538Gia7MFSwVXCrC04QUo177MVG9nT42W/j/c0PI+cQ7UYlXETr/PSnK3Dak5W7Lsy8j5xDtRTM5l09u3NqzyTOcOjNGeaw871kqRWjPNYed6yVL4ctc6pAAEAAAAAAAAAAAAAAAAEHpx5Mxfc1fZOXsx+dh2fFnUOnHkzF9zV9k5ezH52HZ8WYnZfp+5DNRcWovm+J72HsFOouLUXzfE97D2Cqndv+IdifT8rOKD1veVqnd0fZZfhQet7ytU7uj7LJ17NXwzven6SGpDn9b7vL3tMuwpPUhz+t93l72mXYZo2R4j359Fb68uZUO//AMdQqvRbn+F+8Yf3kS1NeXMqHf8A+OoVXotz/C/eMP7yJCrdstF/F93ThqetTyPiP6PvqZthqetTyPiP6PvqZZOzSafu0fePy57M/I+cQ7UYBn5HziHaih1dfTLozRnmsPO9ZKkVozzWHneslT0Q5C51SAAIAAAAAAAAAAAAAAAAIPTjyZi+5q+ycvZj87Ds+LOodOPJmL7mr7Jy9mPzsOz4sxOy/T9yGai4tRfN8T3sPYKdRcWovm+J72HsFVO7f8Q7E+n5WcUHre8rVO7o+yy/Cg9b3lap3dH2WTr2avhne9P0kNSHP633eXvaZdhSepDn9b7vL3tMuwzRsjxHvz6K315cyod//jqFV6Lc/wAL94w/vIlqa8uZUO//AMdQqvRbn+F+8Yf3kSFW7ZaL+L7unDU9ankfEf0ffUzbDU9ankfEf0ffUyydmk0/do+8flz2Z+R84h2owDPyPnEO1FDq6+mXRmjPNYed6yVIrRnmsPO9ZKnohyFzqkAAQAAAAAAAAAAAAAAAAQenHkzF9zV9k5ezH52HZ8WdQ6ceTMX3NX2Tl7MfnYdnxZidl+n7kM1Fw6i+b4nvYewU8iZ0W0pxGiddVsE7xdlVpN+JVh1PqfU+j806aZxLpNVam7ammnd0uYGM0fwWYT28bh8PUm7JznShKVlwW1JXPGj+kGH0loRr5fK8ZbpRfy4TXGE10P8A+rcySuXuW+aicbSwsDkeEyyTlgKFClJqzlTpwhJxunZuKW66X5GaAGJmZ3Y2Oy2hmcVHH0qVWMXdRqQjNKXC6Uk7Ozf5mLS0Xy+hJSo4XCxlFpxkqNNSjJb001Hc7kmLhmKqojESGp61PI+I/o++pmzYzGU8vpyq4uUYU6acpzbsoxXSyg9P9Pqml1TYw+1DCU3/AA6fBza/8lRdfUujtI1TiHr0Viq5ciqNo8WomfkfOIdqMAz8j5xDtRS6Wvpl0ZozzWHneslSK0Z5rDzvWSp6Ichc6pAAEAAAAAAAAAAAAAAAAEHpw7ZZi7/U1fZOX8eturDZ6viyx9bk8fhMZW5Wq4Ua8NmnszahKhazjUgn1uSd1vuVxl8E47+gjVOIe/Q2f8lzOdmYACl0rOyvPMVkjk8rrVKTnZT2Hbatwuvxf5kh/wBeZt/OYj/cv0IEyctwf7wr0qLezy1SnDatfZ25KN7dPEyrqt0T81UR7LN1R6S43OcbVhmVerVhGi5KM3dKXKU1dbupv8y2jStCdWy0NrzrLEOrt03T2eT2LXlGV77T+j/c3Utp28XM6uuiu5m3t7ND1vZziclwlGeWVZ0pSrbMpQdm48nN2f4pfkVT/wBeZt/OYj/cv0Lv040PWmdGnSdV0uTnt7Wxt38WUbW2lb5X9ijNMNHFori5YZVOU2Ywlt7OzfbV7bN36yNWWz4fNmqjkmImr7PjmWlGPzeHJ5jiK1SndPYlLxdpcG0uJFgFbbU0xTGIgM/I+cQ7UYBn5HziHagxX0y6M0Z5rDzvWSpFaM81h53rJU9EOQudUgACAAAAAAAAAAAAAAHmonJNQdnZ2fUz0AOXNOMux1OvOOcubxEXebk77ceiUXwceroIrBVFUj4pcOuzJ43o4pSpqTTpSg2+Umk7pxXBpXd/9RS+BtTnKNN3S6SFcNpw67ivl/tngAqdAGbkuJjg8VQqV3aFOrSlN2vaMZxbdlx3JmEAxMZjC/8AwtZN9dP0NX/iPC1k310/Q1f+JQAJ88tb/rLP9z/z9L/8LWTfXT9DV/4lYaZ55gc/zKrXg3OjKilTfjwfLRg9m6te21ZdW808GJqmV1nRW7VXNTMpTP6eBpzj+45VJQtLbc73Tcm4pXS4RcVfps30kWAReymMRgJTRukquJhfoZFmZlFf9nrQkutBivxpl0pkND9nw1NXvdbX+7fb+5IEJoniY1sOkpJy+Va92k+HqJs9EOQuRMVTkAAQAAAAAAAAAAAAAAA81KkaScqjSjFNtt2SS4tvoAr/AFy5RTxGDjiZNqpQlGMeqUajs1a/4/gUHGCpV5Knw3N9rVzcdZGnmKzyc6HKx5CNSXIxpq0JwjJqM2+Ley18EjVcNQVNXfF8X0kKpbPh9mqqvn+kPuACp0IAAAAAAAD9jHadkfldPDfOqx9sHNQqRcuF0W5l2heX6XUFGtFwrKN4VoPf0rxovxWk3Hqf2kojLyarUTYjOMqbo1Y1vkskqOR4yrTlXwtGrKlTttVFB7G9q1n08V+ZceSam8tymVOpU26lajLb277EJtS2oqdNXTStb7ek3uEFTSUEkluSW5JLgkiXI19fFJ5fljxavoLgcTldN0s0pbNRRhJVU1Km4yS/h3+kpbV935qzNqALGprr56uaQABAAAAAAAAAAAAAADQtZemktHo/s9TDKpTxNOonOVTZjJNWklspyVtpb317jN051h09DpKm6bqTnCUk1OKUWnZba3tLi726Ok57zDN8RpRPlMxnKcru7k2/ws+C38OCMTOF1mzVdq5aWOpPHu9RRVm9m3Quq74oy0rH5CmqatE9FMzl1FizFqnlgABhcAAAAAASvwP1La4GRHCzpSjeMn02SbduxAmcJPKtFsXmMl+x0qlS7jfZTtG7snJ8EvtLx0N0alkVGLxbfLSilON04wfFqLXH/t6+G4+Wr7BTw+EU60XDltmUYtWeyluk10XvwNoLqacOb1mqquTNH0gABJrwAAAAAAAAAAAAAAAAA8zkorxnbo/F9X2gULrhzbDY7GyngpSm6ceRrRUbJTg5cJPj8prhu2ek0DLqXJx7TL0pxCxlWX8SdV8o0qk903e7vOLbs+PSeKf8NJMrrluuGW/GansH0oUv2hPk97W/8DFliFTdp9BW3E10xvL7A8U60anyTJjhpNbT+T1hnMbviLXPli6jw2+25O32klo/COOqR2uHSZwri9ROYidmNKjsR2pcLrt/AxoV1NtLoLterHB59gqcsBKdOs9/KSvKMnd7ScL22eNmupcSvNKNUeN0dgsQ3GcZO1Tktqew3wbTSdm+n1XJ8jW1cSiLmMeCN0ewax1eMWdBaK5DSyehF0ktuolKc7JSs0mo342XxZT+herzN4YpftNLkqeyp8tP5LjK1kkrvb/9Xa1t9txe+GoLDQjCLbUEkm+LsrbzNMYebXaiLkRyz4PoACbVgAAAAAAAAAAAAAAAAAAGraycJUxWXTeEpudSk41ItTcJU3C75WNvlNcbG0n40pK0uD4oDkieFq18QnQhKpdN2hFylaKvJySTfDpLSwurd6QZdKvRpNYifJ8hCcnT8RPx3bdZvovu3Fv0cBRwz2qFOnGVtnajGKeyuCulw+w+5jHi9MamqLfJCkMj1NZlTq8pXnQpRVlybbk3G293hu/M3TS7VXg82pTnldNU8QovYjC0adRpbozi9yv17vtN7Awqqu1VRETOzlvPtCMZo/iIUqsFCpVinCnF7e3dtJR2b77q1uws/U5lVZqc8yw8ocknBOpBxkql1dRUle9rpv7S0Z0IVGpTjFyj8ltJuN+p9B9Bj6rI1FcUTR9JV1pzqqpZwq2IyxT/AGiok1Q2oqlOd0pPxluezd8VvRF6HaoK+T4mhiMXKlGnCKlVoeNOfK3k0rvxbb4cH0dPEtkDCqi5VR0y/ErcD9AMoAAAAAAAAAAAAAAAAAAAAAAAAAAAAAAAAAAAAAAAAAAAAAAAA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52" name="AutoShape 8" descr="data:image/jpeg;base64,/9j/4AAQSkZJRgABAQAAAQABAAD/2wCEAAkGBwgHBhUIBwgVFgkXDRYYFxUXGRsdIRgcICQhISogHCgkKCggKCYxHR8fLDEiLS4rMTUzISs5ODM4OiktOiwBCgoKDg0OGxAQGDQkICQ0NzU3Ny00KywsNC40LjcvLDcsLCwuLCwsKywsNCw0LDA1LCwsLC0sLCwtLCwsLCwsN//AABEIAP8AxgMBEQACEQEDEQH/xAAcAAEAAgIDAQAAAAAAAAAAAAAABggFBwECBAP/xABFEAABAgIFBAwOAQMFAQAAAAAAAQIDBAUGBxE2ITJ0shIxNUFRU3FzgZGTwhQWFzNSVFVydZKxs9HSYRNEYjRCocHwI//EABoBAQACAwEAAAAAAAAAAAAAAAADBAEFBgL/xAAwEQEAAQIEBAQGAwADAQAAAAAAAQIDBDEyMxESQVEFE3HwFFKBkbHBFSGhImHh8f/aAAwDAQACEQMRAD8A3iAAAAAAAAAwsettXZeO6BHpuA2K1ytc1YjUVFTIqLl27zzz0900Ye7McYpn7Pn451Y9vy/aN/I56e7Pw175J+x451Y9vy/aN/I56e58Ne+SfseOdWPb8v2jfyOenufDXvkn7HjnVj2/L9o38jnp7nw175J+x451Y9vy/aN/I56e58Ne+SfseOdWPb8v2jfyOenufDXvkn7HjnVj2/L9o38jnp7nw175J+z10bWCh6VjrAoyk4UWMjNkrWPRyomRL8m9eqdZmKonKXiuzcojjVTMMmZRgAAAAAAAAAAAAAAAABVytWKZv4hMa7ihXql01jap9I/DFnlKAAAAAAA2HYbjCJ8Oia8InsalDxLZj1/Ut6FpowAAAAAAAAAAAAAAAAAq5WrFM38QmNdxQr1S6axtU+kfhizylAAAAAAAbDsNxhE+HRNeET2NSh4lsx6/qW9C00YAAAAAAAAAAAAAAAAAYSPVCrkxHdHj0JAdFc9XOcrEVVVcqqvSeeSnsmjEXYjhFUvDS1TqtQqKixIdBwEekB6oqQ25FRFMTRTwye6MTd5o/wCc/dXBmanIUXRy5DAAAztRpWXna3y0tOQUfAdHuc1yXoqXLtnu3HGqEGJqmmzVMT/bffiVVf2DL9m0uclPZovib3zz93soyr1DUTMLMUZRkKFGVitVzGoiqmRbsm9eidRmKYjKHiu9crjhVVMsmZRgAAAAAAAHyWZgItyxm38qBnhJ4VL8e3rQHCTwqX49vWgOEnhUvx7etAcJPCpfj29aA4SeFS/Ht60Bwk8Kl+Pb1oDhJ4VL8e3rQHCX0RUVL0XIGHjprcaNo0TVUxOT3b1QqmzMTkNe6mc3YMAACRWdY5lNI7riS1qhXxexUsqXXOOr4jIaXxHoifytwHTwqX49vWgZ4SeFS/Ht60Bwk8Kl+Pb1oDhJ4VL8e3rQHCTwqX49vWgOEnhUvx7etAcJPCpfj29aA4S5ZGhRFuhxEVf4VAcFXKzNatZZq9qf66PruKFeqXTWdun0j8MbsG+ih5S8TYN9FAcTYN9FAcTYN9FAcTYN9FAcTYN9FAcXDmN2Oam0CFp6sYaltCg6iF+nKHL3tyr1l9qa3GjaNE1VMzkxb1QqmzMTkNe6mc3YMAACRWdY5lNI7riS1qhXxexUsqXXONa27oi1YgXp/ft1HkN/S2Xhm5Pp+4aQ2DfRQqN1xNg30UBxNg30UBxNg30UBxNg30UBxNg30UBxNg30UBxbFsNa1K0xbk/sXa7Caxqa7xLaj1/SG1lxJNadH13EdeqVyzt0+kfhjjykAAAAAA4dm9AZhaWrGG5bQoOqhfpyhy97cq9Zfamtxo2jRNVTM5MW9UKpszE5DXupnN2DAAAkVnWOZTSO64ktaoV8XsVLKl1zjW1u2GYGnt1IhDf0tj4ZuT6fuGkSo3QAAAAAADYlh2KI2gu12E1jU1/iW3Hr+mw5uzSq05Nvmo8m9Yr4jnuX+q9L1ct67/CpPNqmWvpx16mIiJy/6hjKcs0qvJ0LHmoEm9IrJaI5q/1Yi3KjVVN/hPNVqmISW8deqriJnr2hopMqFRvHIAABsOyeqlEVmhzC0vAc5YboWxue5t2y2V+0qcCE9miKuPFr8diLlqaeSc0/8ldUvUX9rE/JL5NHZQ+Pv9/8hL5SWhScoyVgJdCZDa1qbeREuT/hCWI4KlUzVMzL4U1uNG0aJqqYnJ6t6oVTZmJyGvdTObsGAABIrOscymkd1xJa1Qr4vYqWVLrnGKrFV6jaySjZWloSugtibNERyty3Km9dvKp5qpirNLavV2p40Sj/AJK6peov7WJ+Tz5NHZP8ff7/AOQ0zXijZWh62R6PkGKksx7Eaiqq3Xsau2uXbVSrciIq4Q3GGrqrtRVVn/6wZ4TgADM1No+WpatMvITrFWXfFVHIiql6XKu2mXbQ90RE1cJQ4iuaLVVVOcN0+SuqXqL+1ifkteTR2ab4+/3/AMhk6vVKoOrs46boqXc2M6GrFVXudkvRd9V30QzTbpp/uEd3FXLscKpSI9q7GVnw1M6FG1FPNWUpLO5T6wq03N6Cg6iXIYAAG3rA/Mznvwfo8s4fq1PimdP1bZLDVAHiprcaNo0TVUxOT3b1QqmzMTkNe6mc3YMAACRWdY5lNI7riS1qhXxexUsqXXOAACuFp+PprnIf22FK7rl0OC2KffVFyNaAAEjs4x1Kc+uq4ktaoV8XsVe+qyhdc4AAMZWfDUzoUbUU81ZSks7lPrCrTc3oKDqJchgAAbesD8zOe/B+jyzh+rU+KZ0/VtksNUAeKmtxo2jRNVTE5PdvVCqbMxOQ17qZzdgwAAJFZ1jmU0juuJLWqFfF7FSypdc4AAK4Wn4+much/bYUruuXQ4LYp99UXI1oAASOzjHUpz66riS1qhXxexV76rKF1zgAAxlZ8NTOhRtRTzVlKSzuU+sKtNzegoOolyGAABt6wPzM578H6PLOH6tT4pnT9W2Sw1QB4qa3GjaNE1VMTk929UKpszE5DXupnN2DAAAkVnWOZTSO64ktaoV8XsVLKl1zgAArhafj6a5yH9thSu65dDgtin31RcjWgABI7OMdSnPrquJLWqFfF7FXvqsoXXOAADGVnw1M6FG1FPNWUpLO5T6wq03N6Cg6iXIYAAG3rA/Mznvwfo8s4fq1PimdP1bZLDVAHiprcaNo0TVUxOT3b1QqmzMTkNe6mc3YMAACRWdY5lNI7riS1qhXxexUsqXXOAACuFp+PprnIf22FK7rl0OC2KffVFyNaAAEjs4x1Kc+uq4ktaoV8XsVe+qyhdc4AAMZWfDUzoUbUU81ZSks7lPrCrTc3oKDqJchgAAbesD8zOe/B+jyzh+rU+KZ0/VtksNUAeKmtxo2jRNVTE5PdvVCqbMxOQ17qZzdgwAAJFZ1jmU0juuJLWqFfF7FSypdc4AAK4Wn4+much/bYUruuXQ4LYp99UXI1oAASOzjHUpz66riS1qhXxexV76rKF1zgAAxlZ8NTOhRtRTzVlKSzuU+sKtNzegoOolyGAABt6wPzM578H6PLOH6tT4pnT9W2Sw1QB4qa3GjaNE1VMTk929UKpszE5DXupnN2DAAAkVnWOZTSO64ktaoV8XsVLKl1zgAArhafj6a5yH9thSu65dDgtin31RcjWgABI7OMdSnPrquJLWqFfF7FXvqsoXXOAADGVnw1M6FG1FPNWUpLO5T6wq03N6Cg6iXIYAAG3rA/Mznvwfo8s4fq1PimdP1bZLDVAHiprcaNo0TVUxOT3b1QqmzMTkNe6mc3YMAACRWdY5lNI7riS1qhXxexUsqXXOAACuFp+PprnIf22FK7rl0OC2KffVFyNaAAEjs4x1Kc+uq4ktaoV8XsVe+qyhdc4AAMZWfDUzoUbUU81ZSks7lPrCrTc3oKDqJchgAAbesD8zOe/B+jyzh+rU+KZ0/VtksNUAeKmtxo2jRNVTE5PdvVCqbMxOQ17qZzdgwAAJFZ1jmU0juuJLWqFfF7FSypdc4AAK4Wn4+much/bYUruuXQ4LYp99UXI1oAASOzjHUpz66riS1qhXxexV76rKF1zgAAxlZ8NTOhRtRTzVlKSzuU+sKtNzegoOolyGAABt6wPzM578H6PLOH6tT4pnT9W2Sw1QB4qa3GjaNE1VMTk929UKpszE5DXupnN2DAAAkVnWOZTSO64ktaoV8XsVLKl1zgAArhafj6a5yH9thSu65dDgtin31RcjWgABI7OMdSnPrquJLWqFfF7FXvqsoXXOAADGVnw1M6FG1FPNWUpLO5T6wq03N6Cg6iXIYAAG3rA/Mznvwfo8s4fq1PimdP1bZLDVAHiprcaNo0TVUxOT3b1QqmzMTkNe6mc3YMAACRWdY5lNI7riS1qhXxexUsqXXOAACuFp+PprnIf22FK7rl0OC2KffVFyNaAAEjs4x1Kc+uq4ktaoV8XsVe+qyhdc4AAMZWfDUzoUbUU81ZSks7lPrCrTc3oKDqJchgAAbesD8zOe/B+jyzh+rU+KZ0/VtksNUAeKmtxo2jRNVTE5PdvVCqbMxOQ17qZzdgwAAJFZ1jmU0juuJLWqFfF7FSypdc4AAK4Wn4+much/bYUruuXQ4LYp99UXI1oAASOzjHUpz66riS1qhXxexV76rKF1zgAAxlZ8NTOhRtRTzVlKSzuU+sKtNzegoOolyGAABt6wPzM578H6PLOH6tT4pnT9W2Sw1QB4qa3GjaNE1VMTk929UKpszE5DXupnN2DAAAkVnWOZTSO64ktaoV8XsVLKl1zgAArhafj6a5yH9thSu65dDgtin31RcjWgABI7OMdSnPrquJLWqFfF7FXvqsoXXOAADGVnw1M6FG1FPNWUpLO5T6wq03N6Cg6iXIYAAGbq5Wul6tNe2iIzWpEVuy2TUdfsb7tvlU901zTkhvYe3d4c/RmfKnW31yH2TT351SH4Cx2n7nlTrb65D7Jo86o+Asdp+75x7Ta1TEB0GLNw/6bmq1f8A5t2lyGPOqIwFmJ48P9Q5EuS5CJccgAAHqoukJiiqQZPyTkSYY69qql6X7W10mYmYnjDzXRFdM01ZSlXlTrb65D7JpL51Sr8BY7T9zyp1t9ch9k0edUfAWO0/c8qdbfXIfZNHnVHwFjtP3Ral6SmqYpJ9IT70WZeqK5URETIiJtciIRVTMzxlZt0U0UxTTlDyGHsAASOzjHUpz66riS1qhXxexV76rKF1zgAAxlZ8NTOhRtRTzVlKSzuU+sKtNzegoOolyGAAAAAAAAAAAAAAAAAAAAAEjs4x1Kc+uq4ktaoV8XsVe+qyhdc4AAPPSEqyekIknFcqMiQnMVU20RyKmTrMTHGOD1TVy1RPZWmtdWp6q1JrIzyXsW9YcREyRG8KcC8Ld7kVFWlXRNM8JdJZv03qean/AOMMeEoAAAAAAAAAAAAAAAAAAAADZNkVT5ucpJlYZm9knDcqw+GK65Uyf4pft767W+T2aJ48zXY/E000zbjOf8buLTSgAABiqyUBI1jot0hSMO9i5WuTbY7ec1eH67S5FPNVMVRwlLZvVWqualXWtNXJ6rFKLIz7b0yqyIm1Ebwp/PCm91KtOuiaZ4S6CzfpvU81LDnhMAAAAAAAAAAAAAAAAAACeWa1CfWKMlJUoxUolrsibSxlTeT/AB4V39pN+6a1b5v7nJRxmL8qOWnV+P8A1vmFDZBhJChMRIaNREREuRETeQttFM8f7l2AAAAADE1mq9I1lotZCkGZNtr0zmO9Jv8A7KeaqYqjhKWzeqtVc1KulZ6vT1WqUWRpBn8sembEbwp/2m8U66JpnhLobN6m7TzUsSeEoAAAAAAAAAAAAAAAAnFnFQ4tZphJ+kWq2iGu5FjKn+1v+N+27oTLfdLbt839zkpYvFxZjlp1fhvyBBhS8FIMCGjYTWojWolyIibSInAXGimZmeMu4YAAAAAAAYmslXaOrLR/gVJwlVl97XNyOYvC1TzVTFUcJS2b1dqrmpRPyP1b4+Z+dv6kfkUrf8le7QeR+rfHzPzt/UeRSfyV7tB5H6t8fM/O39R5FJ/JXu0Hkfq3x8z87f1HkUn8le7Q89I2S1dlqPiTEOPMbNsF7kve3bRFX0TE2KeDNPiN2aojhDSLVvbf/BVbtyGAABlqp0bApiskCjppXJAiRdi5Wrct1yrk2+A9URxq4Siv1zbtzVHRt/yP1b4+Z+dv6lnyKWp/kr3aDyP1b4+Z+dv6jyKT+SvdoPI/Vvj5n52/qPIpP5K92g8j9W+Pmfnb+o8ik/kr3aHLLIKtNejnRZhURUyLES5f4W5qL1Kg8ilj+Svf9J7LwIMrAbLy0JGwWtRGtalyIibyITKMzMzxl9AwAAAAAAAAAAAAAA8VNbjRtGiaqmJye7eqFU2Zichr3Uzm7BgAASKzrHMppHdcSWtUK+L2KllS65wAAAAAAAAAAAAAAAAAAAAB4qa3GjaNE1VMTk929UKpszE5DXupnN2DAAAkVnWOZTSO64ktaoV8XsVLKl1zgAAAAAAAAAAAAAAAAAAAGCmK41blZh0vMU1BbGY9WuarkvRUW5UXpPPPT3TxhrsxximXhpWulWYtFxYcOnIKvWA9ETZJlVUUxNdPDN7owt6Ko/4SrkzI1OQouilyGAABnKjTcvI1vlpqcjIyA2Ne5zsiIly7Z7tzwqhBiaZqtVREf23148VW9uwPnQt89Pdo/hb3yS9lFVjoWmJhZei6ShxIyMVytY69US9Ev61TrMxVE5S8V2blEcaqeDKnpEAAAAAAAAAAAAAAAAAFXa24snPiMx9xxQr1S6axtU+kfhijylAAAAAAAbDsMxhE+HP14RNY1KHiWzHr+pb0LbRgAAAAAAAAAAAAAAAABV2tuLJz4jMfccUK9UumsbVPpH4Yo8pQAAAAAAGw7DMYRPhz9eETWNSh4lsx6/qW9C20YAAAAAAAAAAAAAAAAAVvrRQFKxazzUWHKXsdPx1RdkzKivcvCU6qJ5pdDZv24t0xM9I79mM8XaX9SX5mfseeSpL59vv+Txdpf1JfmZ+w5Kjz7ff8ni7S/qS/Mz9hyVHn2+/5PF2l/Ul+Zn7DkqPPt9/yeLtL+pL8zP2HJUefb7/k8XaX9SX5mfsOSo8+33/J4u0v6kvzM/YclR59vv8AlPLGaJn5GtUSNNy+xh+APS/ZNXLs4a7yrwKS2aZir+1HxC7RVaiKZ6/qW5yy04AAAAAAA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54" name="AutoShape 10" descr="data:image/jpeg;base64,/9j/4AAQSkZJRgABAQAAAQABAAD/2wCEAAkGBg4GDxQQBxMQFBAPFxIWEBAVFBYVEBIQFBcXGBUVEhMXHCgeFxovGRMSHzAgLycpLC84FR8xNTAqNiYrLCkBCQoKDgwOGg8PGiklHCA1NSotNSosKSwqLCksKyopLy01LSkpLCksLCkpKTQ0KSwpKTMqLCkpLCksMCk2LCwpKf/AABEIAOEA4QMBIgACEQEDEQH/xAAcAAEAAgMBAQEAAAAAAAAAAAAABQcEBggCAwH/xABGEAACAQICBQYJCQcDBQAAAAAAAQIDEQQFBgcSITETNEFRcXMXIjWCk7Gys8EyM1JTYXSBkdEUFSNUg6HDcpLSFkJDYvH/xAAaAQEAAgMBAAAAAAAAAAAAAAAAAgMBBQYE/8QALREBAAEDAgQEBgIDAAAAAAAAAAECAxEEMQUSMjMhUoGRFCJBcbHRNFETFaH/2gAMAwEAAhEDEQA/ALxAAAAAAAAAAAHyxWKp4GnKpipKNOmnKcnwjFcWzU8x1tZPl04wlXc3JXTpwlOK32s2uD+wM00zVOIbiDSfDBlP063oZjwwZT9Ot6GZjML/AIW95J9m7A0nwwZT9Ot6GY8MGU/TrehmMwfC3vJPs3YGk+GDKfp1vQzHhgyn6db0MxmD4W95J9m7A0nwwZT9Ot6GY8MGU/TrehmMwfC3vJPs3YGk+GDKfp1vQzHhgyn6db0MxmD4W95J9m7A0nwwZT9Ot6GZ7o628qryUacq13w/gzGYPhr3ln2bmDHwGOhmVNVKF9mV7XVnu3cDIMqJjHhIAAwAAAAAAAAAAAAAAAAg9OPJmL7mr7Jy9mL/AI0Oz4s6h048mYvuavsnL2Y/Ow7PizE7L9P3IZ6qMcozygUOteuUY5RnkAeuUY5RnkAeuUY5RnkAeuUY5RnkAeuUZnZJNyxEL9aI8z8j5xDtQRr6ZdGaM81h53rJUitGeaw871kqeiHIXOqQABAAAAAAAAAAAAAAAABB6ceTMX3NX2Tl7MfnYdnxZ1Dpx5Mxfc1fZOXsx+dh2fFmJ2X6fuQzUAgUOtAAAAAAAAAAAM/I+cQ7UYBn5HziHagjX0y6M0Z5rDzvWSpFaM81h53rJU9EOQudUgACAAAAAAAAAAAAAAAACD048mYvuavsnL2Y/Ow7PizqHTjyZi+5q+ycvZj87Ds+LMTsv0/chmoH5e3EbS61+ZQ61+mXlOCWZYilRk3FVqlODkldxU5KN0uniYe0utfmZGW4/wDdtenWhst0Zwmot7m4SUknbsDFWcTjda/gKo/zdX0UP1HgKo/zdX0UP1JTV/rGr6YYmdHE0aVNQpuacZSbbU4Rtv8A9TN+LoiJc5d1OqtVctVXj6Kt8BVH+bq+ih+pX2mmjkdFMY8NTnKoowhLbaUX4191l2F1awdL6mh1CnVw1OFR1Kmw1JtJLZlK+7/SUdpTpJPSnEvE4iMIScYR2YttWjffd7+khViHv0Nd+5PNXOafTdEg/Npda/MbS61+ZBtX6Z+R84h2oj078CQyPnEO1BGvpl0ZozzWHneslSK0Z5rDzvWSp6Ichc6pAAEAAAAAAAAAAAAAAAAEHpx5Mxfc1fZOXsx+dh2fFnUOnHkzF9zV9k5ezH52HZ8WYnZfp+5DedVmHhis1oxrxjKLjWvGSUou1N2umXt+4sJ9RQ9FD9Dl+lVlRd6TlF9abT/NFx6kK86+HxPLSlK1WFtqTlbxOi5Cifo23EbM4/yxO3hhvv7iwn1GH9FD9DEzXJMJDD1XGhQTVOpZqlC6ey/sJkojW3i6lPNakac6ijydHxVKSjvi77k7EpnDW6W3Ver5c4+rJ1Hc+q/d37ykXcUlqQ5/W+7y95TLtFGy3iPfn0Vvry5lQ7//AB1CS1Z5Vh8TlOHliKNGUnyt5SpxcnarNb21vI3XlzKh3/8AjqFYaKYupDHYWMZ1FHl6C2VOSjZ1I3Wze3WRmcVPVaszd0kRE4xMz+XRP7iwn1GH9FD9B+4sJ9Rh/RQ/QzjVdaFSVLKMQ6baa5GzTaa/jU+DROWqt81dcU538Gia7MFSwVXCrC04QUo177MVG9nT42W/j/c0PI+cQ7UYlXETr/PSnK3Dak5W7Lsy8j5xDtRTM5l09u3NqzyTOcOjNGeaw871kqRWjPNYed6yVL4ctc6pAAEAAAAAAAAAAAAAAAAEHpx5Mxfc1fZOXsx+dh2fFnUOnHkzF9zV9k5ezH52HZ8WYnZfp+5DNRcWovm+J72HsFOouLUXzfE97D2Cqndv+IdifT8rOKD1veVqnd0fZZfhQet7ytU7uj7LJ17NXwzven6SGpDn9b7vL3tMuwpPUhz+t93l72mXYZo2R4j359Fb68uZUO//AMdQqvRbn+F+8Yf3kS1NeXMqHf8A+OoVXotz/C/eMP7yJCrdstF/F93ThqetTyPiP6PvqZthqetTyPiP6PvqZZOzSafu0fePy57M/I+cQ7UYBn5HziHaih1dfTLozRnmsPO9ZKkVozzWHneslT0Q5C51SAAIAAAAAAAAAAAAAAAAIPTjyZi+5q+ycvZj87Ds+LOodOPJmL7mr7Jy9mPzsOz4sxOy/T9yGai4tRfN8T3sPYKdRcWovm+J72HsFVO7f8Q7E+n5WcUHre8rVO7o+yy/Cg9b3lap3dH2WTr2avhne9P0kNSHP633eXvaZdhSepDn9b7vL3tMuwzRsjxHvz6K315cyod//jqFV6Lc/wAL94w/vIlqa8uZUO//AMdQqvRbn+F+8Yf3kSFW7ZaL+L7unDU9ankfEf0ffUzbDU9ankfEf0ffUyydmk0/do+8flz2Z+R84h2owDPyPnEO1FDq6+mXRmjPNYed6yVIrRnmsPO9ZKnohyFzqkAAQAAAAAAAAAAAAAAAAQenHkzF9zV9k5ezH52HZ8WdQ6ceTMX3NX2Tl7MfnYdnxZidl+n7kM1Fw6i+b4nvYewU8iZ0W0pxGiddVsE7xdlVpN+JVh1PqfU+j806aZxLpNVam7ammnd0uYGM0fwWYT28bh8PUm7JznShKVlwW1JXPGj+kGH0loRr5fK8ZbpRfy4TXGE10P8A+rcySuXuW+aicbSwsDkeEyyTlgKFClJqzlTpwhJxunZuKW66X5GaAGJmZ3Y2Oy2hmcVHH0qVWMXdRqQjNKXC6Uk7Ozf5mLS0Xy+hJSo4XCxlFpxkqNNSjJb001Hc7kmLhmKqojESGp61PI+I/o++pmzYzGU8vpyq4uUYU6acpzbsoxXSyg9P9Pqml1TYw+1DCU3/AA6fBza/8lRdfUujtI1TiHr0Viq5ciqNo8WomfkfOIdqMAz8j5xDtRS6Wvpl0ZozzWHneslSK0Z5rDzvWSp6Ichc6pAAEAAAAAAAAAAAAAAAAEHpw7ZZi7/U1fZOX8eturDZ6viyx9bk8fhMZW5Wq4Ua8NmnszahKhazjUgn1uSd1vuVxl8E47+gjVOIe/Q2f8lzOdmYACl0rOyvPMVkjk8rrVKTnZT2Hbatwuvxf5kh/wBeZt/OYj/cv0IEyctwf7wr0qLezy1SnDatfZ25KN7dPEyrqt0T81UR7LN1R6S43OcbVhmVerVhGi5KM3dKXKU1dbupv8y2jStCdWy0NrzrLEOrt03T2eT2LXlGV77T+j/c3Utp28XM6uuiu5m3t7ND1vZziclwlGeWVZ0pSrbMpQdm48nN2f4pfkVT/wBeZt/OYj/cv0Lv040PWmdGnSdV0uTnt7Wxt38WUbW2lb5X9ijNMNHFori5YZVOU2Ywlt7OzfbV7bN36yNWWz4fNmqjkmImr7PjmWlGPzeHJ5jiK1SndPYlLxdpcG0uJFgFbbU0xTGIgM/I+cQ7UYBn5HziHagxX0y6M0Z5rDzvWSpFaM81h53rJU9EOQudUgACAAAAAAAAAAAAAAHmonJNQdnZ2fUz0AOXNOMux1OvOOcubxEXebk77ceiUXwceroIrBVFUj4pcOuzJ43o4pSpqTTpSg2+Umk7pxXBpXd/9RS+BtTnKNN3S6SFcNpw67ivl/tngAqdAGbkuJjg8VQqV3aFOrSlN2vaMZxbdlx3JmEAxMZjC/8AwtZN9dP0NX/iPC1k310/Q1f+JQAJ88tb/rLP9z/z9L/8LWTfXT9DV/4lYaZ55gc/zKrXg3OjKilTfjwfLRg9m6te21ZdW808GJqmV1nRW7VXNTMpTP6eBpzj+45VJQtLbc73Tcm4pXS4RcVfps30kWAReymMRgJTRukquJhfoZFmZlFf9nrQkutBivxpl0pkND9nw1NXvdbX+7fb+5IEJoniY1sOkpJy+Va92k+HqJs9EOQuRMVTkAAQAAAAAAAAAAAAAAA81KkaScqjSjFNtt2SS4tvoAr/AFy5RTxGDjiZNqpQlGMeqUajs1a/4/gUHGCpV5Knw3N9rVzcdZGnmKzyc6HKx5CNSXIxpq0JwjJqM2+Ley18EjVcNQVNXfF8X0kKpbPh9mqqvn+kPuACp0IAAAAAAAD9jHadkfldPDfOqx9sHNQqRcuF0W5l2heX6XUFGtFwrKN4VoPf0rxovxWk3Hqf2kojLyarUTYjOMqbo1Y1vkskqOR4yrTlXwtGrKlTttVFB7G9q1n08V+ZceSam8tymVOpU26lajLb277EJtS2oqdNXTStb7ek3uEFTSUEkluSW5JLgkiXI19fFJ5fljxavoLgcTldN0s0pbNRRhJVU1Km4yS/h3+kpbV935qzNqALGprr56uaQABAAAAAAAAAAAAAADQtZemktHo/s9TDKpTxNOonOVTZjJNWklspyVtpb317jN051h09DpKm6bqTnCUk1OKUWnZba3tLi726Ok57zDN8RpRPlMxnKcru7k2/ws+C38OCMTOF1mzVdq5aWOpPHu9RRVm9m3Quq74oy0rH5CmqatE9FMzl1FizFqnlgABhcAAAAAASvwP1La4GRHCzpSjeMn02SbduxAmcJPKtFsXmMl+x0qlS7jfZTtG7snJ8EvtLx0N0alkVGLxbfLSilON04wfFqLXH/t6+G4+Wr7BTw+EU60XDltmUYtWeyluk10XvwNoLqacOb1mqquTNH0gABJrwAAAAAAAAAAAAAAAAA8zkorxnbo/F9X2gULrhzbDY7GyngpSm6ceRrRUbJTg5cJPj8prhu2ek0DLqXJx7TL0pxCxlWX8SdV8o0qk903e7vOLbs+PSeKf8NJMrrluuGW/GansH0oUv2hPk97W/8DFliFTdp9BW3E10xvL7A8U60anyTJjhpNbT+T1hnMbviLXPli6jw2+25O32klo/COOqR2uHSZwri9ROYidmNKjsR2pcLrt/AxoV1NtLoLterHB59gqcsBKdOs9/KSvKMnd7ScL22eNmupcSvNKNUeN0dgsQ3GcZO1Tktqew3wbTSdm+n1XJ8jW1cSiLmMeCN0ewax1eMWdBaK5DSyehF0ktuolKc7JSs0mo342XxZT+herzN4YpftNLkqeyp8tP5LjK1kkrvb/9Xa1t9txe+GoLDQjCLbUEkm+LsrbzNMYebXaiLkRyz4PoACbVgAAAAAAAAAAAAAAAAAAGraycJUxWXTeEpudSk41ItTcJU3C75WNvlNcbG0n40pK0uD4oDkieFq18QnQhKpdN2hFylaKvJySTfDpLSwurd6QZdKvRpNYifJ8hCcnT8RPx3bdZvovu3Fv0cBRwz2qFOnGVtnajGKeyuCulw+w+5jHi9MamqLfJCkMj1NZlTq8pXnQpRVlybbk3G293hu/M3TS7VXg82pTnldNU8QovYjC0adRpbozi9yv17vtN7Awqqu1VRETOzlvPtCMZo/iIUqsFCpVinCnF7e3dtJR2b77q1uws/U5lVZqc8yw8ocknBOpBxkql1dRUle9rpv7S0Z0IVGpTjFyj8ltJuN+p9B9Bj6rI1FcUTR9JV1pzqqpZwq2IyxT/AGiok1Q2oqlOd0pPxluezd8VvRF6HaoK+T4mhiMXKlGnCKlVoeNOfK3k0rvxbb4cH0dPEtkDCqi5VR0y/ErcD9AMoAAAAAAAAAAAAAAAAAAAAAAAAAAAAAAAAAAAAAAAAAAAAAAAA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56" name="AutoShape 12" descr="data:image/jpeg;base64,/9j/4AAQSkZJRgABAQAAAQABAAD/2wCEAAkGBhQREBASEhQQEhIQGRgZGBUYEhYVGBAWFRwZFRYZFBUYHSYeFxkjGRYXHy8gIycpLiwsIR4xNTArNScrLCkBCQoKDgwOGA8PGiwkHyQwLC41MTUvNSw1LCwuNS8pKiwtLyksKSwpKSksNCk1NCksLSksKSwpLCwsKSwpLCk1LP/AABEIALQA8AMBIgACEQEDEQH/xAAcAAEAAgMBAQEAAAAAAAAAAAAABgcCBQgEAQP/xABKEAABAwIDBAMKCgYKAwAAAAABAAIDBBEFEiEGBxMxFEFRFyIyNDVhcXOTsyNCcnSEssLD0uIkVGKUobEVFjM2Q1JTgcHjCJGi/8QAGgEBAAMBAQEAAAAAAAAAAAAAAAMEBQYCAf/EAC4RAQACAQIEBAQGAwAAAAAAAAABAgMEESExMjMSE1FxBYGxwRVBUmGR0RSh8P/aAAwDAQACEQMRAD8AvFERAREQEREBERAREQEREBfLrxY44ilqSCQRFJYg2IOU2II5Fc0N2prLD9LreX6zL+JR3yeBb0+lnPvMTts6lul1y3/Wis/W6395m/En9aKz9brf3mb8Sj8+PRa/DLfqh1HdAVy5/Wis/W6395l/ErQ3H4pLM6v40s0uQQZeJK+TLfjXtmJtewv6AvVcsWnbZFm0NsVJvM8lqIiKZniIiAiIgIiICIiAiIgIiICIiAiIgIiICKvd6e2tTh5o+jmP4fjZs7M39nwsttRbwyoJ3Z8R7ab2P5lHbJWs7SuYtFky1i9dtl+oqC7s+I9tN7H8yd2fEe2m9j+ZefOqk/Ds37L3rKUSxyRkkCRrmkjmA4EG1+vVVniW5KkigmkbNWExse4AuisS1pIv8Hy0Ufwfe7Xy1NNG4wZZZY2OtFY5Xva02ObnYq4ccP6LVeqk+oV93rkh4mubSzEb7buWGnQL6sWcgslSdGsLdxu4gxKmllmkqGOjlLAIywAgMY65zMJvdxVobHbBw4YZzC+Z/HyZuIWG3Dz2y5Wt/wA55+ZRrcX4hU/OHe7iXzeft5VYfUQR05iyyRlxzMzahxbobjqVuvhrWLMLNOXNmthrPD/pWWioLuz4h203sfzJ3Z8R7ab2P5l986rx+HZv2X6ioLuz4j203sfzLdbGb0a2qr6anlMPDlcQ7LHY2DXO0Nz1gL7GWszs820GWtZtO3BcaL40r6pVEREQEREBERAREQEREBERAREQQ3b7YA4oaa03A6PxP8LiZ+Jk/bba2Tz81Uu3mwZws095xP0jif4XDycPJ+269+J5rW866MVQ7++eHfSPuFBlrG0z+bS0OfJ5lce/Dj95VMvjjYE9i+rGTkfQVTby5MN3HGGeGXpgdwZGPt0W2bI4Otfi6XtzViY4P0Sq9VJ9QrYrwY/4pU+qk+o5aEViscHK3zXy2ibzu5VZyCyWLOQWSoOqXbuLH6BU/OHe7iWx273bHE5opekCHhMLLcHiZrnNe/Ebb/0tfuJ8RqfnDvdxKyCrtaxakRLnM+S2PUWtWeLmXbLZj+j6o05k41mNfnyZPCvplzO5W53WjU53zeVD6mL7SgyqXja0t3Bab462nnMNnszgnTKuCmz8PjEjPlz5bNc7wbi/g25hWzszudNHVwVPSxJwSTk6NkzXa5vhcU28K/Iqut2Xleh+U/3b10gp8NImN5ZvxDPelvBWeEx/bFoWSIrLHEREBERAREQEREBERAREQEREBVDv754d9I+4VvKod/fPDvpH3Ciy9Ermh79fn9JVMsZOR9BWSxk5H0FUnSOuV4Mf8UqfVSfUcvevBj/ilT6qT6jloy5CvOHKrOQWSxZyCyWc69d24nxGp+cO93ErIKrfcT4jU/OHe7iVkFX8fTDmNX3re6gt83lQ+pi+0oMpzvm8qH1MX2lBlSydUt/S9mnsk+7LyvQ/Kf7t66QXN+7LyvQ/Kf7t66QVnB0sr4l3Y9vvIiIp2YIiICIiAiIgIiICIiAiIgIiICqHf3zw76R9wreVQ7++eHfSPuFFl6JXND36/P6SqZYycj6CsljJyPoKpOkdcrwY/wCKVPqpPqOXvXgx/wAUqfVSfUctGXIV5w5VZyCyWLOQWSznXru3E+I1Pzh3u4lZBVb7ifEan5w73cSsgq/j6Ycxq+9b3UFvm8qH1MX2lBlOd83lQ+pi+0oMqWTqlv6Xs09kn3ZeV6H5T/dvXSC5v3ZeV6H5T/dvXSCs4OllfEu7Ht95ERFOzBERAREQEREBERAREQEREBERAVQ7++eHfSPuFbyqHf3zw76R9wosvRK5oe/X5/SVTLGTkfQVkvjhcEdqoukdcLwY/wCKVPqpPqOVYd30/qI/e/8ApX4V+/IyxSx9CDeIxzb9KvbMC29uFra6vebT1c5Giz79P+4/tVbOQWS+AWX1UXRru3E+I1Pzh3u4lZBXP+w28o4ZBJCKcTcSQyZuNw7Xa1lrcN1/Ave/WpH3fD+pD97/AOlXKZKxERLC1GkzXy2tWOHvCP75vKh9TF9pQZbzbLaf+kKo1Bj4N2NZkz5/Bvrmyt535WWjVa872lr4KzTHWs84hJ92Xleh+U/3b10gub92Xleh+U/3b10grODpZHxLux7feRERTswREQEREBERAREQEREBERAREQfCqs354TK+KknYwujp+KJCObOJwspI7O8Nz1aK1FhLEHAtIBB0IIuCDzBC82r4o2S4cvlXi/o5LRT/AHk7tjRONRTgupXauaBc05/5Z/JQBULVms7S6fFlrlr4qiIi8pBERAREQERbTZrZqWvnEEIHa95ByxN7Xf8AA619iN+EPlrRWN55N1upoHyYrTPYwubAXOkcOUYLHtFz2km1vSuiVqNmNmIqCBsEI0GrnHwpXdbnHt/ktur2OvhjZzWrzxmyeKOXIREUiqIiICIiAiIgIiICIiAiIgIiICIiDCWIOBDgCCLEHUEHmCFD37oMNJJ4LxfsmlAHoAdYBTNF8mInm90yXp0zMIV3HsN/0ZPby/iXkxbdNh0dPO9sUgcyN7gePKbFrSRoXdoVgLwY/wCKVXqpPqOXmaV9EsajLv1T/LlZpuAvqxZyCyVB1Czt1ewtJX0s0lSx73smLARI9lm5I3Ws0jrcdVNO49hv+jJ7eX8S1e4nxGp+cO93ErJV2lY8McHPanPkrltEWn+UK7j2G/6Mnt5fxKQYBszT0UZjp2cNrjc6lxcf2nHUraopIrEcoVbZsl42taZ+YiIvqIREQEREBERAREQEREBERAREQEREBERAREQeHHHEUtSQSCIpCCDYghpsQeormU7R1bm2dVVjg4WINRKQ4Eaggu1C6exWAvgnY3Vz43tHpc0gfxKopu5jEOym9t+VV80WnbZqaC+KsW8cx+SDopz3GMQ7Kb2x/CncYxHspvbH8Kr+Xb0an+Vh/VCI0eMTwgthmniaTciOV7ASdLkNIF7Aaq6tytfJNRVDpZJZXCcgOfI55A4cRsC4k2uTooH3GcR7Kb2x/CrL3XbMTUFLNFUBge+UvGV2YZSxjedhrdpU2KtotxUdblxXxz4ZiZTNERWmKIiICIiAiIgIiICIiAi0O121P9H0zql0T5Y4/DyuaC0EgCwcRfmsHbXBuHPxB8UjI2x8Xh5ml5ZYHqNgdeV0EhRajCNoWVdIyqpvhWyNu1tw03HNridGuB0K1k+3GTDRiJp5eEWCQszsztjIuCRe19eSCVIocd4eWjirn0tQKWUNcXtMb3Qsd8eSMOvlHXlufMtrjm1DaejdWsaaiFreISx7R8Ha+Zt9HdSDeItTsxjvTaaOpEbomTAOYHOaSWnkTl5ehG7SRGudQ3+GbEJbaeCXZbDrv1/7oNsi0m1+1MeHUrqqVr3xscwEMtm79wbcXIBtdfrX7QNZRuq4h0iIM4gyOaM8YGYlpcbHTqQbZF56SdzmNc5pY5wuWkg5f9xoVr9mdpoq+AzwG7A97OY1Mbi2+h5OsHDzEINuQmVHclE8H286RXT0Ip5GS0uUykyRlrQ61i0g3dzHUEEssllqKTHXSVk9LwnN4DWPMmdpBbKXiOwGuvCf6NO1eHYjbyDFYnyQZmujNnxPsHx3vlJANrGxsfSOYKCS5UDVpsOx2SbpI6O9rqd2SxlZ8I/K15DSDoLOGp861exm8AYpDLNT08oZESzv3sBe8BrsoAJsLOGpQS5FE9idv2Yn0gRwyxGmOV7ZHMD2vN7AsBJA0cLnrBXrh2oe6nqJ+jPApy8FvFju/hFwkLTy0LevmgkKKIYHt4+so+mU9HM+I57N4sQe7ISCA2/O4NtVlj+8FlJQQ4gYpJaeVrHd69mZnEtlFie+59RQS1FD6veNHTuohVQzQNr7cKS7JGAnKQJS03YTnHURz10K2+MbQGGSKCOPjVM4e5kebI3LHbM6SQg5GguaL2JN9AbFBuUWiwraN8lQ+mmp3wTRxNlPftkjeHEt+CeLF1iDe7W+heHBtu+k189CKeRktKAZXGRha0OAIykG7uY6gglaKA4pvYbT0bK19LU9GlfkY8PiJkvch4bm8AhpsVvKfap7p+A6mkZI6IzR3kjLZgC1rg1wOhGdt7jrHagkSKIbHbxGYlJUxshlifSnLIyRzA4OuRbKCetpBPUVusAxl9S1z3QuhYCQ0mRj+JlJaS3L8XS4PWCgju+byLWehn1gv2pow7AoGuALXQwggi4cCWAgjsK2u1WyrcQg4Ess0cTvDbHkHFGhAcXNcQAR1WX4HY79CbRiqq2sYRaQcHiZW+Cy5jy2Fh8W+nNBXb82zGJX792E4i7W1yKSQfw0B8xc0deRSDHGZdlXA9VIwf8AyFMsT2djqaR1LU5p43ts4usHOPMO70ABwOoIAsvHiWxjJqGOh407IWNDHZOHmmYBlyvLmHTr72xugig/uh9BP1Vq8Da8bGzcS9zBMW3/AMmZ2S3my2Uyh3cRinjpX1FXLSxgAQOdGGOa2xaHFjGvcBbkXWNze62mO7LsqqboueSCEjK5sWQZ2WtkOZps30WOnNBr920gbg2HucQGtgaSTyAAuSVWu0mNCkr8Lxi0rRUOe2pDo5G5I5LGNpuLEtiJ0HMs86stmwYbQdAbVVjYbZbgxB4iy5TEHcPwTzv4XnX7bTbFMr6VlNPNUcNts2XhgykEEFxyaEEfFtzKD9drMPjqIYoZWtkillYHNOocNT/OxB9Cqc1smAdMwypc59DVRTOpZjzY4tN2kDrJIBA6yCPCVpS7GuMMEQra1vRzdrx0cudbRgfmiIIaNBoPPdejarY+DEqY09SCW6FrxYPjcPjMNrA8+qxQfNpK3h0rWXcHVBZEC0Fzhn0e5rQCSWszut5lX+6+dtFi+J4c3MIJiJ4GljmZR8YBrhe2VzW368g86sSr2dMlTDUdIqWcC9om8PhuuLOzAsLrkDmHC2tuZWsxnd7HU1kdaaiqjnhBEZYYbRAgghodGc3M+Ffmgld1V+xX95sd+RH/ACYrPDdFGa7YKN1Ya2CaekqHtyyOiLC2caW4jJGuBtYC4sf4IP0wzyviPzei+tVqrJsEmwunw/GqBoLeBEKuACzZGkC77C9ges/FIB1F1cVLgPDjlAlmMs1s1QSwykgWaR3uQWHIZbanTVfMB2eFLTNpuJLPGwZQZchIZbKGnK1oIt2i6DW7C4xHVx1NTCSYp5i5pIsf7ONpFvMWkf7KGf8Ajh5OqvnJ93Gp7gWx8VFTSU1M+SJj3veHDKXRF5vZmZpFhyFwV5ti9gosLa9lPLO6OQ5ix5YRnsAXAhoN7NA528yCC4xVnBsflkY0mPF4jkYB4VUCGtFhyBeRc/tlWJVYeKfC5YQS7hUz25iSS4hhBcSdSSblejF9nIqmWklkHf0chkYdNS5pYQbjlqHaW1a1fvjGGdIhfFxJIhILFzMubKdCO/aRqNOSCq90sFWaDB3MeOitnn4jGtc140mDTI/NZ0ebqDeZZ2FbbfVUskwF74i0xufFlLeRGcDTzaLd4Zu4FNTdFp62vhhGazWugu3OSXWcYi4XJJ5+hZ4pu3hqKKChdLUtpoGhuRpjvLlsWmRxYTcW0y2GpuD1BBdpmOhdgEmIubVUhLAxsbOBwZC2MsdKC5/GaAOQLevQ3spft/sa+umppKSrNJW0rXFtrnPG4i+YA3tmA7QdQRyt78X3eQ1VJBSzyVD+jEOjmzMbLGWizbFrQ02GmreoL2VmyTZJYpzNUNnhj4bZWuaCQSHOLm5cjibDm23YAgimxmM4lDiIocTEMpkhc+KoZYFwjIDg4gC474aWFtOa8+xn95sd+RF/JinFBs02Od9Q+SWedzcge/L8FHzLYmtaGtBOpNrnS5IAtrcG3fMpquSsbU1Uk8wAlLzFacNAAzBsYtaw8G3JBE9/9O2PB4WMa1jGTxhrQLBoDX2AHUFZVJTNLYHloL2Ms11tWhwbmAPUDlbf0BafbPYWLFGMjnlnbEwh2SMsALhcBxJYTeziOa3WHURijbGZHy5dM78uYjqvkAHm5IKl3iU5o8doJKZ5hfio4ExA6nPZGXt/byuFj2gK36WmbGxrGANYwBrWgWDWtFgB6AoxtHu6jrqmGplnqmyUxzQ5DEGwuBDrtDozfvmg99dSqGMtaASXEAC5td1us20ugzREQEREBERAREQEREBERAREQEREBERAREQEREBERAREQEREBER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a:blip r:embed="rId3"/>
          <a:stretch>
            <a:fillRect/>
          </a:stretch>
        </p:blipFill>
        <p:spPr>
          <a:xfrm>
            <a:off x="3705225" y="5975946"/>
            <a:ext cx="1411243" cy="851574"/>
          </a:xfrm>
          <a:prstGeom prst="rect">
            <a:avLst/>
          </a:prstGeom>
        </p:spPr>
      </p:pic>
    </p:spTree>
    <p:extLst>
      <p:ext uri="{BB962C8B-B14F-4D97-AF65-F5344CB8AC3E}">
        <p14:creationId xmlns:p14="http://schemas.microsoft.com/office/powerpoint/2010/main" val="29714710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86600" y="381000"/>
            <a:ext cx="1432684" cy="1426588"/>
          </a:xfrm>
          <a:prstGeom prst="rect">
            <a:avLst/>
          </a:prstGeom>
        </p:spPr>
      </p:pic>
      <p:pic>
        <p:nvPicPr>
          <p:cNvPr id="6" name="Picture 5"/>
          <p:cNvPicPr>
            <a:picLocks noChangeAspect="1"/>
          </p:cNvPicPr>
          <p:nvPr/>
        </p:nvPicPr>
        <p:blipFill>
          <a:blip r:embed="rId4"/>
          <a:stretch>
            <a:fillRect/>
          </a:stretch>
        </p:blipFill>
        <p:spPr>
          <a:xfrm>
            <a:off x="1165922" y="5080"/>
            <a:ext cx="6865620" cy="7126224"/>
          </a:xfrm>
          <a:prstGeom prst="rect">
            <a:avLst/>
          </a:prstGeom>
        </p:spPr>
      </p:pic>
    </p:spTree>
    <p:extLst>
      <p:ext uri="{BB962C8B-B14F-4D97-AF65-F5344CB8AC3E}">
        <p14:creationId xmlns:p14="http://schemas.microsoft.com/office/powerpoint/2010/main" val="3487231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p:nvPr/>
        </p:nvSpPr>
        <p:spPr>
          <a:xfrm>
            <a:off x="-50800" y="5600699"/>
            <a:ext cx="9220200" cy="1257301"/>
          </a:xfrm>
          <a:custGeom>
            <a:avLst/>
            <a:gdLst>
              <a:gd name="connsiteX0" fmla="*/ 0 w 9144000"/>
              <a:gd name="connsiteY0" fmla="*/ 0 h 839225"/>
              <a:gd name="connsiteX1" fmla="*/ 9144000 w 9144000"/>
              <a:gd name="connsiteY1" fmla="*/ 0 h 839225"/>
              <a:gd name="connsiteX2" fmla="*/ 9144000 w 9144000"/>
              <a:gd name="connsiteY2" fmla="*/ 839225 h 839225"/>
              <a:gd name="connsiteX3" fmla="*/ 0 w 9144000"/>
              <a:gd name="connsiteY3" fmla="*/ 839225 h 839225"/>
              <a:gd name="connsiteX4" fmla="*/ 0 w 9144000"/>
              <a:gd name="connsiteY4" fmla="*/ 0 h 839225"/>
              <a:gd name="connsiteX0" fmla="*/ 0 w 9144000"/>
              <a:gd name="connsiteY0" fmla="*/ 1356 h 840581"/>
              <a:gd name="connsiteX1" fmla="*/ 4036219 w 9144000"/>
              <a:gd name="connsiteY1" fmla="*/ 0 h 840581"/>
              <a:gd name="connsiteX2" fmla="*/ 9144000 w 9144000"/>
              <a:gd name="connsiteY2" fmla="*/ 1356 h 840581"/>
              <a:gd name="connsiteX3" fmla="*/ 9144000 w 9144000"/>
              <a:gd name="connsiteY3" fmla="*/ 840581 h 840581"/>
              <a:gd name="connsiteX4" fmla="*/ 0 w 9144000"/>
              <a:gd name="connsiteY4" fmla="*/ 840581 h 840581"/>
              <a:gd name="connsiteX5" fmla="*/ 0 w 9144000"/>
              <a:gd name="connsiteY5" fmla="*/ 1356 h 840581"/>
              <a:gd name="connsiteX0" fmla="*/ 0 w 9144000"/>
              <a:gd name="connsiteY0" fmla="*/ 1356 h 840581"/>
              <a:gd name="connsiteX1" fmla="*/ 4036219 w 9144000"/>
              <a:gd name="connsiteY1" fmla="*/ 0 h 840581"/>
              <a:gd name="connsiteX2" fmla="*/ 5183981 w 9144000"/>
              <a:gd name="connsiteY2" fmla="*/ 0 h 840581"/>
              <a:gd name="connsiteX3" fmla="*/ 9144000 w 9144000"/>
              <a:gd name="connsiteY3" fmla="*/ 1356 h 840581"/>
              <a:gd name="connsiteX4" fmla="*/ 9144000 w 9144000"/>
              <a:gd name="connsiteY4" fmla="*/ 840581 h 840581"/>
              <a:gd name="connsiteX5" fmla="*/ 0 w 9144000"/>
              <a:gd name="connsiteY5" fmla="*/ 840581 h 840581"/>
              <a:gd name="connsiteX6" fmla="*/ 0 w 9144000"/>
              <a:gd name="connsiteY6" fmla="*/ 1356 h 840581"/>
              <a:gd name="connsiteX0" fmla="*/ 0 w 9144000"/>
              <a:gd name="connsiteY0" fmla="*/ 207731 h 1046956"/>
              <a:gd name="connsiteX1" fmla="*/ 4036219 w 9144000"/>
              <a:gd name="connsiteY1" fmla="*/ 206375 h 1046956"/>
              <a:gd name="connsiteX2" fmla="*/ 5183981 w 9144000"/>
              <a:gd name="connsiteY2" fmla="*/ 206375 h 1046956"/>
              <a:gd name="connsiteX3" fmla="*/ 9144000 w 9144000"/>
              <a:gd name="connsiteY3" fmla="*/ 207731 h 1046956"/>
              <a:gd name="connsiteX4" fmla="*/ 9144000 w 9144000"/>
              <a:gd name="connsiteY4" fmla="*/ 1046956 h 1046956"/>
              <a:gd name="connsiteX5" fmla="*/ 0 w 9144000"/>
              <a:gd name="connsiteY5" fmla="*/ 1046956 h 1046956"/>
              <a:gd name="connsiteX6" fmla="*/ 0 w 9144000"/>
              <a:gd name="connsiteY6" fmla="*/ 207731 h 1046956"/>
              <a:gd name="connsiteX0" fmla="*/ 0 w 9144000"/>
              <a:gd name="connsiteY0" fmla="*/ 376880 h 1216105"/>
              <a:gd name="connsiteX1" fmla="*/ 4036219 w 9144000"/>
              <a:gd name="connsiteY1" fmla="*/ 375524 h 1216105"/>
              <a:gd name="connsiteX2" fmla="*/ 5183981 w 9144000"/>
              <a:gd name="connsiteY2" fmla="*/ 375524 h 1216105"/>
              <a:gd name="connsiteX3" fmla="*/ 9144000 w 9144000"/>
              <a:gd name="connsiteY3" fmla="*/ 376880 h 1216105"/>
              <a:gd name="connsiteX4" fmla="*/ 9144000 w 9144000"/>
              <a:gd name="connsiteY4" fmla="*/ 1216105 h 1216105"/>
              <a:gd name="connsiteX5" fmla="*/ 0 w 9144000"/>
              <a:gd name="connsiteY5" fmla="*/ 1216105 h 1216105"/>
              <a:gd name="connsiteX6" fmla="*/ 0 w 9144000"/>
              <a:gd name="connsiteY6" fmla="*/ 376880 h 1216105"/>
              <a:gd name="connsiteX0" fmla="*/ 0 w 9144000"/>
              <a:gd name="connsiteY0" fmla="*/ 377593 h 1216818"/>
              <a:gd name="connsiteX1" fmla="*/ 4036219 w 9144000"/>
              <a:gd name="connsiteY1" fmla="*/ 376237 h 1216818"/>
              <a:gd name="connsiteX2" fmla="*/ 4572000 w 9144000"/>
              <a:gd name="connsiteY2" fmla="*/ 0 h 1216818"/>
              <a:gd name="connsiteX3" fmla="*/ 5183981 w 9144000"/>
              <a:gd name="connsiteY3" fmla="*/ 376237 h 1216818"/>
              <a:gd name="connsiteX4" fmla="*/ 9144000 w 9144000"/>
              <a:gd name="connsiteY4" fmla="*/ 377593 h 1216818"/>
              <a:gd name="connsiteX5" fmla="*/ 9144000 w 9144000"/>
              <a:gd name="connsiteY5" fmla="*/ 1216818 h 1216818"/>
              <a:gd name="connsiteX6" fmla="*/ 0 w 9144000"/>
              <a:gd name="connsiteY6" fmla="*/ 1216818 h 1216818"/>
              <a:gd name="connsiteX7" fmla="*/ 0 w 9144000"/>
              <a:gd name="connsiteY7" fmla="*/ 377593 h 1216818"/>
              <a:gd name="connsiteX0" fmla="*/ 0 w 9144000"/>
              <a:gd name="connsiteY0" fmla="*/ 377593 h 1216818"/>
              <a:gd name="connsiteX1" fmla="*/ 4036219 w 9144000"/>
              <a:gd name="connsiteY1" fmla="*/ 376237 h 1216818"/>
              <a:gd name="connsiteX2" fmla="*/ 4572000 w 9144000"/>
              <a:gd name="connsiteY2" fmla="*/ 0 h 1216818"/>
              <a:gd name="connsiteX3" fmla="*/ 5183981 w 9144000"/>
              <a:gd name="connsiteY3" fmla="*/ 376237 h 1216818"/>
              <a:gd name="connsiteX4" fmla="*/ 9144000 w 9144000"/>
              <a:gd name="connsiteY4" fmla="*/ 377593 h 1216818"/>
              <a:gd name="connsiteX5" fmla="*/ 9144000 w 9144000"/>
              <a:gd name="connsiteY5" fmla="*/ 1216818 h 1216818"/>
              <a:gd name="connsiteX6" fmla="*/ 0 w 9144000"/>
              <a:gd name="connsiteY6" fmla="*/ 1216818 h 1216818"/>
              <a:gd name="connsiteX7" fmla="*/ 0 w 9144000"/>
              <a:gd name="connsiteY7" fmla="*/ 377593 h 1216818"/>
              <a:gd name="connsiteX0" fmla="*/ 0 w 9144000"/>
              <a:gd name="connsiteY0" fmla="*/ 377593 h 1216818"/>
              <a:gd name="connsiteX1" fmla="*/ 4036219 w 9144000"/>
              <a:gd name="connsiteY1" fmla="*/ 376237 h 1216818"/>
              <a:gd name="connsiteX2" fmla="*/ 4572000 w 9144000"/>
              <a:gd name="connsiteY2" fmla="*/ 0 h 1216818"/>
              <a:gd name="connsiteX3" fmla="*/ 5183981 w 9144000"/>
              <a:gd name="connsiteY3" fmla="*/ 376237 h 1216818"/>
              <a:gd name="connsiteX4" fmla="*/ 9144000 w 9144000"/>
              <a:gd name="connsiteY4" fmla="*/ 377593 h 1216818"/>
              <a:gd name="connsiteX5" fmla="*/ 9144000 w 9144000"/>
              <a:gd name="connsiteY5" fmla="*/ 1216818 h 1216818"/>
              <a:gd name="connsiteX6" fmla="*/ 0 w 9144000"/>
              <a:gd name="connsiteY6" fmla="*/ 1216818 h 1216818"/>
              <a:gd name="connsiteX7" fmla="*/ 0 w 9144000"/>
              <a:gd name="connsiteY7" fmla="*/ 377593 h 1216818"/>
              <a:gd name="connsiteX0" fmla="*/ 0 w 9144000"/>
              <a:gd name="connsiteY0" fmla="*/ 1356 h 840581"/>
              <a:gd name="connsiteX1" fmla="*/ 4036219 w 9144000"/>
              <a:gd name="connsiteY1" fmla="*/ 0 h 840581"/>
              <a:gd name="connsiteX2" fmla="*/ 5183981 w 9144000"/>
              <a:gd name="connsiteY2" fmla="*/ 0 h 840581"/>
              <a:gd name="connsiteX3" fmla="*/ 9144000 w 9144000"/>
              <a:gd name="connsiteY3" fmla="*/ 1356 h 840581"/>
              <a:gd name="connsiteX4" fmla="*/ 9144000 w 9144000"/>
              <a:gd name="connsiteY4" fmla="*/ 840581 h 840581"/>
              <a:gd name="connsiteX5" fmla="*/ 0 w 9144000"/>
              <a:gd name="connsiteY5" fmla="*/ 840581 h 840581"/>
              <a:gd name="connsiteX6" fmla="*/ 0 w 9144000"/>
              <a:gd name="connsiteY6" fmla="*/ 1356 h 840581"/>
              <a:gd name="connsiteX0" fmla="*/ 0 w 9144000"/>
              <a:gd name="connsiteY0" fmla="*/ 1356 h 840581"/>
              <a:gd name="connsiteX1" fmla="*/ 5183981 w 9144000"/>
              <a:gd name="connsiteY1" fmla="*/ 0 h 840581"/>
              <a:gd name="connsiteX2" fmla="*/ 9144000 w 9144000"/>
              <a:gd name="connsiteY2" fmla="*/ 1356 h 840581"/>
              <a:gd name="connsiteX3" fmla="*/ 9144000 w 9144000"/>
              <a:gd name="connsiteY3" fmla="*/ 840581 h 840581"/>
              <a:gd name="connsiteX4" fmla="*/ 0 w 9144000"/>
              <a:gd name="connsiteY4" fmla="*/ 840581 h 840581"/>
              <a:gd name="connsiteX5" fmla="*/ 0 w 9144000"/>
              <a:gd name="connsiteY5" fmla="*/ 1356 h 840581"/>
              <a:gd name="connsiteX0" fmla="*/ 0 w 9144000"/>
              <a:gd name="connsiteY0" fmla="*/ 0 h 839225"/>
              <a:gd name="connsiteX1" fmla="*/ 9144000 w 9144000"/>
              <a:gd name="connsiteY1" fmla="*/ 0 h 839225"/>
              <a:gd name="connsiteX2" fmla="*/ 9144000 w 9144000"/>
              <a:gd name="connsiteY2" fmla="*/ 839225 h 839225"/>
              <a:gd name="connsiteX3" fmla="*/ 0 w 9144000"/>
              <a:gd name="connsiteY3" fmla="*/ 839225 h 839225"/>
              <a:gd name="connsiteX4" fmla="*/ 0 w 9144000"/>
              <a:gd name="connsiteY4" fmla="*/ 0 h 839225"/>
              <a:gd name="connsiteX0" fmla="*/ 0 w 9144000"/>
              <a:gd name="connsiteY0" fmla="*/ 2154 h 841379"/>
              <a:gd name="connsiteX1" fmla="*/ 3929063 w 9144000"/>
              <a:gd name="connsiteY1" fmla="*/ 0 h 841379"/>
              <a:gd name="connsiteX2" fmla="*/ 9144000 w 9144000"/>
              <a:gd name="connsiteY2" fmla="*/ 2154 h 841379"/>
              <a:gd name="connsiteX3" fmla="*/ 9144000 w 9144000"/>
              <a:gd name="connsiteY3" fmla="*/ 841379 h 841379"/>
              <a:gd name="connsiteX4" fmla="*/ 0 w 9144000"/>
              <a:gd name="connsiteY4" fmla="*/ 841379 h 841379"/>
              <a:gd name="connsiteX5" fmla="*/ 0 w 9144000"/>
              <a:gd name="connsiteY5" fmla="*/ 2154 h 841379"/>
              <a:gd name="connsiteX0" fmla="*/ 0 w 9144000"/>
              <a:gd name="connsiteY0" fmla="*/ 4433 h 843658"/>
              <a:gd name="connsiteX1" fmla="*/ 3929063 w 9144000"/>
              <a:gd name="connsiteY1" fmla="*/ 2279 h 843658"/>
              <a:gd name="connsiteX2" fmla="*/ 4945856 w 9144000"/>
              <a:gd name="connsiteY2" fmla="*/ 0 h 843658"/>
              <a:gd name="connsiteX3" fmla="*/ 9144000 w 9144000"/>
              <a:gd name="connsiteY3" fmla="*/ 4433 h 843658"/>
              <a:gd name="connsiteX4" fmla="*/ 9144000 w 9144000"/>
              <a:gd name="connsiteY4" fmla="*/ 843658 h 843658"/>
              <a:gd name="connsiteX5" fmla="*/ 0 w 9144000"/>
              <a:gd name="connsiteY5" fmla="*/ 843658 h 843658"/>
              <a:gd name="connsiteX6" fmla="*/ 0 w 9144000"/>
              <a:gd name="connsiteY6" fmla="*/ 4433 h 843658"/>
              <a:gd name="connsiteX0" fmla="*/ 0 w 9144000"/>
              <a:gd name="connsiteY0" fmla="*/ 4433 h 843658"/>
              <a:gd name="connsiteX1" fmla="*/ 3929063 w 9144000"/>
              <a:gd name="connsiteY1" fmla="*/ 2279 h 843658"/>
              <a:gd name="connsiteX2" fmla="*/ 4433888 w 9144000"/>
              <a:gd name="connsiteY2" fmla="*/ 0 h 843658"/>
              <a:gd name="connsiteX3" fmla="*/ 4945856 w 9144000"/>
              <a:gd name="connsiteY3" fmla="*/ 0 h 843658"/>
              <a:gd name="connsiteX4" fmla="*/ 9144000 w 9144000"/>
              <a:gd name="connsiteY4" fmla="*/ 4433 h 843658"/>
              <a:gd name="connsiteX5" fmla="*/ 9144000 w 9144000"/>
              <a:gd name="connsiteY5" fmla="*/ 843658 h 843658"/>
              <a:gd name="connsiteX6" fmla="*/ 0 w 9144000"/>
              <a:gd name="connsiteY6" fmla="*/ 843658 h 843658"/>
              <a:gd name="connsiteX7" fmla="*/ 0 w 9144000"/>
              <a:gd name="connsiteY7" fmla="*/ 4433 h 843658"/>
              <a:gd name="connsiteX0" fmla="*/ 0 w 9144000"/>
              <a:gd name="connsiteY0" fmla="*/ 291733 h 1130958"/>
              <a:gd name="connsiteX1" fmla="*/ 3929063 w 9144000"/>
              <a:gd name="connsiteY1" fmla="*/ 289579 h 1130958"/>
              <a:gd name="connsiteX2" fmla="*/ 4431507 w 9144000"/>
              <a:gd name="connsiteY2" fmla="*/ 0 h 1130958"/>
              <a:gd name="connsiteX3" fmla="*/ 4945856 w 9144000"/>
              <a:gd name="connsiteY3" fmla="*/ 287300 h 1130958"/>
              <a:gd name="connsiteX4" fmla="*/ 9144000 w 9144000"/>
              <a:gd name="connsiteY4" fmla="*/ 291733 h 1130958"/>
              <a:gd name="connsiteX5" fmla="*/ 9144000 w 9144000"/>
              <a:gd name="connsiteY5" fmla="*/ 1130958 h 1130958"/>
              <a:gd name="connsiteX6" fmla="*/ 0 w 9144000"/>
              <a:gd name="connsiteY6" fmla="*/ 1130958 h 1130958"/>
              <a:gd name="connsiteX7" fmla="*/ 0 w 9144000"/>
              <a:gd name="connsiteY7" fmla="*/ 291733 h 1130958"/>
              <a:gd name="connsiteX0" fmla="*/ 0 w 9144000"/>
              <a:gd name="connsiteY0" fmla="*/ 294014 h 1133239"/>
              <a:gd name="connsiteX1" fmla="*/ 3929063 w 9144000"/>
              <a:gd name="connsiteY1" fmla="*/ 291860 h 1133239"/>
              <a:gd name="connsiteX2" fmla="*/ 4436270 w 9144000"/>
              <a:gd name="connsiteY2" fmla="*/ 0 h 1133239"/>
              <a:gd name="connsiteX3" fmla="*/ 4945856 w 9144000"/>
              <a:gd name="connsiteY3" fmla="*/ 289581 h 1133239"/>
              <a:gd name="connsiteX4" fmla="*/ 9144000 w 9144000"/>
              <a:gd name="connsiteY4" fmla="*/ 294014 h 1133239"/>
              <a:gd name="connsiteX5" fmla="*/ 9144000 w 9144000"/>
              <a:gd name="connsiteY5" fmla="*/ 1133239 h 1133239"/>
              <a:gd name="connsiteX6" fmla="*/ 0 w 9144000"/>
              <a:gd name="connsiteY6" fmla="*/ 1133239 h 1133239"/>
              <a:gd name="connsiteX7" fmla="*/ 0 w 9144000"/>
              <a:gd name="connsiteY7" fmla="*/ 294014 h 1133239"/>
              <a:gd name="connsiteX0" fmla="*/ 0 w 9144000"/>
              <a:gd name="connsiteY0" fmla="*/ 239290 h 1078515"/>
              <a:gd name="connsiteX1" fmla="*/ 3929063 w 9144000"/>
              <a:gd name="connsiteY1" fmla="*/ 237136 h 1078515"/>
              <a:gd name="connsiteX2" fmla="*/ 4445795 w 9144000"/>
              <a:gd name="connsiteY2" fmla="*/ 0 h 1078515"/>
              <a:gd name="connsiteX3" fmla="*/ 4945856 w 9144000"/>
              <a:gd name="connsiteY3" fmla="*/ 234857 h 1078515"/>
              <a:gd name="connsiteX4" fmla="*/ 9144000 w 9144000"/>
              <a:gd name="connsiteY4" fmla="*/ 239290 h 1078515"/>
              <a:gd name="connsiteX5" fmla="*/ 9144000 w 9144000"/>
              <a:gd name="connsiteY5" fmla="*/ 1078515 h 1078515"/>
              <a:gd name="connsiteX6" fmla="*/ 0 w 9144000"/>
              <a:gd name="connsiteY6" fmla="*/ 1078515 h 1078515"/>
              <a:gd name="connsiteX7" fmla="*/ 0 w 9144000"/>
              <a:gd name="connsiteY7" fmla="*/ 239290 h 1078515"/>
              <a:gd name="connsiteX0" fmla="*/ 0 w 9144000"/>
              <a:gd name="connsiteY0" fmla="*/ 319096 h 1158321"/>
              <a:gd name="connsiteX1" fmla="*/ 3929063 w 9144000"/>
              <a:gd name="connsiteY1" fmla="*/ 316942 h 1158321"/>
              <a:gd name="connsiteX2" fmla="*/ 4448176 w 9144000"/>
              <a:gd name="connsiteY2" fmla="*/ 0 h 1158321"/>
              <a:gd name="connsiteX3" fmla="*/ 4945856 w 9144000"/>
              <a:gd name="connsiteY3" fmla="*/ 314663 h 1158321"/>
              <a:gd name="connsiteX4" fmla="*/ 9144000 w 9144000"/>
              <a:gd name="connsiteY4" fmla="*/ 319096 h 1158321"/>
              <a:gd name="connsiteX5" fmla="*/ 9144000 w 9144000"/>
              <a:gd name="connsiteY5" fmla="*/ 1158321 h 1158321"/>
              <a:gd name="connsiteX6" fmla="*/ 0 w 9144000"/>
              <a:gd name="connsiteY6" fmla="*/ 1158321 h 1158321"/>
              <a:gd name="connsiteX7" fmla="*/ 0 w 9144000"/>
              <a:gd name="connsiteY7" fmla="*/ 319096 h 1158321"/>
              <a:gd name="connsiteX0" fmla="*/ 0 w 9144000"/>
              <a:gd name="connsiteY0" fmla="*/ 319098 h 1158323"/>
              <a:gd name="connsiteX1" fmla="*/ 3929063 w 9144000"/>
              <a:gd name="connsiteY1" fmla="*/ 316944 h 1158323"/>
              <a:gd name="connsiteX2" fmla="*/ 4448176 w 9144000"/>
              <a:gd name="connsiteY2" fmla="*/ 2 h 1158323"/>
              <a:gd name="connsiteX3" fmla="*/ 4945856 w 9144000"/>
              <a:gd name="connsiteY3" fmla="*/ 314665 h 1158323"/>
              <a:gd name="connsiteX4" fmla="*/ 9144000 w 9144000"/>
              <a:gd name="connsiteY4" fmla="*/ 319098 h 1158323"/>
              <a:gd name="connsiteX5" fmla="*/ 9144000 w 9144000"/>
              <a:gd name="connsiteY5" fmla="*/ 1158323 h 1158323"/>
              <a:gd name="connsiteX6" fmla="*/ 0 w 9144000"/>
              <a:gd name="connsiteY6" fmla="*/ 1158323 h 1158323"/>
              <a:gd name="connsiteX7" fmla="*/ 0 w 9144000"/>
              <a:gd name="connsiteY7" fmla="*/ 319098 h 1158323"/>
              <a:gd name="connsiteX0" fmla="*/ 0 w 9144000"/>
              <a:gd name="connsiteY0" fmla="*/ 246136 h 1085361"/>
              <a:gd name="connsiteX1" fmla="*/ 3929063 w 9144000"/>
              <a:gd name="connsiteY1" fmla="*/ 243982 h 1085361"/>
              <a:gd name="connsiteX2" fmla="*/ 4424363 w 9144000"/>
              <a:gd name="connsiteY2" fmla="*/ 5 h 1085361"/>
              <a:gd name="connsiteX3" fmla="*/ 4945856 w 9144000"/>
              <a:gd name="connsiteY3" fmla="*/ 241703 h 1085361"/>
              <a:gd name="connsiteX4" fmla="*/ 9144000 w 9144000"/>
              <a:gd name="connsiteY4" fmla="*/ 246136 h 1085361"/>
              <a:gd name="connsiteX5" fmla="*/ 9144000 w 9144000"/>
              <a:gd name="connsiteY5" fmla="*/ 1085361 h 1085361"/>
              <a:gd name="connsiteX6" fmla="*/ 0 w 9144000"/>
              <a:gd name="connsiteY6" fmla="*/ 1085361 h 1085361"/>
              <a:gd name="connsiteX7" fmla="*/ 0 w 9144000"/>
              <a:gd name="connsiteY7" fmla="*/ 246136 h 1085361"/>
              <a:gd name="connsiteX0" fmla="*/ 0 w 9144000"/>
              <a:gd name="connsiteY0" fmla="*/ 291737 h 1130962"/>
              <a:gd name="connsiteX1" fmla="*/ 3929063 w 9144000"/>
              <a:gd name="connsiteY1" fmla="*/ 289583 h 1130962"/>
              <a:gd name="connsiteX2" fmla="*/ 4429126 w 9144000"/>
              <a:gd name="connsiteY2" fmla="*/ 3 h 1130962"/>
              <a:gd name="connsiteX3" fmla="*/ 4945856 w 9144000"/>
              <a:gd name="connsiteY3" fmla="*/ 287304 h 1130962"/>
              <a:gd name="connsiteX4" fmla="*/ 9144000 w 9144000"/>
              <a:gd name="connsiteY4" fmla="*/ 291737 h 1130962"/>
              <a:gd name="connsiteX5" fmla="*/ 9144000 w 9144000"/>
              <a:gd name="connsiteY5" fmla="*/ 1130962 h 1130962"/>
              <a:gd name="connsiteX6" fmla="*/ 0 w 9144000"/>
              <a:gd name="connsiteY6" fmla="*/ 1130962 h 1130962"/>
              <a:gd name="connsiteX7" fmla="*/ 0 w 9144000"/>
              <a:gd name="connsiteY7" fmla="*/ 291737 h 1130962"/>
              <a:gd name="connsiteX0" fmla="*/ 0 w 9144000"/>
              <a:gd name="connsiteY0" fmla="*/ 291740 h 1130965"/>
              <a:gd name="connsiteX1" fmla="*/ 3929063 w 9144000"/>
              <a:gd name="connsiteY1" fmla="*/ 289586 h 1130965"/>
              <a:gd name="connsiteX2" fmla="*/ 4429126 w 9144000"/>
              <a:gd name="connsiteY2" fmla="*/ 6 h 1130965"/>
              <a:gd name="connsiteX3" fmla="*/ 4945856 w 9144000"/>
              <a:gd name="connsiteY3" fmla="*/ 287307 h 1130965"/>
              <a:gd name="connsiteX4" fmla="*/ 9144000 w 9144000"/>
              <a:gd name="connsiteY4" fmla="*/ 291740 h 1130965"/>
              <a:gd name="connsiteX5" fmla="*/ 9144000 w 9144000"/>
              <a:gd name="connsiteY5" fmla="*/ 1130965 h 1130965"/>
              <a:gd name="connsiteX6" fmla="*/ 0 w 9144000"/>
              <a:gd name="connsiteY6" fmla="*/ 1130965 h 1130965"/>
              <a:gd name="connsiteX7" fmla="*/ 0 w 9144000"/>
              <a:gd name="connsiteY7" fmla="*/ 291740 h 1130965"/>
              <a:gd name="connsiteX0" fmla="*/ 0 w 9144000"/>
              <a:gd name="connsiteY0" fmla="*/ 291740 h 1130965"/>
              <a:gd name="connsiteX1" fmla="*/ 3929063 w 9144000"/>
              <a:gd name="connsiteY1" fmla="*/ 289586 h 1130965"/>
              <a:gd name="connsiteX2" fmla="*/ 4429126 w 9144000"/>
              <a:gd name="connsiteY2" fmla="*/ 6 h 1130965"/>
              <a:gd name="connsiteX3" fmla="*/ 4945856 w 9144000"/>
              <a:gd name="connsiteY3" fmla="*/ 287307 h 1130965"/>
              <a:gd name="connsiteX4" fmla="*/ 9144000 w 9144000"/>
              <a:gd name="connsiteY4" fmla="*/ 291740 h 1130965"/>
              <a:gd name="connsiteX5" fmla="*/ 9144000 w 9144000"/>
              <a:gd name="connsiteY5" fmla="*/ 1130965 h 1130965"/>
              <a:gd name="connsiteX6" fmla="*/ 0 w 9144000"/>
              <a:gd name="connsiteY6" fmla="*/ 1130965 h 1130965"/>
              <a:gd name="connsiteX7" fmla="*/ 0 w 9144000"/>
              <a:gd name="connsiteY7" fmla="*/ 291740 h 1130965"/>
              <a:gd name="connsiteX0" fmla="*/ 0 w 9144000"/>
              <a:gd name="connsiteY0" fmla="*/ 291736 h 1130961"/>
              <a:gd name="connsiteX1" fmla="*/ 3944677 w 9144000"/>
              <a:gd name="connsiteY1" fmla="*/ 289582 h 1130961"/>
              <a:gd name="connsiteX2" fmla="*/ 4429126 w 9144000"/>
              <a:gd name="connsiteY2" fmla="*/ 2 h 1130961"/>
              <a:gd name="connsiteX3" fmla="*/ 4945856 w 9144000"/>
              <a:gd name="connsiteY3" fmla="*/ 287303 h 1130961"/>
              <a:gd name="connsiteX4" fmla="*/ 9144000 w 9144000"/>
              <a:gd name="connsiteY4" fmla="*/ 291736 h 1130961"/>
              <a:gd name="connsiteX5" fmla="*/ 9144000 w 9144000"/>
              <a:gd name="connsiteY5" fmla="*/ 1130961 h 1130961"/>
              <a:gd name="connsiteX6" fmla="*/ 0 w 9144000"/>
              <a:gd name="connsiteY6" fmla="*/ 1130961 h 1130961"/>
              <a:gd name="connsiteX7" fmla="*/ 0 w 9144000"/>
              <a:gd name="connsiteY7" fmla="*/ 291736 h 1130961"/>
              <a:gd name="connsiteX0" fmla="*/ 0 w 9144000"/>
              <a:gd name="connsiteY0" fmla="*/ 291736 h 1130961"/>
              <a:gd name="connsiteX1" fmla="*/ 3929063 w 9144000"/>
              <a:gd name="connsiteY1" fmla="*/ 289582 h 1130961"/>
              <a:gd name="connsiteX2" fmla="*/ 4429126 w 9144000"/>
              <a:gd name="connsiteY2" fmla="*/ 2 h 1130961"/>
              <a:gd name="connsiteX3" fmla="*/ 4945856 w 9144000"/>
              <a:gd name="connsiteY3" fmla="*/ 287303 h 1130961"/>
              <a:gd name="connsiteX4" fmla="*/ 9144000 w 9144000"/>
              <a:gd name="connsiteY4" fmla="*/ 291736 h 1130961"/>
              <a:gd name="connsiteX5" fmla="*/ 9144000 w 9144000"/>
              <a:gd name="connsiteY5" fmla="*/ 1130961 h 1130961"/>
              <a:gd name="connsiteX6" fmla="*/ 0 w 9144000"/>
              <a:gd name="connsiteY6" fmla="*/ 1130961 h 1130961"/>
              <a:gd name="connsiteX7" fmla="*/ 0 w 9144000"/>
              <a:gd name="connsiteY7" fmla="*/ 291736 h 113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30961">
                <a:moveTo>
                  <a:pt x="0" y="291736"/>
                </a:moveTo>
                <a:lnTo>
                  <a:pt x="3929063" y="289582"/>
                </a:lnTo>
                <a:cubicBezTo>
                  <a:pt x="4021139" y="99570"/>
                  <a:pt x="4259661" y="382"/>
                  <a:pt x="4429126" y="2"/>
                </a:cubicBezTo>
                <a:cubicBezTo>
                  <a:pt x="4598591" y="-378"/>
                  <a:pt x="4832350" y="86648"/>
                  <a:pt x="4945856" y="287303"/>
                </a:cubicBezTo>
                <a:lnTo>
                  <a:pt x="9144000" y="291736"/>
                </a:lnTo>
                <a:lnTo>
                  <a:pt x="9144000" y="1130961"/>
                </a:lnTo>
                <a:lnTo>
                  <a:pt x="0" y="1130961"/>
                </a:lnTo>
                <a:lnTo>
                  <a:pt x="0" y="291736"/>
                </a:lnTo>
                <a:close/>
              </a:path>
            </a:pathLst>
          </a:custGeom>
          <a:solidFill>
            <a:sysClr val="window" lastClr="FFFFFF"/>
          </a:solidFill>
          <a:ln w="15875" cap="flat" cmpd="sng" algn="ctr">
            <a:solidFill>
              <a:srgbClr val="9E8E5C"/>
            </a:solidFill>
            <a:prstDash val="solid"/>
          </a:ln>
          <a:effectLst>
            <a:outerShdw blurRad="50800" dir="16200000"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D0CCB9"/>
              </a:solidFill>
              <a:effectLst/>
              <a:uLnTx/>
              <a:uFillTx/>
              <a:latin typeface="Calibri"/>
              <a:ea typeface="+mn-ea"/>
              <a:cs typeface="+mn-cs"/>
            </a:endParaRPr>
          </a:p>
        </p:txBody>
      </p:sp>
      <p:sp>
        <p:nvSpPr>
          <p:cNvPr id="2" name="Title 1"/>
          <p:cNvSpPr>
            <a:spLocks noGrp="1"/>
          </p:cNvSpPr>
          <p:nvPr>
            <p:ph type="ctrTitle"/>
          </p:nvPr>
        </p:nvSpPr>
        <p:spPr>
          <a:xfrm>
            <a:off x="580304" y="258568"/>
            <a:ext cx="7772400" cy="762000"/>
          </a:xfrm>
        </p:spPr>
        <p:txBody>
          <a:bodyPr/>
          <a:lstStyle/>
          <a:p>
            <a:r>
              <a:rPr lang="en-US" b="1" dirty="0">
                <a:solidFill>
                  <a:srgbClr val="3D264F"/>
                </a:solidFill>
              </a:rPr>
              <a:t>Questions?</a:t>
            </a:r>
          </a:p>
        </p:txBody>
      </p:sp>
      <p:pic>
        <p:nvPicPr>
          <p:cNvPr id="4" name="Picture 3"/>
          <p:cNvPicPr>
            <a:picLocks noChangeAspect="1"/>
          </p:cNvPicPr>
          <p:nvPr/>
        </p:nvPicPr>
        <p:blipFill rotWithShape="1">
          <a:blip r:embed="rId3"/>
          <a:srcRect t="-762" r="42250"/>
          <a:stretch/>
        </p:blipFill>
        <p:spPr>
          <a:xfrm>
            <a:off x="2331315" y="1056128"/>
            <a:ext cx="4270376" cy="3964243"/>
          </a:xfrm>
          <a:prstGeom prst="rect">
            <a:avLst/>
          </a:prstGeom>
        </p:spPr>
      </p:pic>
      <p:pic>
        <p:nvPicPr>
          <p:cNvPr id="3" name="Picture 2"/>
          <p:cNvPicPr>
            <a:picLocks noChangeAspect="1"/>
          </p:cNvPicPr>
          <p:nvPr/>
        </p:nvPicPr>
        <p:blipFill>
          <a:blip r:embed="rId4"/>
          <a:stretch>
            <a:fillRect/>
          </a:stretch>
        </p:blipFill>
        <p:spPr>
          <a:xfrm>
            <a:off x="3807667" y="5943600"/>
            <a:ext cx="1317673" cy="795288"/>
          </a:xfrm>
          <a:prstGeom prst="rect">
            <a:avLst/>
          </a:prstGeom>
        </p:spPr>
      </p:pic>
    </p:spTree>
    <p:extLst>
      <p:ext uri="{BB962C8B-B14F-4D97-AF65-F5344CB8AC3E}">
        <p14:creationId xmlns:p14="http://schemas.microsoft.com/office/powerpoint/2010/main" val="953786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132998033"/>
              </p:ext>
            </p:extLst>
          </p:nvPr>
        </p:nvGraphicFramePr>
        <p:xfrm>
          <a:off x="214310" y="228600"/>
          <a:ext cx="8610600" cy="6324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4114800"/>
            <a:ext cx="2500313"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038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520" y="1066800"/>
            <a:ext cx="8534400" cy="1708160"/>
          </a:xfrm>
          <a:prstGeom prst="rect">
            <a:avLst/>
          </a:prstGeom>
          <a:noFill/>
        </p:spPr>
        <p:txBody>
          <a:bodyPr wrap="square" rtlCol="0">
            <a:spAutoFit/>
          </a:bodyPr>
          <a:lstStyle/>
          <a:p>
            <a:pPr algn="ctr"/>
            <a:r>
              <a:rPr lang="en-US" sz="3500" dirty="0">
                <a:solidFill>
                  <a:srgbClr val="336699"/>
                </a:solidFill>
                <a:latin typeface="Arial Black" pitchFamily="34" charset="0"/>
              </a:rPr>
              <a:t>Legacy Foundation’s </a:t>
            </a:r>
          </a:p>
          <a:p>
            <a:pPr algn="ctr"/>
            <a:r>
              <a:rPr lang="en-US" sz="3500" dirty="0">
                <a:solidFill>
                  <a:srgbClr val="336699"/>
                </a:solidFill>
                <a:latin typeface="Arial Black" pitchFamily="34" charset="0"/>
              </a:rPr>
              <a:t>Scholarship Program</a:t>
            </a:r>
          </a:p>
          <a:p>
            <a:pPr algn="ctr"/>
            <a:r>
              <a:rPr lang="en-US" sz="3500" dirty="0">
                <a:solidFill>
                  <a:srgbClr val="336699"/>
                </a:solidFill>
                <a:latin typeface="Arial Black" pitchFamily="34" charset="0"/>
              </a:rPr>
              <a:t>Two Scholarship Cycles:</a:t>
            </a:r>
          </a:p>
        </p:txBody>
      </p:sp>
      <p:sp>
        <p:nvSpPr>
          <p:cNvPr id="5" name="TextBox 4"/>
          <p:cNvSpPr txBox="1"/>
          <p:nvPr/>
        </p:nvSpPr>
        <p:spPr>
          <a:xfrm>
            <a:off x="350520" y="3124200"/>
            <a:ext cx="8534400" cy="2062103"/>
          </a:xfrm>
          <a:prstGeom prst="rect">
            <a:avLst/>
          </a:prstGeom>
          <a:noFill/>
        </p:spPr>
        <p:txBody>
          <a:bodyPr wrap="square" rtlCol="0">
            <a:spAutoFit/>
          </a:bodyPr>
          <a:lstStyle/>
          <a:p>
            <a:pPr algn="ctr"/>
            <a:r>
              <a:rPr lang="en-US" sz="2000" i="1" dirty="0">
                <a:solidFill>
                  <a:schemeClr val="accent3">
                    <a:lumMod val="50000"/>
                  </a:schemeClr>
                </a:solidFill>
                <a:latin typeface="Arial Black" pitchFamily="34" charset="0"/>
              </a:rPr>
              <a:t>Lilly Application Open July 1</a:t>
            </a:r>
          </a:p>
          <a:p>
            <a:pPr algn="ctr"/>
            <a:endParaRPr lang="en-US" sz="600" i="1" dirty="0">
              <a:solidFill>
                <a:schemeClr val="accent3">
                  <a:lumMod val="50000"/>
                </a:schemeClr>
              </a:solidFill>
              <a:latin typeface="Arial Black" pitchFamily="34" charset="0"/>
            </a:endParaRPr>
          </a:p>
          <a:p>
            <a:pPr algn="ctr"/>
            <a:endParaRPr lang="en-US" sz="1000" i="1" dirty="0">
              <a:solidFill>
                <a:schemeClr val="accent3">
                  <a:lumMod val="50000"/>
                </a:schemeClr>
              </a:solidFill>
              <a:latin typeface="Arial Black" pitchFamily="34" charset="0"/>
            </a:endParaRPr>
          </a:p>
          <a:p>
            <a:pPr algn="ctr"/>
            <a:r>
              <a:rPr lang="en-US" sz="2000" i="1" dirty="0">
                <a:solidFill>
                  <a:schemeClr val="accent3">
                    <a:lumMod val="50000"/>
                  </a:schemeClr>
                </a:solidFill>
                <a:latin typeface="Arial Black" pitchFamily="34" charset="0"/>
              </a:rPr>
              <a:t>Lilly Deadline is September 15</a:t>
            </a:r>
          </a:p>
          <a:p>
            <a:pPr algn="ctr"/>
            <a:endParaRPr lang="en-US" sz="1200" i="1" dirty="0">
              <a:solidFill>
                <a:srgbClr val="336699"/>
              </a:solidFill>
              <a:latin typeface="Arial Black" pitchFamily="34" charset="0"/>
            </a:endParaRPr>
          </a:p>
          <a:p>
            <a:pPr algn="ctr"/>
            <a:r>
              <a:rPr lang="en-US" sz="2000" i="1" dirty="0">
                <a:solidFill>
                  <a:srgbClr val="FF0000"/>
                </a:solidFill>
                <a:latin typeface="Arial Black" pitchFamily="34" charset="0"/>
              </a:rPr>
              <a:t>**Universal Application (for 40+ various scholarships)</a:t>
            </a:r>
          </a:p>
          <a:p>
            <a:pPr algn="ctr"/>
            <a:endParaRPr lang="en-US" sz="2000" i="1" dirty="0">
              <a:solidFill>
                <a:srgbClr val="FF0000"/>
              </a:solidFill>
              <a:latin typeface="Arial Black" pitchFamily="34" charset="0"/>
            </a:endParaRPr>
          </a:p>
          <a:p>
            <a:pPr algn="ctr"/>
            <a:r>
              <a:rPr lang="en-US" sz="2000" i="1" dirty="0">
                <a:solidFill>
                  <a:srgbClr val="FF0000"/>
                </a:solidFill>
                <a:latin typeface="Arial Black" pitchFamily="34" charset="0"/>
              </a:rPr>
              <a:t>November 1, 2024 – January 15, 2025</a:t>
            </a:r>
          </a:p>
        </p:txBody>
      </p:sp>
    </p:spTree>
    <p:extLst>
      <p:ext uri="{BB962C8B-B14F-4D97-AF65-F5344CB8AC3E}">
        <p14:creationId xmlns:p14="http://schemas.microsoft.com/office/powerpoint/2010/main" val="1564351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194CA3-8820-6208-0060-621335B7903A}"/>
              </a:ext>
            </a:extLst>
          </p:cNvPr>
          <p:cNvSpPr txBox="1"/>
          <p:nvPr/>
        </p:nvSpPr>
        <p:spPr>
          <a:xfrm>
            <a:off x="495300" y="1066800"/>
            <a:ext cx="8153400" cy="707886"/>
          </a:xfrm>
          <a:prstGeom prst="rect">
            <a:avLst/>
          </a:prstGeom>
          <a:noFill/>
        </p:spPr>
        <p:txBody>
          <a:bodyPr wrap="square" rtlCol="0">
            <a:spAutoFit/>
          </a:bodyPr>
          <a:lstStyle/>
          <a:p>
            <a:pPr algn="ctr"/>
            <a:r>
              <a:rPr lang="en-US" sz="2000" b="1" dirty="0">
                <a:solidFill>
                  <a:srgbClr val="FF0000"/>
                </a:solidFill>
              </a:rPr>
              <a:t>Lilly Endowment Community Scholarship Program (LECSP)</a:t>
            </a:r>
          </a:p>
          <a:p>
            <a:pPr algn="ctr"/>
            <a:r>
              <a:rPr lang="en-US" sz="2000" b="1" dirty="0">
                <a:solidFill>
                  <a:srgbClr val="FF0000"/>
                </a:solidFill>
              </a:rPr>
              <a:t>Eligibility Requirements</a:t>
            </a:r>
          </a:p>
        </p:txBody>
      </p:sp>
      <p:pic>
        <p:nvPicPr>
          <p:cNvPr id="5" name="Picture 4">
            <a:extLst>
              <a:ext uri="{FF2B5EF4-FFF2-40B4-BE49-F238E27FC236}">
                <a16:creationId xmlns:a16="http://schemas.microsoft.com/office/drawing/2014/main" id="{EB78AA4F-E89D-BE9D-8A08-941874240FDE}"/>
              </a:ext>
            </a:extLst>
          </p:cNvPr>
          <p:cNvPicPr>
            <a:picLocks noChangeAspect="1"/>
          </p:cNvPicPr>
          <p:nvPr/>
        </p:nvPicPr>
        <p:blipFill>
          <a:blip r:embed="rId2"/>
          <a:stretch>
            <a:fillRect/>
          </a:stretch>
        </p:blipFill>
        <p:spPr>
          <a:xfrm>
            <a:off x="0" y="1916043"/>
            <a:ext cx="9144000" cy="3025913"/>
          </a:xfrm>
          <a:prstGeom prst="rect">
            <a:avLst/>
          </a:prstGeom>
        </p:spPr>
      </p:pic>
    </p:spTree>
    <p:extLst>
      <p:ext uri="{BB962C8B-B14F-4D97-AF65-F5344CB8AC3E}">
        <p14:creationId xmlns:p14="http://schemas.microsoft.com/office/powerpoint/2010/main" val="374162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600200"/>
            <a:ext cx="8534400" cy="3093154"/>
          </a:xfrm>
          <a:prstGeom prst="rect">
            <a:avLst/>
          </a:prstGeom>
          <a:noFill/>
        </p:spPr>
        <p:txBody>
          <a:bodyPr wrap="square" rtlCol="0">
            <a:spAutoFit/>
          </a:bodyPr>
          <a:lstStyle/>
          <a:p>
            <a:pPr algn="ctr"/>
            <a:r>
              <a:rPr lang="en-US" sz="4000" cap="all" dirty="0">
                <a:latin typeface="Arial" panose="020B0604020202020204" pitchFamily="34" charset="0"/>
                <a:ea typeface="+mj-ea"/>
                <a:cs typeface="Arial" panose="020B0604020202020204" pitchFamily="34" charset="0"/>
              </a:rPr>
              <a:t>Lilly Endowment Community Scholarship program (LECSP)  </a:t>
            </a:r>
            <a:br>
              <a:rPr lang="en-US" sz="4000" cap="all" dirty="0">
                <a:latin typeface="Arial" panose="020B0604020202020204" pitchFamily="34" charset="0"/>
                <a:ea typeface="+mj-ea"/>
                <a:cs typeface="Arial" panose="020B0604020202020204" pitchFamily="34" charset="0"/>
              </a:rPr>
            </a:br>
            <a:br>
              <a:rPr lang="en-US" sz="4000" cap="all" dirty="0">
                <a:latin typeface="Arial" panose="020B0604020202020204" pitchFamily="34" charset="0"/>
                <a:ea typeface="+mj-ea"/>
                <a:cs typeface="Arial" panose="020B0604020202020204" pitchFamily="34" charset="0"/>
              </a:rPr>
            </a:br>
            <a:endParaRPr lang="en-US" sz="35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 y="5308684"/>
            <a:ext cx="9143999" cy="1549316"/>
          </a:xfrm>
          <a:prstGeom prst="rect">
            <a:avLst/>
          </a:prstGeom>
        </p:spPr>
      </p:pic>
    </p:spTree>
    <p:extLst>
      <p:ext uri="{BB962C8B-B14F-4D97-AF65-F5344CB8AC3E}">
        <p14:creationId xmlns:p14="http://schemas.microsoft.com/office/powerpoint/2010/main" val="4288623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EBA7A">
            <a:alpha val="30000"/>
          </a:srgbClr>
        </a:solidFill>
        <a:effectLst/>
      </p:bgPr>
    </p:bg>
    <p:spTree>
      <p:nvGrpSpPr>
        <p:cNvPr id="1" name=""/>
        <p:cNvGrpSpPr/>
        <p:nvPr/>
      </p:nvGrpSpPr>
      <p:grpSpPr>
        <a:xfrm>
          <a:off x="0" y="0"/>
          <a:ext cx="0" cy="0"/>
          <a:chOff x="0" y="0"/>
          <a:chExt cx="0" cy="0"/>
        </a:xfrm>
      </p:grpSpPr>
      <p:sp>
        <p:nvSpPr>
          <p:cNvPr id="12" name="TextBox 11"/>
          <p:cNvSpPr txBox="1"/>
          <p:nvPr/>
        </p:nvSpPr>
        <p:spPr>
          <a:xfrm>
            <a:off x="152400" y="228600"/>
            <a:ext cx="8534400" cy="1077218"/>
          </a:xfrm>
          <a:prstGeom prst="rect">
            <a:avLst/>
          </a:prstGeom>
          <a:noFill/>
        </p:spPr>
        <p:txBody>
          <a:bodyPr wrap="square" rtlCol="0">
            <a:spAutoFit/>
          </a:bodyPr>
          <a:lstStyle/>
          <a:p>
            <a:pPr algn="ctr"/>
            <a:r>
              <a:rPr lang="en-US" sz="3200" dirty="0">
                <a:solidFill>
                  <a:srgbClr val="336699"/>
                </a:solidFill>
                <a:latin typeface="Arial Black" pitchFamily="34" charset="0"/>
              </a:rPr>
              <a:t>What is the LECSP </a:t>
            </a:r>
          </a:p>
          <a:p>
            <a:pPr algn="ctr"/>
            <a:r>
              <a:rPr lang="en-US" sz="3200" dirty="0">
                <a:solidFill>
                  <a:srgbClr val="336699"/>
                </a:solidFill>
                <a:latin typeface="Arial Black" pitchFamily="34" charset="0"/>
              </a:rPr>
              <a:t>(aka The Lilly)?</a:t>
            </a:r>
          </a:p>
        </p:txBody>
      </p:sp>
      <p:sp>
        <p:nvSpPr>
          <p:cNvPr id="4" name="Content Placeholder 3"/>
          <p:cNvSpPr>
            <a:spLocks noGrp="1"/>
          </p:cNvSpPr>
          <p:nvPr>
            <p:ph idx="1"/>
          </p:nvPr>
        </p:nvSpPr>
        <p:spPr>
          <a:xfrm>
            <a:off x="0" y="1219200"/>
            <a:ext cx="9144000" cy="3963650"/>
          </a:xfrm>
        </p:spPr>
        <p:txBody>
          <a:bodyPr>
            <a:noAutofit/>
          </a:bodyPr>
          <a:lstStyle/>
          <a:p>
            <a:pPr marL="0" indent="0" algn="ctr">
              <a:buNone/>
            </a:pPr>
            <a:endParaRPr lang="en-US" sz="900" dirty="0"/>
          </a:p>
          <a:p>
            <a:pPr marL="0" indent="0" algn="ctr">
              <a:buNone/>
            </a:pPr>
            <a:endParaRPr lang="en-US" sz="900" dirty="0"/>
          </a:p>
          <a:p>
            <a:pPr marL="0" indent="0">
              <a:buNone/>
            </a:pPr>
            <a:r>
              <a:rPr lang="en-US" sz="1800" dirty="0"/>
              <a:t>The Lilly Endowment Community Scholarship  (LECSP) was established in 1998  to help raise the level of educational attainment in Indiana.  LECSP encourages Indiana’s most talented students to attend one of Indiana’s fine colleges or universities and after graduation consider pursuing occupations in Indiana.</a:t>
            </a:r>
          </a:p>
          <a:p>
            <a:pPr marL="0" indent="0">
              <a:buNone/>
            </a:pPr>
            <a:endParaRPr lang="en-US" sz="1800" dirty="0"/>
          </a:p>
          <a:p>
            <a:pPr marL="0" indent="0">
              <a:buNone/>
            </a:pPr>
            <a:r>
              <a:rPr lang="en-US" sz="1800" dirty="0"/>
              <a:t>Each county in Indiana participates in the LECSP through their local community foundation. Since the program’s inception, Legacy Foundation has been able to award over 200 full tuition scholarships to Lake County students through the LECSP.</a:t>
            </a:r>
          </a:p>
          <a:p>
            <a:pPr marL="0" indent="0" algn="ctr">
              <a:buNone/>
            </a:pPr>
            <a:endParaRPr lang="en-US" sz="1800" b="1" dirty="0">
              <a:solidFill>
                <a:schemeClr val="accent1">
                  <a:lumMod val="75000"/>
                </a:schemeClr>
              </a:solidFill>
            </a:endParaRPr>
          </a:p>
          <a:p>
            <a:pPr marL="0" indent="0" algn="ctr">
              <a:buNone/>
            </a:pPr>
            <a:r>
              <a:rPr lang="en-US" sz="1800" b="1" dirty="0">
                <a:solidFill>
                  <a:schemeClr val="accent1">
                    <a:lumMod val="75000"/>
                  </a:schemeClr>
                </a:solidFill>
              </a:rPr>
              <a:t> </a:t>
            </a:r>
            <a:r>
              <a:rPr lang="en-US" sz="1800" b="1" u="sng" dirty="0">
                <a:solidFill>
                  <a:schemeClr val="accent1">
                    <a:lumMod val="75000"/>
                  </a:schemeClr>
                </a:solidFill>
              </a:rPr>
              <a:t>Award Details</a:t>
            </a:r>
          </a:p>
          <a:p>
            <a:pPr marL="0" indent="0">
              <a:buNone/>
            </a:pPr>
            <a:r>
              <a:rPr lang="en-US" sz="1800" dirty="0">
                <a:solidFill>
                  <a:schemeClr val="accent1">
                    <a:lumMod val="75000"/>
                  </a:schemeClr>
                </a:solidFill>
              </a:rPr>
              <a:t>Six (6) students from Lake county will receive the scholarship.</a:t>
            </a:r>
          </a:p>
          <a:p>
            <a:pPr marL="0" indent="0">
              <a:buNone/>
            </a:pPr>
            <a:r>
              <a:rPr lang="en-US" sz="1800" dirty="0">
                <a:solidFill>
                  <a:schemeClr val="accent1">
                    <a:lumMod val="75000"/>
                  </a:schemeClr>
                </a:solidFill>
              </a:rPr>
              <a:t>Covers four (4) years of </a:t>
            </a:r>
            <a:r>
              <a:rPr lang="en-US" sz="1800" u="sng" dirty="0">
                <a:solidFill>
                  <a:schemeClr val="accent1">
                    <a:lumMod val="75000"/>
                  </a:schemeClr>
                </a:solidFill>
              </a:rPr>
              <a:t>full tuition</a:t>
            </a:r>
            <a:r>
              <a:rPr lang="en-US" sz="1800" dirty="0">
                <a:solidFill>
                  <a:schemeClr val="accent1">
                    <a:lumMod val="75000"/>
                  </a:schemeClr>
                </a:solidFill>
              </a:rPr>
              <a:t> to ANY accredited 4-year private or public college in </a:t>
            </a:r>
            <a:r>
              <a:rPr lang="en-US" sz="1800" b="1" u="sng" dirty="0">
                <a:solidFill>
                  <a:schemeClr val="accent1">
                    <a:lumMod val="75000"/>
                  </a:schemeClr>
                </a:solidFill>
              </a:rPr>
              <a:t>Indiana</a:t>
            </a:r>
            <a:r>
              <a:rPr lang="en-US" sz="1800" u="sng" dirty="0">
                <a:solidFill>
                  <a:schemeClr val="accent1">
                    <a:lumMod val="75000"/>
                  </a:schemeClr>
                </a:solidFill>
              </a:rPr>
              <a:t>.  </a:t>
            </a:r>
          </a:p>
          <a:p>
            <a:pPr marL="0" indent="0">
              <a:buNone/>
            </a:pPr>
            <a:r>
              <a:rPr lang="en-US" sz="1800" dirty="0">
                <a:solidFill>
                  <a:schemeClr val="accent1">
                    <a:lumMod val="75000"/>
                  </a:schemeClr>
                </a:solidFill>
              </a:rPr>
              <a:t>The students will also receive a $900 per year stipend for books.</a:t>
            </a:r>
          </a:p>
          <a:p>
            <a:pPr marL="0" indent="0" algn="ctr">
              <a:buNone/>
            </a:pPr>
            <a:endParaRPr lang="en-US" sz="1800" dirty="0">
              <a:solidFill>
                <a:schemeClr val="accent1">
                  <a:lumMod val="75000"/>
                </a:schemeClr>
              </a:solidFill>
            </a:endParaRPr>
          </a:p>
          <a:p>
            <a:pPr marL="0" indent="0">
              <a:buNone/>
            </a:pPr>
            <a:r>
              <a:rPr lang="en-US" sz="1800" dirty="0">
                <a:solidFill>
                  <a:srgbClr val="FF0000"/>
                </a:solidFill>
              </a:rPr>
              <a:t>This is NOT a FULL RIDE scholarship. </a:t>
            </a:r>
            <a:r>
              <a:rPr lang="en-US" sz="1800" dirty="0">
                <a:solidFill>
                  <a:schemeClr val="accent1">
                    <a:lumMod val="75000"/>
                  </a:schemeClr>
                </a:solidFill>
              </a:rPr>
              <a:t>Room &amp; board is NOT covered although most students receive other scholarship awards from their institution to cover at least part of these expenses.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S:\PHOTOS - LOGOS\Exec. Summary Nov. 09 Istock photos\iStock_000003361368Large.jpg"/>
          <p:cNvPicPr>
            <a:picLocks noChangeAspect="1" noChangeArrowheads="1"/>
          </p:cNvPicPr>
          <p:nvPr/>
        </p:nvPicPr>
        <p:blipFill>
          <a:blip r:embed="rId3" cstate="print"/>
          <a:srcRect/>
          <a:stretch>
            <a:fillRect/>
          </a:stretch>
        </p:blipFill>
        <p:spPr bwMode="auto">
          <a:xfrm>
            <a:off x="4812527" y="0"/>
            <a:ext cx="4331473" cy="649224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10" name="Rectangle 9"/>
          <p:cNvSpPr/>
          <p:nvPr/>
        </p:nvSpPr>
        <p:spPr>
          <a:xfrm>
            <a:off x="4800600" y="0"/>
            <a:ext cx="4343400" cy="6172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29" name="Rectangle 1"/>
          <p:cNvSpPr>
            <a:spLocks noChangeArrowheads="1"/>
          </p:cNvSpPr>
          <p:nvPr/>
        </p:nvSpPr>
        <p:spPr bwMode="auto">
          <a:xfrm>
            <a:off x="281167" y="222610"/>
            <a:ext cx="8991600" cy="321626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3D264F"/>
                </a:solidFill>
                <a:effectLst/>
                <a:latin typeface="Tahoma" pitchFamily="34" charset="0"/>
                <a:ea typeface="Times New Roman" pitchFamily="18" charset="0"/>
                <a:cs typeface="Tahoma" pitchFamily="34" charset="0"/>
              </a:rPr>
              <a:t> </a:t>
            </a:r>
            <a:endParaRPr kumimoji="0" lang="en-US" sz="700" b="0" i="0" u="none" strike="noStrike" cap="none" normalizeH="0" baseline="0" dirty="0">
              <a:ln>
                <a:noFill/>
              </a:ln>
              <a:solidFill>
                <a:srgbClr val="3D264F"/>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sng" strike="noStrike" cap="none" normalizeH="0" baseline="0" dirty="0">
                <a:ln>
                  <a:noFill/>
                </a:ln>
                <a:solidFill>
                  <a:srgbClr val="336699"/>
                </a:solidFill>
                <a:effectLst/>
                <a:latin typeface="Arial Black" pitchFamily="34" charset="0"/>
                <a:ea typeface="Times New Roman" pitchFamily="18" charset="0"/>
                <a:cs typeface="Arial" pitchFamily="34" charset="0"/>
              </a:rPr>
              <a:t>Lilly Eligibility Criteria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336699"/>
              </a:solidFill>
              <a:effectLst/>
              <a:latin typeface="Arial Black" pitchFamily="34" charset="0"/>
              <a:ea typeface="Times New Roman" pitchFamily="18" charset="0"/>
              <a:cs typeface="Arial" pitchFamily="34" charset="0"/>
            </a:endParaRPr>
          </a:p>
          <a:p>
            <a:pPr marL="457200" marR="0" lvl="0" indent="-457200"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sz="2400" b="1" i="0" u="none" strike="noStrike" cap="none" normalizeH="0" baseline="0" dirty="0">
                <a:ln>
                  <a:noFill/>
                </a:ln>
                <a:solidFill>
                  <a:srgbClr val="3D264F"/>
                </a:solidFill>
                <a:effectLst/>
                <a:latin typeface="Arial" pitchFamily="34" charset="0"/>
                <a:ea typeface="Times New Roman" pitchFamily="18" charset="0"/>
                <a:cs typeface="Arial" pitchFamily="34" charset="0"/>
              </a:rPr>
              <a:t>Must be resident of Lake County </a:t>
            </a:r>
          </a:p>
          <a:p>
            <a:pPr marL="457200" marR="0" lvl="0" indent="-457200"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lang="en-US" sz="2400" b="1" dirty="0">
                <a:solidFill>
                  <a:srgbClr val="3D264F"/>
                </a:solidFill>
                <a:latin typeface="Arial" pitchFamily="34" charset="0"/>
                <a:ea typeface="Times New Roman" pitchFamily="18" charset="0"/>
                <a:cs typeface="Arial" pitchFamily="34" charset="0"/>
              </a:rPr>
              <a:t>Must be graduating senior from an accredited </a:t>
            </a:r>
            <a:r>
              <a:rPr kumimoji="0" lang="en-US" sz="2400" b="1" i="0" u="none" strike="noStrike" cap="none" normalizeH="0" baseline="0" dirty="0">
                <a:ln>
                  <a:noFill/>
                </a:ln>
                <a:solidFill>
                  <a:srgbClr val="3D264F"/>
                </a:solidFill>
                <a:effectLst/>
                <a:latin typeface="Arial" pitchFamily="34" charset="0"/>
                <a:ea typeface="Times New Roman" pitchFamily="18" charset="0"/>
                <a:cs typeface="Arial" pitchFamily="34" charset="0"/>
              </a:rPr>
              <a:t>school in Lake</a:t>
            </a:r>
            <a:r>
              <a:rPr kumimoji="0" lang="en-US" sz="2400" b="1" i="0" u="none" strike="noStrike" cap="none" normalizeH="0" dirty="0">
                <a:ln>
                  <a:noFill/>
                </a:ln>
                <a:solidFill>
                  <a:srgbClr val="3D264F"/>
                </a:solidFill>
                <a:effectLst/>
                <a:latin typeface="Arial" pitchFamily="34" charset="0"/>
                <a:ea typeface="Times New Roman" pitchFamily="18" charset="0"/>
                <a:cs typeface="Arial" pitchFamily="34" charset="0"/>
              </a:rPr>
              <a:t> </a:t>
            </a:r>
            <a:r>
              <a:rPr kumimoji="0" lang="en-US" sz="2400" b="1" i="0" u="none" strike="noStrike" cap="none" normalizeH="0" baseline="0" dirty="0">
                <a:ln>
                  <a:noFill/>
                </a:ln>
                <a:solidFill>
                  <a:srgbClr val="3D264F"/>
                </a:solidFill>
                <a:effectLst/>
                <a:latin typeface="Arial" pitchFamily="34" charset="0"/>
                <a:ea typeface="Times New Roman" pitchFamily="18" charset="0"/>
                <a:cs typeface="Arial" pitchFamily="34" charset="0"/>
              </a:rPr>
              <a:t>County</a:t>
            </a:r>
          </a:p>
          <a:p>
            <a:pPr marL="457200" indent="-457200" eaLnBrk="0" fontAlgn="base" hangingPunct="0">
              <a:spcBef>
                <a:spcPct val="0"/>
              </a:spcBef>
              <a:spcAft>
                <a:spcPct val="0"/>
              </a:spcAft>
              <a:buFont typeface="Wingdings" panose="05000000000000000000" pitchFamily="2" charset="2"/>
              <a:buChar char="ü"/>
            </a:pPr>
            <a:r>
              <a:rPr lang="en-US" sz="2400" b="1" dirty="0">
                <a:solidFill>
                  <a:srgbClr val="3D264F"/>
                </a:solidFill>
                <a:latin typeface="Arial" pitchFamily="34" charset="0"/>
                <a:ea typeface="Times New Roman" pitchFamily="18" charset="0"/>
                <a:cs typeface="Arial" pitchFamily="34" charset="0"/>
              </a:rPr>
              <a:t>3.25 GPA (unweighted) cumulative through Junior year</a:t>
            </a:r>
          </a:p>
          <a:p>
            <a:pPr marL="457200" indent="-457200" eaLnBrk="0" fontAlgn="base" hangingPunct="0">
              <a:spcBef>
                <a:spcPct val="0"/>
              </a:spcBef>
              <a:spcAft>
                <a:spcPct val="0"/>
              </a:spcAft>
              <a:buFont typeface="Wingdings" panose="05000000000000000000" pitchFamily="2" charset="2"/>
              <a:buChar char="ü"/>
            </a:pPr>
            <a:r>
              <a:rPr lang="en-US" sz="2400" b="1" dirty="0">
                <a:solidFill>
                  <a:srgbClr val="3D264F"/>
                </a:solidFill>
                <a:latin typeface="Arial" pitchFamily="34" charset="0"/>
                <a:ea typeface="Times New Roman" pitchFamily="18" charset="0"/>
                <a:cs typeface="Arial" pitchFamily="34" charset="0"/>
              </a:rPr>
              <a:t>Meet Financial Eligibility requirements </a:t>
            </a:r>
          </a:p>
          <a:p>
            <a:pPr marL="457200" indent="-457200" eaLnBrk="0" fontAlgn="base" hangingPunct="0">
              <a:spcBef>
                <a:spcPct val="0"/>
              </a:spcBef>
              <a:spcAft>
                <a:spcPct val="0"/>
              </a:spcAft>
              <a:buFont typeface="Wingdings" panose="05000000000000000000" pitchFamily="2" charset="2"/>
              <a:buChar char="ü"/>
            </a:pPr>
            <a:r>
              <a:rPr lang="en-US" sz="2400" b="1" dirty="0">
                <a:solidFill>
                  <a:srgbClr val="FF0000"/>
                </a:solidFill>
                <a:latin typeface="Arial" pitchFamily="34" charset="0"/>
                <a:ea typeface="Times New Roman" pitchFamily="18" charset="0"/>
                <a:cs typeface="Arial" pitchFamily="34" charset="0"/>
              </a:rPr>
              <a:t>Citizenship is NOT required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D264F"/>
              </a:solidFill>
              <a:effectLst/>
              <a:latin typeface="Arial" pitchFamily="34" charset="0"/>
            </a:endParaRPr>
          </a:p>
        </p:txBody>
      </p:sp>
      <p:sp>
        <p:nvSpPr>
          <p:cNvPr id="2" name="TextBox 1"/>
          <p:cNvSpPr txBox="1"/>
          <p:nvPr/>
        </p:nvSpPr>
        <p:spPr>
          <a:xfrm>
            <a:off x="281167" y="3544886"/>
            <a:ext cx="8686800" cy="2900794"/>
          </a:xfrm>
          <a:prstGeom prst="rect">
            <a:avLst/>
          </a:prstGeom>
          <a:noFill/>
        </p:spPr>
        <p:txBody>
          <a:bodyPr wrap="square" rtlCol="0">
            <a:spAutoFit/>
          </a:bodyPr>
          <a:lstStyle/>
          <a:p>
            <a:pPr lvl="0" algn="ctr" eaLnBrk="0" fontAlgn="base" hangingPunct="0">
              <a:spcBef>
                <a:spcPct val="0"/>
              </a:spcBef>
              <a:spcAft>
                <a:spcPct val="0"/>
              </a:spcAft>
            </a:pPr>
            <a:r>
              <a:rPr lang="en-US" sz="2800" b="1" u="sng" dirty="0">
                <a:solidFill>
                  <a:srgbClr val="336699"/>
                </a:solidFill>
                <a:latin typeface="Arial Black" pitchFamily="34" charset="0"/>
                <a:ea typeface="Times New Roman" pitchFamily="18" charset="0"/>
                <a:cs typeface="Arial" pitchFamily="34" charset="0"/>
              </a:rPr>
              <a:t>Selection Criteria</a:t>
            </a:r>
          </a:p>
          <a:p>
            <a:pPr lvl="0" eaLnBrk="0" fontAlgn="base" hangingPunct="0">
              <a:spcBef>
                <a:spcPct val="0"/>
              </a:spcBef>
              <a:spcAft>
                <a:spcPct val="0"/>
              </a:spcAft>
              <a:buFont typeface="Wingdings" pitchFamily="2" charset="2"/>
              <a:buChar char="ü"/>
            </a:pPr>
            <a:endParaRPr lang="en-US" sz="1050" b="1" dirty="0">
              <a:solidFill>
                <a:srgbClr val="3D264F"/>
              </a:solidFill>
              <a:latin typeface="Arial" pitchFamily="34" charset="0"/>
              <a:ea typeface="Times New Roman" pitchFamily="18" charset="0"/>
              <a:cs typeface="Arial" pitchFamily="34" charset="0"/>
            </a:endParaRPr>
          </a:p>
          <a:p>
            <a:pPr lvl="0" eaLnBrk="0" fontAlgn="base" hangingPunct="0">
              <a:spcBef>
                <a:spcPct val="0"/>
              </a:spcBef>
              <a:spcAft>
                <a:spcPct val="0"/>
              </a:spcAft>
              <a:buFont typeface="Wingdings" pitchFamily="2" charset="2"/>
              <a:buChar char="ü"/>
            </a:pPr>
            <a:r>
              <a:rPr lang="en-US" sz="2400" b="1" dirty="0">
                <a:solidFill>
                  <a:srgbClr val="3D264F"/>
                </a:solidFill>
                <a:latin typeface="Arial" pitchFamily="34" charset="0"/>
                <a:ea typeface="Times New Roman" pitchFamily="18" charset="0"/>
                <a:cs typeface="Arial" pitchFamily="34" charset="0"/>
              </a:rPr>
              <a:t>academics</a:t>
            </a:r>
          </a:p>
          <a:p>
            <a:pPr lvl="0" eaLnBrk="0" fontAlgn="base" hangingPunct="0">
              <a:spcBef>
                <a:spcPct val="0"/>
              </a:spcBef>
              <a:spcAft>
                <a:spcPct val="0"/>
              </a:spcAft>
              <a:buFont typeface="Wingdings" pitchFamily="2" charset="2"/>
              <a:buChar char="ü"/>
            </a:pPr>
            <a:r>
              <a:rPr lang="en-US" sz="2400" b="1" dirty="0">
                <a:solidFill>
                  <a:srgbClr val="3D264F"/>
                </a:solidFill>
                <a:latin typeface="Arial" pitchFamily="34" charset="0"/>
                <a:ea typeface="Times New Roman" pitchFamily="18" charset="0"/>
                <a:cs typeface="Arial" pitchFamily="34" charset="0"/>
              </a:rPr>
              <a:t>demonstrated leadership skills</a:t>
            </a:r>
          </a:p>
          <a:p>
            <a:pPr lvl="0" eaLnBrk="0" fontAlgn="base" hangingPunct="0">
              <a:spcBef>
                <a:spcPct val="0"/>
              </a:spcBef>
              <a:spcAft>
                <a:spcPct val="0"/>
              </a:spcAft>
              <a:buFont typeface="Wingdings" pitchFamily="2" charset="2"/>
              <a:buChar char="ü"/>
            </a:pPr>
            <a:r>
              <a:rPr lang="en-US" sz="2400" b="1" dirty="0">
                <a:solidFill>
                  <a:srgbClr val="3D264F"/>
                </a:solidFill>
                <a:latin typeface="Arial" pitchFamily="34" charset="0"/>
                <a:ea typeface="Times New Roman" pitchFamily="18" charset="0"/>
                <a:cs typeface="Arial" pitchFamily="34" charset="0"/>
              </a:rPr>
              <a:t>service to others</a:t>
            </a:r>
          </a:p>
          <a:p>
            <a:pPr lvl="0" eaLnBrk="0" fontAlgn="base" hangingPunct="0">
              <a:spcBef>
                <a:spcPct val="0"/>
              </a:spcBef>
              <a:spcAft>
                <a:spcPct val="0"/>
              </a:spcAft>
              <a:buFont typeface="Wingdings" pitchFamily="2" charset="2"/>
              <a:buChar char="ü"/>
            </a:pPr>
            <a:r>
              <a:rPr lang="en-US" sz="2400" b="1" dirty="0">
                <a:solidFill>
                  <a:srgbClr val="3D264F"/>
                </a:solidFill>
                <a:latin typeface="Arial" pitchFamily="34" charset="0"/>
                <a:ea typeface="Times New Roman" pitchFamily="18" charset="0"/>
                <a:cs typeface="Arial" pitchFamily="34" charset="0"/>
              </a:rPr>
              <a:t>character</a:t>
            </a:r>
          </a:p>
          <a:p>
            <a:pPr lvl="0" eaLnBrk="0" fontAlgn="base" hangingPunct="0">
              <a:spcBef>
                <a:spcPct val="0"/>
              </a:spcBef>
              <a:spcAft>
                <a:spcPct val="0"/>
              </a:spcAft>
              <a:buFont typeface="Wingdings" pitchFamily="2" charset="2"/>
              <a:buChar char="ü"/>
            </a:pPr>
            <a:r>
              <a:rPr lang="en-US" sz="2400" b="1" dirty="0">
                <a:solidFill>
                  <a:srgbClr val="3D264F"/>
                </a:solidFill>
                <a:latin typeface="Arial" pitchFamily="34" charset="0"/>
                <a:ea typeface="Times New Roman" pitchFamily="18" charset="0"/>
                <a:cs typeface="Arial" pitchFamily="34" charset="0"/>
              </a:rPr>
              <a:t>essay</a:t>
            </a:r>
          </a:p>
          <a:p>
            <a:pPr lvl="0" eaLnBrk="0" fontAlgn="base" hangingPunct="0">
              <a:spcBef>
                <a:spcPct val="0"/>
              </a:spcBef>
              <a:spcAft>
                <a:spcPct val="0"/>
              </a:spcAft>
              <a:buFont typeface="Wingdings" pitchFamily="2" charset="2"/>
              <a:buChar char="ü"/>
            </a:pPr>
            <a:r>
              <a:rPr lang="en-US" sz="2400" b="1" dirty="0">
                <a:solidFill>
                  <a:srgbClr val="3D264F"/>
                </a:solidFill>
                <a:latin typeface="Arial" pitchFamily="34" charset="0"/>
                <a:ea typeface="Times New Roman" pitchFamily="18" charset="0"/>
                <a:cs typeface="Arial" pitchFamily="34" charset="0"/>
              </a:rPr>
              <a:t>interview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BDA0BFECBBB2408095B742B4C5F14B" ma:contentTypeVersion="15" ma:contentTypeDescription="Create a new document." ma:contentTypeScope="" ma:versionID="b2803a92a5855c75f8be2159ce80878b">
  <xsd:schema xmlns:xsd="http://www.w3.org/2001/XMLSchema" xmlns:xs="http://www.w3.org/2001/XMLSchema" xmlns:p="http://schemas.microsoft.com/office/2006/metadata/properties" xmlns:ns2="5b8d61ed-adf1-4fdf-8081-28784e59140b" xmlns:ns3="79540cb5-6276-4ef3-ae0c-fb34efbf6127" targetNamespace="http://schemas.microsoft.com/office/2006/metadata/properties" ma:root="true" ma:fieldsID="0545083603a5543c6ab7cde4dd21602f" ns2:_="" ns3:_="">
    <xsd:import namespace="5b8d61ed-adf1-4fdf-8081-28784e59140b"/>
    <xsd:import namespace="79540cb5-6276-4ef3-ae0c-fb34efbf612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8d61ed-adf1-4fdf-8081-28784e5914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417640b-566d-45b0-b9f3-dc75e9dbce2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540cb5-6276-4ef3-ae0c-fb34efbf612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7a7efd6-da24-47f4-8ec1-92d3f018667b}" ma:internalName="TaxCatchAll" ma:showField="CatchAllData" ma:web="79540cb5-6276-4ef3-ae0c-fb34efbf612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9540cb5-6276-4ef3-ae0c-fb34efbf6127" xsi:nil="true"/>
    <lcf76f155ced4ddcb4097134ff3c332f xmlns="5b8d61ed-adf1-4fdf-8081-28784e59140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299C62-186F-40C4-9CA7-5CFE8B7338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8d61ed-adf1-4fdf-8081-28784e59140b"/>
    <ds:schemaRef ds:uri="79540cb5-6276-4ef3-ae0c-fb34efbf61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907D54-AEB2-41FE-A564-12A9D3CA2327}">
  <ds:schemaRefs>
    <ds:schemaRef ds:uri="http://schemas.microsoft.com/office/2006/metadata/properties"/>
    <ds:schemaRef ds:uri="http://schemas.microsoft.com/office/infopath/2007/PartnerControls"/>
    <ds:schemaRef ds:uri="79540cb5-6276-4ef3-ae0c-fb34efbf6127"/>
    <ds:schemaRef ds:uri="5b8d61ed-adf1-4fdf-8081-28784e59140b"/>
  </ds:schemaRefs>
</ds:datastoreItem>
</file>

<file path=customXml/itemProps3.xml><?xml version="1.0" encoding="utf-8"?>
<ds:datastoreItem xmlns:ds="http://schemas.openxmlformats.org/officeDocument/2006/customXml" ds:itemID="{2A26C6F3-934F-42AE-B28E-383718F0A5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4400</TotalTime>
  <Words>1737</Words>
  <Application>Microsoft Office PowerPoint</Application>
  <PresentationFormat>On-screen Show (4:3)</PresentationFormat>
  <Paragraphs>212</Paragraphs>
  <Slides>31</Slides>
  <Notes>20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31</vt:i4>
      </vt:variant>
    </vt:vector>
  </HeadingPairs>
  <TitlesOfParts>
    <vt:vector size="45" baseType="lpstr">
      <vt:lpstr>Arial</vt:lpstr>
      <vt:lpstr>Arial Black</vt:lpstr>
      <vt:lpstr>Calibri</vt:lpstr>
      <vt:lpstr>Calibri Light</vt:lpstr>
      <vt:lpstr>Courier New</vt:lpstr>
      <vt:lpstr>Garamond</vt:lpstr>
      <vt:lpstr>Georgia</vt:lpstr>
      <vt:lpstr>Symbol</vt:lpstr>
      <vt:lpstr>Tahoma</vt:lpstr>
      <vt:lpstr>Times New Roman</vt:lpstr>
      <vt:lpstr>Wingdings</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Log In Page</vt:lpstr>
      <vt:lpstr>Creating Your Profile</vt:lpstr>
      <vt:lpstr> Updating Your Profile</vt:lpstr>
      <vt:lpstr>Student Apply Page</vt:lpstr>
      <vt:lpstr>You will first need to complete the Eligibility  Quiz</vt:lpstr>
      <vt:lpstr>Eligibility Quiz: Financial Requirements</vt:lpstr>
      <vt:lpstr>Financial Information Flowchart:</vt:lpstr>
      <vt:lpstr>PowerPoint Presentation</vt:lpstr>
      <vt:lpstr>Student View: Application</vt:lpstr>
      <vt:lpstr>Student View: Student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Scholarship Tips</vt:lpstr>
      <vt:lpstr>PowerPoint Presentation</vt:lpstr>
      <vt:lpstr>Questions?</vt:lpstr>
    </vt:vector>
  </TitlesOfParts>
  <Company>Legacy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Erica Fizer</dc:creator>
  <cp:lastModifiedBy>Jodi Kateiva</cp:lastModifiedBy>
  <cp:revision>284</cp:revision>
  <cp:lastPrinted>2019-08-20T18:05:48Z</cp:lastPrinted>
  <dcterms:created xsi:type="dcterms:W3CDTF">2013-10-08T20:10:43Z</dcterms:created>
  <dcterms:modified xsi:type="dcterms:W3CDTF">2024-06-26T15:19:49Z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0x010100EEBDA0BFECBBB2408095B742B4C5F14B</vt:lpwstr>
  </property>
  <property fmtid="{D5CDD505-2E9C-101B-9397-08002B2CF9AE}" pid="3" name="Order">
    <vt:r8>24666400</vt:r8>
  </property>
  <property fmtid="{D5CDD505-2E9C-101B-9397-08002B2CF9AE}" pid="4" name="MediaServiceImageTags">
    <vt:lpwstr/>
  </property>
</Properties>
</file>