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15" r:id="rId2"/>
    <p:sldId id="316" r:id="rId3"/>
    <p:sldId id="317" r:id="rId4"/>
    <p:sldId id="318" r:id="rId5"/>
    <p:sldId id="319" r:id="rId6"/>
    <p:sldId id="321" r:id="rId7"/>
    <p:sldId id="322" r:id="rId8"/>
    <p:sldId id="323" r:id="rId9"/>
    <p:sldId id="310" r:id="rId10"/>
    <p:sldId id="326" r:id="rId11"/>
    <p:sldId id="327" r:id="rId12"/>
    <p:sldId id="328" r:id="rId13"/>
    <p:sldId id="329" r:id="rId14"/>
    <p:sldId id="330" r:id="rId15"/>
    <p:sldId id="331" r:id="rId16"/>
    <p:sldId id="288" r:id="rId17"/>
    <p:sldId id="286" r:id="rId18"/>
    <p:sldId id="257" r:id="rId19"/>
    <p:sldId id="289" r:id="rId20"/>
    <p:sldId id="259" r:id="rId21"/>
    <p:sldId id="264" r:id="rId22"/>
    <p:sldId id="258" r:id="rId23"/>
    <p:sldId id="260" r:id="rId24"/>
    <p:sldId id="290" r:id="rId25"/>
    <p:sldId id="261" r:id="rId26"/>
    <p:sldId id="262" r:id="rId27"/>
    <p:sldId id="287" r:id="rId28"/>
    <p:sldId id="291" r:id="rId29"/>
    <p:sldId id="292" r:id="rId30"/>
    <p:sldId id="293" r:id="rId31"/>
    <p:sldId id="294" r:id="rId32"/>
    <p:sldId id="332" r:id="rId33"/>
    <p:sldId id="333" r:id="rId34"/>
    <p:sldId id="295" r:id="rId35"/>
    <p:sldId id="296" r:id="rId36"/>
    <p:sldId id="297" r:id="rId37"/>
    <p:sldId id="312" r:id="rId38"/>
    <p:sldId id="299" r:id="rId39"/>
    <p:sldId id="300" r:id="rId40"/>
    <p:sldId id="311" r:id="rId41"/>
    <p:sldId id="301" r:id="rId42"/>
    <p:sldId id="302" r:id="rId43"/>
    <p:sldId id="303" r:id="rId44"/>
    <p:sldId id="304" r:id="rId45"/>
    <p:sldId id="305" r:id="rId46"/>
    <p:sldId id="306" r:id="rId47"/>
    <p:sldId id="307" r:id="rId4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9/5/2023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mailto:evega@legacyfdn.org" TargetMode="External"/><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hyperlink" Target="mailto:kbaer@legacyfdn.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txBox="1"/>
          <p:nvPr/>
        </p:nvSpPr>
        <p:spPr>
          <a:xfrm>
            <a:off x="1998283" y="688990"/>
            <a:ext cx="8765540" cy="2000548"/>
          </a:xfrm>
          <a:prstGeom prst="rect">
            <a:avLst/>
          </a:prstGeom>
        </p:spPr>
        <p:txBody>
          <a:bodyPr vert="horz" wrap="square" lIns="0" tIns="0" rIns="0" bIns="0" rtlCol="0">
            <a:spAutoFit/>
          </a:bodyPr>
          <a:lstStyle/>
          <a:p>
            <a:pPr marL="2084070" marR="5080" indent="-2072005">
              <a:lnSpc>
                <a:spcPts val="7780"/>
              </a:lnSpc>
            </a:pPr>
            <a:r>
              <a:rPr sz="7200" dirty="0">
                <a:solidFill>
                  <a:srgbClr val="61683E"/>
                </a:solidFill>
                <a:latin typeface="Times New Roman"/>
                <a:cs typeface="Times New Roman"/>
              </a:rPr>
              <a:t>Grant Making Priorities and Strategy</a:t>
            </a:r>
            <a:endParaRPr sz="7200" dirty="0">
              <a:latin typeface="Times New Roman"/>
              <a:cs typeface="Times New Roman"/>
            </a:endParaRPr>
          </a:p>
        </p:txBody>
      </p:sp>
      <p:sp>
        <p:nvSpPr>
          <p:cNvPr id="4" name="object 3"/>
          <p:cNvSpPr/>
          <p:nvPr/>
        </p:nvSpPr>
        <p:spPr>
          <a:xfrm>
            <a:off x="7753611" y="3095653"/>
            <a:ext cx="4015453" cy="354671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3113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
          <p:cNvSpPr/>
          <p:nvPr/>
        </p:nvSpPr>
        <p:spPr>
          <a:xfrm>
            <a:off x="1890945" y="1254265"/>
            <a:ext cx="1336509" cy="1467118"/>
          </a:xfrm>
          <a:custGeom>
            <a:avLst/>
            <a:gdLst/>
            <a:ahLst/>
            <a:cxnLst/>
            <a:rect l="l" t="t" r="r" b="b"/>
            <a:pathLst>
              <a:path w="2404745" h="2656204">
                <a:moveTo>
                  <a:pt x="2003818" y="0"/>
                </a:moveTo>
                <a:lnTo>
                  <a:pt x="400773" y="0"/>
                </a:lnTo>
                <a:lnTo>
                  <a:pt x="367903" y="1327"/>
                </a:lnTo>
                <a:lnTo>
                  <a:pt x="304461" y="11641"/>
                </a:lnTo>
                <a:lnTo>
                  <a:pt x="244771" y="31478"/>
                </a:lnTo>
                <a:lnTo>
                  <a:pt x="189660" y="60015"/>
                </a:lnTo>
                <a:lnTo>
                  <a:pt x="139951" y="96429"/>
                </a:lnTo>
                <a:lnTo>
                  <a:pt x="96471" y="139895"/>
                </a:lnTo>
                <a:lnTo>
                  <a:pt x="60043" y="189590"/>
                </a:lnTo>
                <a:lnTo>
                  <a:pt x="31493" y="244691"/>
                </a:lnTo>
                <a:lnTo>
                  <a:pt x="11647" y="304373"/>
                </a:lnTo>
                <a:lnTo>
                  <a:pt x="1328" y="367813"/>
                </a:lnTo>
                <a:lnTo>
                  <a:pt x="0" y="400685"/>
                </a:lnTo>
                <a:lnTo>
                  <a:pt x="0" y="2255012"/>
                </a:lnTo>
                <a:lnTo>
                  <a:pt x="5245" y="2320025"/>
                </a:lnTo>
                <a:lnTo>
                  <a:pt x="20431" y="2381699"/>
                </a:lnTo>
                <a:lnTo>
                  <a:pt x="44732" y="2439207"/>
                </a:lnTo>
                <a:lnTo>
                  <a:pt x="77324" y="2491725"/>
                </a:lnTo>
                <a:lnTo>
                  <a:pt x="117381" y="2538428"/>
                </a:lnTo>
                <a:lnTo>
                  <a:pt x="164079" y="2578490"/>
                </a:lnTo>
                <a:lnTo>
                  <a:pt x="216592" y="2611085"/>
                </a:lnTo>
                <a:lnTo>
                  <a:pt x="274095" y="2635390"/>
                </a:lnTo>
                <a:lnTo>
                  <a:pt x="335764" y="2650578"/>
                </a:lnTo>
                <a:lnTo>
                  <a:pt x="400773" y="2655824"/>
                </a:lnTo>
                <a:lnTo>
                  <a:pt x="2003818" y="2655824"/>
                </a:lnTo>
                <a:lnTo>
                  <a:pt x="2068832" y="2650578"/>
                </a:lnTo>
                <a:lnTo>
                  <a:pt x="2130505" y="2635390"/>
                </a:lnTo>
                <a:lnTo>
                  <a:pt x="2188014" y="2611085"/>
                </a:lnTo>
                <a:lnTo>
                  <a:pt x="2240532" y="2578490"/>
                </a:lnTo>
                <a:lnTo>
                  <a:pt x="2287235" y="2538428"/>
                </a:lnTo>
                <a:lnTo>
                  <a:pt x="2327296" y="2491725"/>
                </a:lnTo>
                <a:lnTo>
                  <a:pt x="2359892" y="2439207"/>
                </a:lnTo>
                <a:lnTo>
                  <a:pt x="2384196" y="2381699"/>
                </a:lnTo>
                <a:lnTo>
                  <a:pt x="2399384" y="2320025"/>
                </a:lnTo>
                <a:lnTo>
                  <a:pt x="2404630" y="2255012"/>
                </a:lnTo>
                <a:lnTo>
                  <a:pt x="2404630" y="400685"/>
                </a:lnTo>
                <a:lnTo>
                  <a:pt x="2399384" y="335675"/>
                </a:lnTo>
                <a:lnTo>
                  <a:pt x="2384196" y="274011"/>
                </a:lnTo>
                <a:lnTo>
                  <a:pt x="2359892" y="216516"/>
                </a:lnTo>
                <a:lnTo>
                  <a:pt x="2327296" y="164015"/>
                </a:lnTo>
                <a:lnTo>
                  <a:pt x="2287235" y="117332"/>
                </a:lnTo>
                <a:lnTo>
                  <a:pt x="2240532" y="77289"/>
                </a:lnTo>
                <a:lnTo>
                  <a:pt x="2188014" y="44710"/>
                </a:lnTo>
                <a:lnTo>
                  <a:pt x="2130505" y="20420"/>
                </a:lnTo>
                <a:lnTo>
                  <a:pt x="2068832" y="5242"/>
                </a:lnTo>
                <a:lnTo>
                  <a:pt x="2003818" y="0"/>
                </a:lnTo>
                <a:close/>
              </a:path>
            </a:pathLst>
          </a:custGeom>
          <a:solidFill>
            <a:schemeClr val="accent1">
              <a:lumMod val="75000"/>
            </a:schemeClr>
          </a:solidFill>
        </p:spPr>
        <p:txBody>
          <a:bodyPr wrap="square" lIns="0" tIns="0" rIns="0" bIns="0" rtlCol="0"/>
          <a:lstStyle/>
          <a:p>
            <a:endParaRPr>
              <a:solidFill>
                <a:schemeClr val="accent1">
                  <a:lumMod val="60000"/>
                  <a:lumOff val="40000"/>
                </a:schemeClr>
              </a:solidFill>
            </a:endParaRPr>
          </a:p>
        </p:txBody>
      </p:sp>
      <p:sp>
        <p:nvSpPr>
          <p:cNvPr id="3" name="object 7"/>
          <p:cNvSpPr txBox="1"/>
          <p:nvPr/>
        </p:nvSpPr>
        <p:spPr>
          <a:xfrm>
            <a:off x="1905863" y="1371575"/>
            <a:ext cx="1306675" cy="1359090"/>
          </a:xfrm>
          <a:prstGeom prst="rect">
            <a:avLst/>
          </a:prstGeom>
        </p:spPr>
        <p:txBody>
          <a:bodyPr vert="horz" wrap="square" lIns="0" tIns="0" rIns="0" bIns="0" rtlCol="0">
            <a:spAutoFit/>
          </a:bodyPr>
          <a:lstStyle/>
          <a:p>
            <a:pPr marL="12700" marR="5080" algn="ctr">
              <a:lnSpc>
                <a:spcPct val="91600"/>
              </a:lnSpc>
            </a:pPr>
            <a:r>
              <a:rPr sz="2400" spc="-235" dirty="0">
                <a:solidFill>
                  <a:srgbClr val="FFFFFF"/>
                </a:solidFill>
                <a:latin typeface="Calibri"/>
                <a:cs typeface="Calibri"/>
              </a:rPr>
              <a:t>T</a:t>
            </a:r>
            <a:r>
              <a:rPr sz="2400" spc="-85" dirty="0">
                <a:solidFill>
                  <a:srgbClr val="FFFFFF"/>
                </a:solidFill>
                <a:latin typeface="Calibri"/>
                <a:cs typeface="Calibri"/>
              </a:rPr>
              <a:t>r</a:t>
            </a:r>
            <a:r>
              <a:rPr sz="2400" dirty="0">
                <a:solidFill>
                  <a:srgbClr val="FFFFFF"/>
                </a:solidFill>
                <a:latin typeface="Calibri"/>
                <a:cs typeface="Calibri"/>
              </a:rPr>
              <a:t>an</a:t>
            </a:r>
            <a:r>
              <a:rPr sz="2400" spc="-35" dirty="0">
                <a:solidFill>
                  <a:srgbClr val="FFFFFF"/>
                </a:solidFill>
                <a:latin typeface="Calibri"/>
                <a:cs typeface="Calibri"/>
              </a:rPr>
              <a:t>s</a:t>
            </a:r>
            <a:r>
              <a:rPr sz="2400" spc="-70" dirty="0">
                <a:solidFill>
                  <a:srgbClr val="FFFFFF"/>
                </a:solidFill>
                <a:latin typeface="Calibri"/>
                <a:cs typeface="Calibri"/>
              </a:rPr>
              <a:t>f</a:t>
            </a:r>
            <a:r>
              <a:rPr sz="2400" spc="-30" dirty="0">
                <a:solidFill>
                  <a:srgbClr val="FFFFFF"/>
                </a:solidFill>
                <a:latin typeface="Calibri"/>
                <a:cs typeface="Calibri"/>
              </a:rPr>
              <a:t>orm</a:t>
            </a:r>
            <a:r>
              <a:rPr sz="2400" spc="-15" dirty="0">
                <a:solidFill>
                  <a:srgbClr val="FFFFFF"/>
                </a:solidFill>
                <a:latin typeface="Calibri"/>
                <a:cs typeface="Calibri"/>
              </a:rPr>
              <a:t> </a:t>
            </a:r>
            <a:r>
              <a:rPr sz="2400" spc="-5" dirty="0">
                <a:solidFill>
                  <a:srgbClr val="FFFFFF"/>
                </a:solidFill>
                <a:latin typeface="Calibri"/>
                <a:cs typeface="Calibri"/>
              </a:rPr>
              <a:t>La</a:t>
            </a:r>
            <a:r>
              <a:rPr sz="2400" spc="-145" dirty="0">
                <a:solidFill>
                  <a:srgbClr val="FFFFFF"/>
                </a:solidFill>
                <a:latin typeface="Calibri"/>
                <a:cs typeface="Calibri"/>
              </a:rPr>
              <a:t>k</a:t>
            </a:r>
            <a:r>
              <a:rPr sz="2400" spc="-20" dirty="0">
                <a:solidFill>
                  <a:srgbClr val="FFFFFF"/>
                </a:solidFill>
                <a:latin typeface="Calibri"/>
                <a:cs typeface="Calibri"/>
              </a:rPr>
              <a:t>e</a:t>
            </a:r>
            <a:r>
              <a:rPr sz="2400" spc="-10" dirty="0">
                <a:solidFill>
                  <a:srgbClr val="FFFFFF"/>
                </a:solidFill>
                <a:latin typeface="Calibri"/>
                <a:cs typeface="Calibri"/>
              </a:rPr>
              <a:t> </a:t>
            </a:r>
            <a:r>
              <a:rPr sz="2400" spc="-5" dirty="0">
                <a:solidFill>
                  <a:srgbClr val="FFFFFF"/>
                </a:solidFill>
                <a:latin typeface="Calibri"/>
                <a:cs typeface="Calibri"/>
              </a:rPr>
              <a:t>Cou</a:t>
            </a:r>
            <a:r>
              <a:rPr sz="2400" spc="-30" dirty="0">
                <a:solidFill>
                  <a:srgbClr val="FFFFFF"/>
                </a:solidFill>
                <a:latin typeface="Calibri"/>
                <a:cs typeface="Calibri"/>
              </a:rPr>
              <a:t>n</a:t>
            </a:r>
            <a:r>
              <a:rPr sz="2400" spc="-15" dirty="0">
                <a:solidFill>
                  <a:srgbClr val="FFFFFF"/>
                </a:solidFill>
                <a:latin typeface="Calibri"/>
                <a:cs typeface="Calibri"/>
              </a:rPr>
              <a:t>ty</a:t>
            </a:r>
            <a:r>
              <a:rPr lang="en-US" sz="2400" spc="-15" dirty="0">
                <a:solidFill>
                  <a:srgbClr val="FFFFFF"/>
                </a:solidFill>
                <a:latin typeface="Calibri"/>
                <a:cs typeface="Calibri"/>
              </a:rPr>
              <a:t> (TLC)</a:t>
            </a:r>
            <a:endParaRPr sz="2400" dirty="0">
              <a:latin typeface="Calibri"/>
              <a:cs typeface="Calibri"/>
            </a:endParaRPr>
          </a:p>
        </p:txBody>
      </p:sp>
      <p:sp>
        <p:nvSpPr>
          <p:cNvPr id="4" name="object 14"/>
          <p:cNvSpPr txBox="1"/>
          <p:nvPr/>
        </p:nvSpPr>
        <p:spPr>
          <a:xfrm>
            <a:off x="2658690" y="638614"/>
            <a:ext cx="7784538" cy="923330"/>
          </a:xfrm>
          <a:prstGeom prst="rect">
            <a:avLst/>
          </a:prstGeom>
        </p:spPr>
        <p:txBody>
          <a:bodyPr vert="horz" wrap="square" lIns="0" tIns="0" rIns="0" bIns="0" rtlCol="0">
            <a:spAutoFit/>
          </a:bodyPr>
          <a:lstStyle/>
          <a:p>
            <a:pPr marL="668020" marR="5080" algn="ctr">
              <a:lnSpc>
                <a:spcPct val="100000"/>
              </a:lnSpc>
            </a:pPr>
            <a:r>
              <a:rPr lang="en-US" sz="2000" dirty="0"/>
              <a:t>Transforming Lake County by providing strategic leadership and impactful philanthropic support to ensure equitable opportunity for all communities that we serve.</a:t>
            </a:r>
            <a:endParaRPr sz="2000" dirty="0">
              <a:latin typeface="Calibri"/>
              <a:cs typeface="Calibri"/>
            </a:endParaRPr>
          </a:p>
        </p:txBody>
      </p:sp>
      <p:graphicFrame>
        <p:nvGraphicFramePr>
          <p:cNvPr id="5" name="object 12"/>
          <p:cNvGraphicFramePr>
            <a:graphicFrameLocks noGrp="1"/>
          </p:cNvGraphicFramePr>
          <p:nvPr>
            <p:extLst>
              <p:ext uri="{D42A27DB-BD31-4B8C-83A1-F6EECF244321}">
                <p14:modId xmlns:p14="http://schemas.microsoft.com/office/powerpoint/2010/main" val="2814529513"/>
              </p:ext>
            </p:extLst>
          </p:nvPr>
        </p:nvGraphicFramePr>
        <p:xfrm>
          <a:off x="3737042" y="1674617"/>
          <a:ext cx="6196597" cy="1434427"/>
        </p:xfrm>
        <a:graphic>
          <a:graphicData uri="http://schemas.openxmlformats.org/drawingml/2006/table">
            <a:tbl>
              <a:tblPr firstRow="1" bandRow="1">
                <a:tableStyleId>{2D5ABB26-0587-4C30-8999-92F81FD0307C}</a:tableStyleId>
              </a:tblPr>
              <a:tblGrid>
                <a:gridCol w="2142777">
                  <a:extLst>
                    <a:ext uri="{9D8B030D-6E8A-4147-A177-3AD203B41FA5}">
                      <a16:colId xmlns:a16="http://schemas.microsoft.com/office/drawing/2014/main" val="20000"/>
                    </a:ext>
                  </a:extLst>
                </a:gridCol>
                <a:gridCol w="2239794">
                  <a:extLst>
                    <a:ext uri="{9D8B030D-6E8A-4147-A177-3AD203B41FA5}">
                      <a16:colId xmlns:a16="http://schemas.microsoft.com/office/drawing/2014/main" val="20001"/>
                    </a:ext>
                  </a:extLst>
                </a:gridCol>
                <a:gridCol w="1814026">
                  <a:extLst>
                    <a:ext uri="{9D8B030D-6E8A-4147-A177-3AD203B41FA5}">
                      <a16:colId xmlns:a16="http://schemas.microsoft.com/office/drawing/2014/main" val="20002"/>
                    </a:ext>
                  </a:extLst>
                </a:gridCol>
              </a:tblGrid>
              <a:tr h="344953">
                <a:tc>
                  <a:txBody>
                    <a:bodyPr/>
                    <a:lstStyle/>
                    <a:p>
                      <a:pPr marL="146050">
                        <a:lnSpc>
                          <a:spcPct val="100000"/>
                        </a:lnSpc>
                      </a:pPr>
                      <a:r>
                        <a:rPr sz="1600" b="1" u="heavy" dirty="0">
                          <a:solidFill>
                            <a:schemeClr val="accent1">
                              <a:lumMod val="75000"/>
                            </a:schemeClr>
                          </a:solidFill>
                          <a:latin typeface="Calibri"/>
                          <a:cs typeface="Calibri"/>
                        </a:rPr>
                        <a:t>A</a:t>
                      </a:r>
                      <a:r>
                        <a:rPr sz="1600" b="1" u="heavy" spc="-5" dirty="0">
                          <a:solidFill>
                            <a:schemeClr val="accent1">
                              <a:lumMod val="75000"/>
                            </a:schemeClr>
                          </a:solidFill>
                          <a:latin typeface="Calibri"/>
                          <a:cs typeface="Calibri"/>
                        </a:rPr>
                        <a:t>pp</a:t>
                      </a:r>
                      <a:r>
                        <a:rPr sz="1600" b="1" u="heavy" dirty="0">
                          <a:solidFill>
                            <a:schemeClr val="accent1">
                              <a:lumMod val="75000"/>
                            </a:schemeClr>
                          </a:solidFill>
                          <a:latin typeface="Calibri"/>
                          <a:cs typeface="Calibri"/>
                        </a:rPr>
                        <a:t>l</a:t>
                      </a:r>
                      <a:r>
                        <a:rPr sz="1600" b="1" u="heavy" spc="5" dirty="0">
                          <a:solidFill>
                            <a:schemeClr val="accent1">
                              <a:lumMod val="75000"/>
                            </a:schemeClr>
                          </a:solidFill>
                          <a:latin typeface="Calibri"/>
                          <a:cs typeface="Calibri"/>
                        </a:rPr>
                        <a:t>i</a:t>
                      </a:r>
                      <a:r>
                        <a:rPr sz="1600" b="1" u="heavy" spc="-10" dirty="0">
                          <a:solidFill>
                            <a:schemeClr val="accent1">
                              <a:lumMod val="75000"/>
                            </a:schemeClr>
                          </a:solidFill>
                          <a:latin typeface="Calibri"/>
                          <a:cs typeface="Calibri"/>
                        </a:rPr>
                        <a:t>ca</a:t>
                      </a:r>
                      <a:r>
                        <a:rPr sz="1600" b="1" u="heavy" dirty="0">
                          <a:solidFill>
                            <a:schemeClr val="accent1">
                              <a:lumMod val="75000"/>
                            </a:schemeClr>
                          </a:solidFill>
                          <a:latin typeface="Calibri"/>
                          <a:cs typeface="Calibri"/>
                        </a:rPr>
                        <a:t>ti</a:t>
                      </a:r>
                      <a:r>
                        <a:rPr sz="1600" b="1" u="heavy" spc="5" dirty="0">
                          <a:solidFill>
                            <a:schemeClr val="accent1">
                              <a:lumMod val="75000"/>
                            </a:schemeClr>
                          </a:solidFill>
                          <a:latin typeface="Calibri"/>
                          <a:cs typeface="Calibri"/>
                        </a:rPr>
                        <a:t>o</a:t>
                      </a:r>
                      <a:r>
                        <a:rPr sz="1600" b="1" u="heavy" dirty="0">
                          <a:solidFill>
                            <a:schemeClr val="accent1">
                              <a:lumMod val="75000"/>
                            </a:schemeClr>
                          </a:solidFill>
                          <a:latin typeface="Calibri"/>
                          <a:cs typeface="Calibri"/>
                        </a:rPr>
                        <a:t>n </a:t>
                      </a:r>
                      <a:r>
                        <a:rPr sz="1600" b="1" u="heavy" spc="-5" dirty="0">
                          <a:solidFill>
                            <a:schemeClr val="accent1">
                              <a:lumMod val="75000"/>
                            </a:schemeClr>
                          </a:solidFill>
                          <a:latin typeface="Calibri"/>
                          <a:cs typeface="Calibri"/>
                        </a:rPr>
                        <a:t>Open</a:t>
                      </a:r>
                      <a:r>
                        <a:rPr sz="1600" b="1" u="heavy" spc="25" dirty="0">
                          <a:solidFill>
                            <a:schemeClr val="accent1">
                              <a:lumMod val="75000"/>
                            </a:schemeClr>
                          </a:solidFill>
                          <a:latin typeface="Calibri"/>
                          <a:cs typeface="Calibri"/>
                        </a:rPr>
                        <a:t> </a:t>
                      </a:r>
                      <a:r>
                        <a:rPr sz="1600" b="1" u="heavy" spc="-5" dirty="0">
                          <a:solidFill>
                            <a:schemeClr val="accent1">
                              <a:lumMod val="75000"/>
                            </a:schemeClr>
                          </a:solidFill>
                          <a:latin typeface="Calibri"/>
                          <a:cs typeface="Calibri"/>
                        </a:rPr>
                        <a:t>D</a:t>
                      </a:r>
                      <a:r>
                        <a:rPr sz="1600" b="1" u="heavy" spc="-10" dirty="0">
                          <a:solidFill>
                            <a:schemeClr val="accent1">
                              <a:lumMod val="75000"/>
                            </a:schemeClr>
                          </a:solidFill>
                          <a:latin typeface="Calibri"/>
                          <a:cs typeface="Calibri"/>
                        </a:rPr>
                        <a:t>a</a:t>
                      </a:r>
                      <a:r>
                        <a:rPr sz="1600" b="1" u="heavy" spc="-25" dirty="0">
                          <a:solidFill>
                            <a:schemeClr val="accent1">
                              <a:lumMod val="75000"/>
                            </a:schemeClr>
                          </a:solidFill>
                          <a:latin typeface="Calibri"/>
                          <a:cs typeface="Calibri"/>
                        </a:rPr>
                        <a:t>t</a:t>
                      </a:r>
                      <a:r>
                        <a:rPr sz="1600" b="1" u="heavy" dirty="0">
                          <a:solidFill>
                            <a:schemeClr val="accent1">
                              <a:lumMod val="75000"/>
                            </a:schemeClr>
                          </a:solidFill>
                          <a:latin typeface="Calibri"/>
                          <a:cs typeface="Calibri"/>
                        </a:rPr>
                        <a:t>e</a:t>
                      </a:r>
                      <a:endParaRPr sz="1600" dirty="0">
                        <a:solidFill>
                          <a:schemeClr val="accent1">
                            <a:lumMod val="75000"/>
                          </a:schemeClr>
                        </a:solidFill>
                        <a:latin typeface="Calibri"/>
                        <a:cs typeface="Calibri"/>
                      </a:endParaRPr>
                    </a:p>
                  </a:txBody>
                  <a:tcPr marL="0" marR="0" marT="0" marB="0">
                    <a:lnB w="12700" cap="flat" cmpd="sng" algn="ctr">
                      <a:solidFill>
                        <a:schemeClr val="tx1"/>
                      </a:solidFill>
                      <a:prstDash val="solid"/>
                      <a:round/>
                      <a:headEnd type="none" w="med" len="med"/>
                      <a:tailEnd type="none" w="med" len="med"/>
                    </a:lnB>
                    <a:solidFill>
                      <a:srgbClr val="D5D7D9"/>
                    </a:solidFill>
                  </a:tcPr>
                </a:tc>
                <a:tc>
                  <a:txBody>
                    <a:bodyPr/>
                    <a:lstStyle/>
                    <a:p>
                      <a:pPr marL="251460">
                        <a:lnSpc>
                          <a:spcPct val="100000"/>
                        </a:lnSpc>
                      </a:pPr>
                      <a:r>
                        <a:rPr sz="1600" b="1" u="heavy" dirty="0">
                          <a:solidFill>
                            <a:schemeClr val="accent1">
                              <a:lumMod val="75000"/>
                            </a:schemeClr>
                          </a:solidFill>
                          <a:latin typeface="Calibri"/>
                          <a:cs typeface="Calibri"/>
                        </a:rPr>
                        <a:t>A</a:t>
                      </a:r>
                      <a:r>
                        <a:rPr sz="1600" b="1" u="heavy" spc="-5" dirty="0">
                          <a:solidFill>
                            <a:schemeClr val="accent1">
                              <a:lumMod val="75000"/>
                            </a:schemeClr>
                          </a:solidFill>
                          <a:latin typeface="Calibri"/>
                          <a:cs typeface="Calibri"/>
                        </a:rPr>
                        <a:t>pp</a:t>
                      </a:r>
                      <a:r>
                        <a:rPr sz="1600" b="1" u="heavy" dirty="0">
                          <a:solidFill>
                            <a:schemeClr val="accent1">
                              <a:lumMod val="75000"/>
                            </a:schemeClr>
                          </a:solidFill>
                          <a:latin typeface="Calibri"/>
                          <a:cs typeface="Calibri"/>
                        </a:rPr>
                        <a:t>l</a:t>
                      </a:r>
                      <a:r>
                        <a:rPr sz="1600" b="1" u="heavy" spc="5" dirty="0">
                          <a:solidFill>
                            <a:schemeClr val="accent1">
                              <a:lumMod val="75000"/>
                            </a:schemeClr>
                          </a:solidFill>
                          <a:latin typeface="Calibri"/>
                          <a:cs typeface="Calibri"/>
                        </a:rPr>
                        <a:t>i</a:t>
                      </a:r>
                      <a:r>
                        <a:rPr sz="1600" b="1" u="heavy" spc="-10" dirty="0">
                          <a:solidFill>
                            <a:schemeClr val="accent1">
                              <a:lumMod val="75000"/>
                            </a:schemeClr>
                          </a:solidFill>
                          <a:latin typeface="Calibri"/>
                          <a:cs typeface="Calibri"/>
                        </a:rPr>
                        <a:t>ca</a:t>
                      </a:r>
                      <a:r>
                        <a:rPr sz="1600" b="1" u="heavy" dirty="0">
                          <a:solidFill>
                            <a:schemeClr val="accent1">
                              <a:lumMod val="75000"/>
                            </a:schemeClr>
                          </a:solidFill>
                          <a:latin typeface="Calibri"/>
                          <a:cs typeface="Calibri"/>
                        </a:rPr>
                        <a:t>ti</a:t>
                      </a:r>
                      <a:r>
                        <a:rPr sz="1600" b="1" u="heavy" spc="5" dirty="0">
                          <a:solidFill>
                            <a:schemeClr val="accent1">
                              <a:lumMod val="75000"/>
                            </a:schemeClr>
                          </a:solidFill>
                          <a:latin typeface="Calibri"/>
                          <a:cs typeface="Calibri"/>
                        </a:rPr>
                        <a:t>o</a:t>
                      </a:r>
                      <a:r>
                        <a:rPr sz="1600" b="1" u="heavy" dirty="0">
                          <a:solidFill>
                            <a:schemeClr val="accent1">
                              <a:lumMod val="75000"/>
                            </a:schemeClr>
                          </a:solidFill>
                          <a:latin typeface="Calibri"/>
                          <a:cs typeface="Calibri"/>
                        </a:rPr>
                        <a:t>n </a:t>
                      </a:r>
                      <a:r>
                        <a:rPr sz="1600" b="1" u="heavy" spc="-5" dirty="0">
                          <a:solidFill>
                            <a:schemeClr val="accent1">
                              <a:lumMod val="75000"/>
                            </a:schemeClr>
                          </a:solidFill>
                          <a:latin typeface="Calibri"/>
                          <a:cs typeface="Calibri"/>
                        </a:rPr>
                        <a:t>Due</a:t>
                      </a:r>
                      <a:r>
                        <a:rPr sz="1600" b="1" u="heavy" spc="20" dirty="0">
                          <a:solidFill>
                            <a:schemeClr val="accent1">
                              <a:lumMod val="75000"/>
                            </a:schemeClr>
                          </a:solidFill>
                          <a:latin typeface="Calibri"/>
                          <a:cs typeface="Calibri"/>
                        </a:rPr>
                        <a:t> </a:t>
                      </a:r>
                      <a:r>
                        <a:rPr sz="1600" b="1" u="heavy" spc="-5" dirty="0">
                          <a:solidFill>
                            <a:schemeClr val="accent1">
                              <a:lumMod val="75000"/>
                            </a:schemeClr>
                          </a:solidFill>
                          <a:latin typeface="Calibri"/>
                          <a:cs typeface="Calibri"/>
                        </a:rPr>
                        <a:t>D</a:t>
                      </a:r>
                      <a:r>
                        <a:rPr sz="1600" b="1" u="heavy" spc="-10" dirty="0">
                          <a:solidFill>
                            <a:schemeClr val="accent1">
                              <a:lumMod val="75000"/>
                            </a:schemeClr>
                          </a:solidFill>
                          <a:latin typeface="Calibri"/>
                          <a:cs typeface="Calibri"/>
                        </a:rPr>
                        <a:t>a</a:t>
                      </a:r>
                      <a:r>
                        <a:rPr sz="1600" b="1" u="heavy" spc="-25" dirty="0">
                          <a:solidFill>
                            <a:schemeClr val="accent1">
                              <a:lumMod val="75000"/>
                            </a:schemeClr>
                          </a:solidFill>
                          <a:latin typeface="Calibri"/>
                          <a:cs typeface="Calibri"/>
                        </a:rPr>
                        <a:t>t</a:t>
                      </a:r>
                      <a:r>
                        <a:rPr sz="1600" b="1" u="heavy" dirty="0">
                          <a:solidFill>
                            <a:schemeClr val="accent1">
                              <a:lumMod val="75000"/>
                            </a:schemeClr>
                          </a:solidFill>
                          <a:latin typeface="Calibri"/>
                          <a:cs typeface="Calibri"/>
                        </a:rPr>
                        <a:t>e</a:t>
                      </a:r>
                      <a:endParaRPr sz="1600" dirty="0">
                        <a:solidFill>
                          <a:schemeClr val="accent1">
                            <a:lumMod val="75000"/>
                          </a:schemeClr>
                        </a:solidFill>
                        <a:latin typeface="Calibri"/>
                        <a:cs typeface="Calibri"/>
                      </a:endParaRPr>
                    </a:p>
                  </a:txBody>
                  <a:tcPr marL="0" marR="0" marT="0" marB="0">
                    <a:lnB w="12700" cap="flat" cmpd="sng" algn="ctr">
                      <a:solidFill>
                        <a:schemeClr val="tx1"/>
                      </a:solidFill>
                      <a:prstDash val="solid"/>
                      <a:round/>
                      <a:headEnd type="none" w="med" len="med"/>
                      <a:tailEnd type="none" w="med" len="med"/>
                    </a:lnB>
                    <a:solidFill>
                      <a:srgbClr val="D5D7D9"/>
                    </a:solidFill>
                  </a:tcPr>
                </a:tc>
                <a:tc>
                  <a:txBody>
                    <a:bodyPr/>
                    <a:lstStyle/>
                    <a:p>
                      <a:pPr marL="368935">
                        <a:lnSpc>
                          <a:spcPct val="100000"/>
                        </a:lnSpc>
                      </a:pPr>
                      <a:r>
                        <a:rPr sz="1600" b="1" u="heavy" dirty="0">
                          <a:solidFill>
                            <a:schemeClr val="accent1">
                              <a:lumMod val="75000"/>
                            </a:schemeClr>
                          </a:solidFill>
                          <a:latin typeface="Calibri"/>
                          <a:cs typeface="Calibri"/>
                        </a:rPr>
                        <a:t>N</a:t>
                      </a:r>
                      <a:r>
                        <a:rPr sz="1600" b="1" u="heavy" spc="5" dirty="0">
                          <a:solidFill>
                            <a:schemeClr val="accent1">
                              <a:lumMod val="75000"/>
                            </a:schemeClr>
                          </a:solidFill>
                          <a:latin typeface="Calibri"/>
                          <a:cs typeface="Calibri"/>
                        </a:rPr>
                        <a:t>o</a:t>
                      </a:r>
                      <a:r>
                        <a:rPr sz="1600" b="1" u="heavy" dirty="0">
                          <a:solidFill>
                            <a:schemeClr val="accent1">
                              <a:lumMod val="75000"/>
                            </a:schemeClr>
                          </a:solidFill>
                          <a:latin typeface="Calibri"/>
                          <a:cs typeface="Calibri"/>
                        </a:rPr>
                        <a:t>tific</a:t>
                      </a:r>
                      <a:r>
                        <a:rPr sz="1600" b="1" u="heavy" spc="-15" dirty="0">
                          <a:solidFill>
                            <a:schemeClr val="accent1">
                              <a:lumMod val="75000"/>
                            </a:schemeClr>
                          </a:solidFill>
                          <a:latin typeface="Calibri"/>
                          <a:cs typeface="Calibri"/>
                        </a:rPr>
                        <a:t>a</a:t>
                      </a:r>
                      <a:r>
                        <a:rPr sz="1600" b="1" u="heavy" dirty="0">
                          <a:solidFill>
                            <a:schemeClr val="accent1">
                              <a:lumMod val="75000"/>
                            </a:schemeClr>
                          </a:solidFill>
                          <a:latin typeface="Calibri"/>
                          <a:cs typeface="Calibri"/>
                        </a:rPr>
                        <a:t>ti</a:t>
                      </a:r>
                      <a:r>
                        <a:rPr sz="1600" b="1" u="heavy" spc="5" dirty="0">
                          <a:solidFill>
                            <a:schemeClr val="accent1">
                              <a:lumMod val="75000"/>
                            </a:schemeClr>
                          </a:solidFill>
                          <a:latin typeface="Calibri"/>
                          <a:cs typeface="Calibri"/>
                        </a:rPr>
                        <a:t>o</a:t>
                      </a:r>
                      <a:r>
                        <a:rPr sz="1600" b="1" u="heavy" dirty="0">
                          <a:solidFill>
                            <a:schemeClr val="accent1">
                              <a:lumMod val="75000"/>
                            </a:schemeClr>
                          </a:solidFill>
                          <a:latin typeface="Calibri"/>
                          <a:cs typeface="Calibri"/>
                        </a:rPr>
                        <a:t>n</a:t>
                      </a:r>
                      <a:r>
                        <a:rPr sz="1600" b="1" u="heavy" spc="-30" dirty="0">
                          <a:solidFill>
                            <a:schemeClr val="accent1">
                              <a:lumMod val="75000"/>
                            </a:schemeClr>
                          </a:solidFill>
                          <a:latin typeface="Calibri"/>
                          <a:cs typeface="Calibri"/>
                        </a:rPr>
                        <a:t> </a:t>
                      </a:r>
                      <a:r>
                        <a:rPr sz="1600" b="1" u="heavy" spc="-5" dirty="0">
                          <a:solidFill>
                            <a:schemeClr val="accent1">
                              <a:lumMod val="75000"/>
                            </a:schemeClr>
                          </a:solidFill>
                          <a:latin typeface="Calibri"/>
                          <a:cs typeface="Calibri"/>
                        </a:rPr>
                        <a:t>D</a:t>
                      </a:r>
                      <a:r>
                        <a:rPr sz="1600" b="1" u="heavy" spc="-10" dirty="0">
                          <a:solidFill>
                            <a:schemeClr val="accent1">
                              <a:lumMod val="75000"/>
                            </a:schemeClr>
                          </a:solidFill>
                          <a:latin typeface="Calibri"/>
                          <a:cs typeface="Calibri"/>
                        </a:rPr>
                        <a:t>a</a:t>
                      </a:r>
                      <a:r>
                        <a:rPr sz="1600" b="1" u="heavy" spc="-25" dirty="0">
                          <a:solidFill>
                            <a:schemeClr val="accent1">
                              <a:lumMod val="75000"/>
                            </a:schemeClr>
                          </a:solidFill>
                          <a:latin typeface="Calibri"/>
                          <a:cs typeface="Calibri"/>
                        </a:rPr>
                        <a:t>t</a:t>
                      </a:r>
                      <a:r>
                        <a:rPr sz="1600" b="1" u="heavy" dirty="0">
                          <a:solidFill>
                            <a:schemeClr val="accent1">
                              <a:lumMod val="75000"/>
                            </a:schemeClr>
                          </a:solidFill>
                          <a:latin typeface="Calibri"/>
                          <a:cs typeface="Calibri"/>
                        </a:rPr>
                        <a:t>e</a:t>
                      </a:r>
                      <a:endParaRPr sz="1600" dirty="0">
                        <a:solidFill>
                          <a:schemeClr val="accent1">
                            <a:lumMod val="75000"/>
                          </a:schemeClr>
                        </a:solidFill>
                        <a:latin typeface="Calibri"/>
                        <a:cs typeface="Calibri"/>
                      </a:endParaRPr>
                    </a:p>
                  </a:txBody>
                  <a:tcPr marL="0" marR="0" marT="0" marB="0">
                    <a:lnB w="12700" cap="flat" cmpd="sng" algn="ctr">
                      <a:solidFill>
                        <a:schemeClr val="tx1"/>
                      </a:solidFill>
                      <a:prstDash val="solid"/>
                      <a:round/>
                      <a:headEnd type="none" w="med" len="med"/>
                      <a:tailEnd type="none" w="med" len="med"/>
                    </a:lnB>
                    <a:solidFill>
                      <a:srgbClr val="D5D7D9"/>
                    </a:solidFill>
                  </a:tcPr>
                </a:tc>
                <a:extLst>
                  <a:ext uri="{0D108BD9-81ED-4DB2-BD59-A6C34878D82A}">
                    <a16:rowId xmlns:a16="http://schemas.microsoft.com/office/drawing/2014/main" val="10000"/>
                  </a:ext>
                </a:extLst>
              </a:tr>
              <a:tr h="372396">
                <a:tc>
                  <a:txBody>
                    <a:bodyPr/>
                    <a:lstStyle/>
                    <a:p>
                      <a:pPr marL="658495" algn="ctr">
                        <a:lnSpc>
                          <a:spcPct val="100000"/>
                        </a:lnSpc>
                      </a:pPr>
                      <a:endParaRPr lang="en-US" sz="1600" dirty="0">
                        <a:latin typeface="Calibri"/>
                        <a:cs typeface="Calibri"/>
                      </a:endParaRPr>
                    </a:p>
                    <a:p>
                      <a:pPr marL="658495" algn="ctr">
                        <a:lnSpc>
                          <a:spcPct val="100000"/>
                        </a:lnSpc>
                      </a:pPr>
                      <a:r>
                        <a:rPr lang="en-US" sz="1600" dirty="0">
                          <a:latin typeface="Calibri"/>
                          <a:cs typeface="Calibri"/>
                        </a:rPr>
                        <a:t>March 1</a:t>
                      </a:r>
                      <a:endParaRPr sz="1600" dirty="0">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D7D9"/>
                    </a:solidFill>
                  </a:tcPr>
                </a:tc>
                <a:tc>
                  <a:txBody>
                    <a:bodyPr/>
                    <a:lstStyle/>
                    <a:p>
                      <a:pPr marR="107314" algn="ctr">
                        <a:lnSpc>
                          <a:spcPct val="100000"/>
                        </a:lnSpc>
                      </a:pPr>
                      <a:endParaRPr lang="en-US" sz="1600" dirty="0">
                        <a:latin typeface="Calibri"/>
                        <a:cs typeface="Calibri"/>
                      </a:endParaRPr>
                    </a:p>
                    <a:p>
                      <a:pPr marR="107314" algn="ctr">
                        <a:lnSpc>
                          <a:spcPct val="100000"/>
                        </a:lnSpc>
                      </a:pPr>
                      <a:r>
                        <a:rPr lang="en-US" sz="1600" dirty="0">
                          <a:latin typeface="Calibri"/>
                          <a:cs typeface="Calibri"/>
                        </a:rPr>
                        <a:t>April 1</a:t>
                      </a:r>
                      <a:endParaRPr sz="1600" dirty="0">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D7D9"/>
                    </a:solidFill>
                  </a:tcPr>
                </a:tc>
                <a:tc>
                  <a:txBody>
                    <a:bodyPr/>
                    <a:lstStyle/>
                    <a:p>
                      <a:pPr marL="770255">
                        <a:lnSpc>
                          <a:spcPct val="200000"/>
                        </a:lnSpc>
                      </a:pPr>
                      <a:r>
                        <a:rPr lang="en-US" sz="1600" spc="0" dirty="0">
                          <a:solidFill>
                            <a:schemeClr val="tx1"/>
                          </a:solidFill>
                          <a:latin typeface="Calibri"/>
                          <a:cs typeface="Calibri"/>
                        </a:rPr>
                        <a:t>Mid May</a:t>
                      </a:r>
                      <a:r>
                        <a:rPr sz="1600" spc="-10" dirty="0">
                          <a:solidFill>
                            <a:schemeClr val="tx1"/>
                          </a:solidFill>
                          <a:latin typeface="Calibri"/>
                          <a:cs typeface="Calibri"/>
                        </a:rPr>
                        <a:t> </a:t>
                      </a:r>
                      <a:endParaRPr sz="1600" dirty="0">
                        <a:solidFill>
                          <a:schemeClr val="tx1"/>
                        </a:solidFill>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D7D9"/>
                    </a:solidFill>
                  </a:tcPr>
                </a:tc>
                <a:extLst>
                  <a:ext uri="{0D108BD9-81ED-4DB2-BD59-A6C34878D82A}">
                    <a16:rowId xmlns:a16="http://schemas.microsoft.com/office/drawing/2014/main" val="10001"/>
                  </a:ext>
                </a:extLst>
              </a:tr>
              <a:tr h="601794">
                <a:tc>
                  <a:txBody>
                    <a:bodyPr/>
                    <a:lstStyle/>
                    <a:p>
                      <a:pPr marL="688975" algn="ctr">
                        <a:lnSpc>
                          <a:spcPct val="100000"/>
                        </a:lnSpc>
                      </a:pPr>
                      <a:endParaRPr lang="en-US" sz="1600" spc="-5" dirty="0">
                        <a:latin typeface="Calibri"/>
                        <a:cs typeface="Calibri"/>
                      </a:endParaRPr>
                    </a:p>
                    <a:p>
                      <a:pPr marL="688975" algn="ctr">
                        <a:lnSpc>
                          <a:spcPct val="100000"/>
                        </a:lnSpc>
                      </a:pPr>
                      <a:r>
                        <a:rPr lang="en-US" sz="1600" spc="-5" dirty="0">
                          <a:latin typeface="Calibri"/>
                          <a:cs typeface="Calibri"/>
                        </a:rPr>
                        <a:t>September</a:t>
                      </a:r>
                      <a:r>
                        <a:rPr lang="en-US" sz="1600" spc="-5" baseline="0" dirty="0">
                          <a:latin typeface="Calibri"/>
                          <a:cs typeface="Calibri"/>
                        </a:rPr>
                        <a:t> </a:t>
                      </a:r>
                      <a:r>
                        <a:rPr sz="1600" dirty="0">
                          <a:latin typeface="Calibri"/>
                          <a:cs typeface="Calibri"/>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D7D9"/>
                    </a:solidFill>
                  </a:tcPr>
                </a:tc>
                <a:tc>
                  <a:txBody>
                    <a:bodyPr/>
                    <a:lstStyle/>
                    <a:p>
                      <a:pPr marL="637540">
                        <a:lnSpc>
                          <a:spcPct val="100000"/>
                        </a:lnSpc>
                      </a:pPr>
                      <a:endParaRPr lang="en-US" sz="1600" dirty="0">
                        <a:latin typeface="Calibri"/>
                        <a:cs typeface="Calibri"/>
                      </a:endParaRPr>
                    </a:p>
                    <a:p>
                      <a:pPr marL="637540">
                        <a:lnSpc>
                          <a:spcPct val="100000"/>
                        </a:lnSpc>
                      </a:pPr>
                      <a:r>
                        <a:rPr lang="en-US" sz="1600" dirty="0">
                          <a:latin typeface="Calibri"/>
                          <a:cs typeface="Calibri"/>
                        </a:rPr>
                        <a:t> October </a:t>
                      </a:r>
                      <a:r>
                        <a:rPr sz="1600" dirty="0">
                          <a:latin typeface="Calibri"/>
                          <a:cs typeface="Calibri"/>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D7D9"/>
                    </a:solidFill>
                  </a:tcPr>
                </a:tc>
                <a:tc>
                  <a:txBody>
                    <a:bodyPr/>
                    <a:lstStyle/>
                    <a:p>
                      <a:pPr marL="535305">
                        <a:lnSpc>
                          <a:spcPct val="100000"/>
                        </a:lnSpc>
                      </a:pPr>
                      <a:endParaRPr lang="en-US" sz="1600" spc="-5" dirty="0">
                        <a:latin typeface="Calibri"/>
                        <a:cs typeface="Calibri"/>
                      </a:endParaRPr>
                    </a:p>
                    <a:p>
                      <a:pPr marL="535305">
                        <a:lnSpc>
                          <a:spcPct val="100000"/>
                        </a:lnSpc>
                      </a:pPr>
                      <a:r>
                        <a:rPr lang="en-US" sz="1600" spc="-5" dirty="0">
                          <a:solidFill>
                            <a:schemeClr val="tx1"/>
                          </a:solidFill>
                          <a:latin typeface="Calibri"/>
                          <a:cs typeface="Calibri"/>
                        </a:rPr>
                        <a:t>Mid November</a:t>
                      </a:r>
                      <a:endParaRPr sz="1600" dirty="0">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D7D9"/>
                    </a:solidFill>
                  </a:tcPr>
                </a:tc>
                <a:extLst>
                  <a:ext uri="{0D108BD9-81ED-4DB2-BD59-A6C34878D82A}">
                    <a16:rowId xmlns:a16="http://schemas.microsoft.com/office/drawing/2014/main" val="10003"/>
                  </a:ext>
                </a:extLst>
              </a:tr>
            </a:tbl>
          </a:graphicData>
        </a:graphic>
      </p:graphicFrame>
      <p:sp>
        <p:nvSpPr>
          <p:cNvPr id="7" name="object 13"/>
          <p:cNvSpPr txBox="1"/>
          <p:nvPr/>
        </p:nvSpPr>
        <p:spPr>
          <a:xfrm>
            <a:off x="2143690" y="3321701"/>
            <a:ext cx="1076306" cy="1359090"/>
          </a:xfrm>
          <a:prstGeom prst="rect">
            <a:avLst/>
          </a:prstGeom>
        </p:spPr>
        <p:txBody>
          <a:bodyPr vert="horz" wrap="square" lIns="0" tIns="0" rIns="0" bIns="0" rtlCol="0">
            <a:spAutoFit/>
          </a:bodyPr>
          <a:lstStyle/>
          <a:p>
            <a:pPr marL="82550" marR="5080" indent="-70485" algn="just">
              <a:lnSpc>
                <a:spcPct val="91500"/>
              </a:lnSpc>
            </a:pPr>
            <a:r>
              <a:rPr lang="en-US" sz="2400" spc="-5" dirty="0">
                <a:latin typeface="Calibri"/>
                <a:cs typeface="Calibri"/>
              </a:rPr>
              <a:t>Thrivi</a:t>
            </a:r>
            <a:r>
              <a:rPr lang="en-US" sz="2400" spc="15" dirty="0">
                <a:latin typeface="Calibri"/>
                <a:cs typeface="Calibri"/>
              </a:rPr>
              <a:t>n</a:t>
            </a:r>
            <a:r>
              <a:rPr lang="en-US" sz="2400" dirty="0">
                <a:latin typeface="Calibri"/>
                <a:cs typeface="Calibri"/>
              </a:rPr>
              <a:t>g </a:t>
            </a:r>
            <a:r>
              <a:rPr lang="en-US" sz="2400" spc="-5" dirty="0">
                <a:latin typeface="Calibri"/>
                <a:cs typeface="Calibri"/>
              </a:rPr>
              <a:t>Hoba</a:t>
            </a:r>
            <a:r>
              <a:rPr lang="en-US" sz="2400" spc="10" dirty="0">
                <a:latin typeface="Calibri"/>
                <a:cs typeface="Calibri"/>
              </a:rPr>
              <a:t>r</a:t>
            </a:r>
            <a:r>
              <a:rPr lang="en-US" sz="2400" spc="-15" dirty="0">
                <a:latin typeface="Calibri"/>
                <a:cs typeface="Calibri"/>
              </a:rPr>
              <a:t>t</a:t>
            </a:r>
            <a:r>
              <a:rPr lang="en-US" sz="2400" spc="-10" dirty="0">
                <a:latin typeface="Calibri"/>
                <a:cs typeface="Calibri"/>
              </a:rPr>
              <a:t> </a:t>
            </a:r>
            <a:r>
              <a:rPr lang="en-US" sz="2400" spc="-5" dirty="0">
                <a:latin typeface="Calibri"/>
                <a:cs typeface="Calibri"/>
              </a:rPr>
              <a:t>Senio</a:t>
            </a:r>
            <a:r>
              <a:rPr lang="en-US" sz="2400" spc="-45" dirty="0">
                <a:latin typeface="Calibri"/>
                <a:cs typeface="Calibri"/>
              </a:rPr>
              <a:t>r</a:t>
            </a:r>
            <a:r>
              <a:rPr lang="en-US" sz="2400" dirty="0">
                <a:latin typeface="Calibri"/>
                <a:cs typeface="Calibri"/>
              </a:rPr>
              <a:t>s (T</a:t>
            </a:r>
            <a:endParaRPr sz="2400" dirty="0">
              <a:latin typeface="Calibri"/>
              <a:cs typeface="Calibri"/>
            </a:endParaRPr>
          </a:p>
        </p:txBody>
      </p:sp>
      <p:cxnSp>
        <p:nvCxnSpPr>
          <p:cNvPr id="10" name="Straight Connector 9"/>
          <p:cNvCxnSpPr/>
          <p:nvPr/>
        </p:nvCxnSpPr>
        <p:spPr>
          <a:xfrm>
            <a:off x="3310799" y="4978293"/>
            <a:ext cx="7945222" cy="14493"/>
          </a:xfrm>
          <a:prstGeom prst="line">
            <a:avLst/>
          </a:prstGeom>
        </p:spPr>
        <p:style>
          <a:lnRef idx="1">
            <a:schemeClr val="accent1"/>
          </a:lnRef>
          <a:fillRef idx="0">
            <a:schemeClr val="accent1"/>
          </a:fillRef>
          <a:effectRef idx="0">
            <a:schemeClr val="accent1"/>
          </a:effectRef>
          <a:fontRef idx="minor">
            <a:schemeClr val="tx1"/>
          </a:fontRef>
        </p:style>
      </p:cxnSp>
      <p:sp>
        <p:nvSpPr>
          <p:cNvPr id="13" name="object 10"/>
          <p:cNvSpPr/>
          <p:nvPr/>
        </p:nvSpPr>
        <p:spPr>
          <a:xfrm>
            <a:off x="1905863" y="5037359"/>
            <a:ext cx="1565620" cy="1662220"/>
          </a:xfrm>
          <a:custGeom>
            <a:avLst/>
            <a:gdLst/>
            <a:ahLst/>
            <a:cxnLst/>
            <a:rect l="l" t="t" r="r" b="b"/>
            <a:pathLst>
              <a:path w="2404745" h="2656204">
                <a:moveTo>
                  <a:pt x="2003831" y="0"/>
                </a:moveTo>
                <a:lnTo>
                  <a:pt x="400837" y="0"/>
                </a:lnTo>
                <a:lnTo>
                  <a:pt x="367959" y="1328"/>
                </a:lnTo>
                <a:lnTo>
                  <a:pt x="304504" y="11648"/>
                </a:lnTo>
                <a:lnTo>
                  <a:pt x="244803" y="31497"/>
                </a:lnTo>
                <a:lnTo>
                  <a:pt x="189683" y="60051"/>
                </a:lnTo>
                <a:lnTo>
                  <a:pt x="139967" y="96483"/>
                </a:lnTo>
                <a:lnTo>
                  <a:pt x="96481" y="139968"/>
                </a:lnTo>
                <a:lnTo>
                  <a:pt x="60049" y="189681"/>
                </a:lnTo>
                <a:lnTo>
                  <a:pt x="31496" y="244798"/>
                </a:lnTo>
                <a:lnTo>
                  <a:pt x="11648" y="304492"/>
                </a:lnTo>
                <a:lnTo>
                  <a:pt x="1328" y="367939"/>
                </a:lnTo>
                <a:lnTo>
                  <a:pt x="0" y="400812"/>
                </a:lnTo>
                <a:lnTo>
                  <a:pt x="0" y="2255088"/>
                </a:lnTo>
                <a:lnTo>
                  <a:pt x="5245" y="2320094"/>
                </a:lnTo>
                <a:lnTo>
                  <a:pt x="20432" y="2381761"/>
                </a:lnTo>
                <a:lnTo>
                  <a:pt x="44736" y="2439264"/>
                </a:lnTo>
                <a:lnTo>
                  <a:pt x="77331" y="2491777"/>
                </a:lnTo>
                <a:lnTo>
                  <a:pt x="117394" y="2538476"/>
                </a:lnTo>
                <a:lnTo>
                  <a:pt x="164098" y="2578534"/>
                </a:lnTo>
                <a:lnTo>
                  <a:pt x="216619" y="2611127"/>
                </a:lnTo>
                <a:lnTo>
                  <a:pt x="274133" y="2635429"/>
                </a:lnTo>
                <a:lnTo>
                  <a:pt x="335813" y="2650616"/>
                </a:lnTo>
                <a:lnTo>
                  <a:pt x="400837" y="2655862"/>
                </a:lnTo>
                <a:lnTo>
                  <a:pt x="2003831" y="2655862"/>
                </a:lnTo>
                <a:lnTo>
                  <a:pt x="2068844" y="2650616"/>
                </a:lnTo>
                <a:lnTo>
                  <a:pt x="2130518" y="2635429"/>
                </a:lnTo>
                <a:lnTo>
                  <a:pt x="2188026" y="2611127"/>
                </a:lnTo>
                <a:lnTo>
                  <a:pt x="2240545" y="2578534"/>
                </a:lnTo>
                <a:lnTo>
                  <a:pt x="2287247" y="2538476"/>
                </a:lnTo>
                <a:lnTo>
                  <a:pt x="2327309" y="2491777"/>
                </a:lnTo>
                <a:lnTo>
                  <a:pt x="2359905" y="2439264"/>
                </a:lnTo>
                <a:lnTo>
                  <a:pt x="2384209" y="2381761"/>
                </a:lnTo>
                <a:lnTo>
                  <a:pt x="2399397" y="2320094"/>
                </a:lnTo>
                <a:lnTo>
                  <a:pt x="2404643" y="2255088"/>
                </a:lnTo>
                <a:lnTo>
                  <a:pt x="2404643" y="400812"/>
                </a:lnTo>
                <a:lnTo>
                  <a:pt x="2399397" y="335798"/>
                </a:lnTo>
                <a:lnTo>
                  <a:pt x="2384209" y="274124"/>
                </a:lnTo>
                <a:lnTo>
                  <a:pt x="2359905" y="216616"/>
                </a:lnTo>
                <a:lnTo>
                  <a:pt x="2327309" y="164098"/>
                </a:lnTo>
                <a:lnTo>
                  <a:pt x="2287247" y="117395"/>
                </a:lnTo>
                <a:lnTo>
                  <a:pt x="2240545" y="77333"/>
                </a:lnTo>
                <a:lnTo>
                  <a:pt x="2188026" y="44738"/>
                </a:lnTo>
                <a:lnTo>
                  <a:pt x="2130518" y="20433"/>
                </a:lnTo>
                <a:lnTo>
                  <a:pt x="2068844" y="5245"/>
                </a:lnTo>
                <a:lnTo>
                  <a:pt x="2003831" y="0"/>
                </a:lnTo>
                <a:close/>
              </a:path>
            </a:pathLst>
          </a:custGeom>
          <a:solidFill>
            <a:schemeClr val="accent4">
              <a:lumMod val="50000"/>
            </a:schemeClr>
          </a:solidFill>
        </p:spPr>
        <p:txBody>
          <a:bodyPr wrap="square" lIns="0" tIns="0" rIns="0" bIns="0" rtlCol="0"/>
          <a:lstStyle/>
          <a:p>
            <a:endParaRPr/>
          </a:p>
        </p:txBody>
      </p:sp>
      <p:sp>
        <p:nvSpPr>
          <p:cNvPr id="14" name="object 13"/>
          <p:cNvSpPr txBox="1"/>
          <p:nvPr/>
        </p:nvSpPr>
        <p:spPr>
          <a:xfrm>
            <a:off x="1905863" y="5380573"/>
            <a:ext cx="1565620" cy="934487"/>
          </a:xfrm>
          <a:prstGeom prst="rect">
            <a:avLst/>
          </a:prstGeom>
          <a:solidFill>
            <a:schemeClr val="accent4">
              <a:lumMod val="50000"/>
            </a:schemeClr>
          </a:solidFill>
        </p:spPr>
        <p:txBody>
          <a:bodyPr vert="horz" wrap="square" lIns="0" tIns="0" rIns="0" bIns="0" rtlCol="0">
            <a:spAutoFit/>
          </a:bodyPr>
          <a:lstStyle/>
          <a:p>
            <a:pPr marL="82550" marR="5080" indent="-70485" algn="ctr">
              <a:lnSpc>
                <a:spcPct val="91500"/>
              </a:lnSpc>
            </a:pPr>
            <a:r>
              <a:rPr lang="en-US" sz="2200" spc="-5" dirty="0">
                <a:solidFill>
                  <a:srgbClr val="FFFFFF"/>
                </a:solidFill>
                <a:latin typeface="Calibri"/>
                <a:cs typeface="Calibri"/>
              </a:rPr>
              <a:t>Women  </a:t>
            </a:r>
          </a:p>
          <a:p>
            <a:pPr marL="82550" marR="5080" indent="-70485" algn="ctr">
              <a:lnSpc>
                <a:spcPct val="91500"/>
              </a:lnSpc>
            </a:pPr>
            <a:r>
              <a:rPr lang="en-US" sz="2200" spc="-5" dirty="0">
                <a:solidFill>
                  <a:srgbClr val="FFFFFF"/>
                </a:solidFill>
                <a:latin typeface="Calibri"/>
                <a:cs typeface="Calibri"/>
              </a:rPr>
              <a:t>in Philanthropy</a:t>
            </a:r>
            <a:endParaRPr sz="2200" dirty="0">
              <a:latin typeface="Calibri"/>
              <a:cs typeface="Calibri"/>
            </a:endParaRPr>
          </a:p>
        </p:txBody>
      </p:sp>
      <p:sp>
        <p:nvSpPr>
          <p:cNvPr id="15" name="TextBox 14"/>
          <p:cNvSpPr txBox="1"/>
          <p:nvPr/>
        </p:nvSpPr>
        <p:spPr>
          <a:xfrm>
            <a:off x="4686859" y="3501158"/>
            <a:ext cx="5089890" cy="369332"/>
          </a:xfrm>
          <a:prstGeom prst="rect">
            <a:avLst/>
          </a:prstGeom>
          <a:noFill/>
        </p:spPr>
        <p:txBody>
          <a:bodyPr wrap="square" rtlCol="0">
            <a:spAutoFit/>
          </a:bodyPr>
          <a:lstStyle/>
          <a:p>
            <a:r>
              <a:rPr lang="en-US" dirty="0"/>
              <a:t>Grants range from $2,000-</a:t>
            </a:r>
            <a:r>
              <a:rPr lang="en-US" b="1" dirty="0"/>
              <a:t>$35,000</a:t>
            </a:r>
          </a:p>
        </p:txBody>
      </p:sp>
      <p:sp>
        <p:nvSpPr>
          <p:cNvPr id="16" name="Down Arrow 15"/>
          <p:cNvSpPr/>
          <p:nvPr/>
        </p:nvSpPr>
        <p:spPr>
          <a:xfrm rot="10800000">
            <a:off x="1795083" y="2654188"/>
            <a:ext cx="307340" cy="2626922"/>
          </a:xfrm>
          <a:prstGeom prst="downArrow">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948281" y="5721259"/>
            <a:ext cx="4661012" cy="369332"/>
          </a:xfrm>
          <a:prstGeom prst="rect">
            <a:avLst/>
          </a:prstGeom>
          <a:noFill/>
        </p:spPr>
        <p:txBody>
          <a:bodyPr wrap="square" rtlCol="0">
            <a:spAutoFit/>
          </a:bodyPr>
          <a:lstStyle/>
          <a:p>
            <a:r>
              <a:rPr lang="en-US" dirty="0"/>
              <a:t>Grants range from $2,000-$15,000</a:t>
            </a:r>
          </a:p>
        </p:txBody>
      </p:sp>
      <p:sp>
        <p:nvSpPr>
          <p:cNvPr id="19" name="TextBox 18"/>
          <p:cNvSpPr txBox="1"/>
          <p:nvPr/>
        </p:nvSpPr>
        <p:spPr>
          <a:xfrm>
            <a:off x="3800910" y="5267953"/>
            <a:ext cx="7714274" cy="338554"/>
          </a:xfrm>
          <a:prstGeom prst="rect">
            <a:avLst/>
          </a:prstGeom>
          <a:noFill/>
        </p:spPr>
        <p:txBody>
          <a:bodyPr wrap="square" rtlCol="0">
            <a:spAutoFit/>
          </a:bodyPr>
          <a:lstStyle/>
          <a:p>
            <a:pPr algn="ctr"/>
            <a:r>
              <a:rPr lang="en-US" sz="1600" dirty="0"/>
              <a:t>Grantees must be from organizations that primarily serve women and/or girls</a:t>
            </a:r>
          </a:p>
        </p:txBody>
      </p:sp>
      <p:cxnSp>
        <p:nvCxnSpPr>
          <p:cNvPr id="20" name="Straight Connector 19"/>
          <p:cNvCxnSpPr/>
          <p:nvPr/>
        </p:nvCxnSpPr>
        <p:spPr>
          <a:xfrm>
            <a:off x="3458677" y="3283639"/>
            <a:ext cx="7473663" cy="32025"/>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950363" y="4194270"/>
            <a:ext cx="6044909" cy="369332"/>
          </a:xfrm>
          <a:prstGeom prst="rect">
            <a:avLst/>
          </a:prstGeom>
          <a:solidFill>
            <a:schemeClr val="bg1">
              <a:lumMod val="85000"/>
            </a:schemeClr>
          </a:solidFill>
        </p:spPr>
        <p:txBody>
          <a:bodyPr wrap="square" rtlCol="0">
            <a:spAutoFit/>
          </a:bodyPr>
          <a:lstStyle/>
          <a:p>
            <a:r>
              <a:rPr lang="en-US" dirty="0"/>
              <a:t>Applications accepted September 1- October1</a:t>
            </a:r>
          </a:p>
        </p:txBody>
      </p:sp>
      <p:sp>
        <p:nvSpPr>
          <p:cNvPr id="22" name="TextBox 21"/>
          <p:cNvSpPr txBox="1"/>
          <p:nvPr/>
        </p:nvSpPr>
        <p:spPr>
          <a:xfrm>
            <a:off x="3950363" y="6162751"/>
            <a:ext cx="6562958" cy="369332"/>
          </a:xfrm>
          <a:prstGeom prst="rect">
            <a:avLst/>
          </a:prstGeom>
          <a:solidFill>
            <a:schemeClr val="bg1">
              <a:lumMod val="85000"/>
            </a:schemeClr>
          </a:solidFill>
        </p:spPr>
        <p:txBody>
          <a:bodyPr wrap="square" rtlCol="0">
            <a:spAutoFit/>
          </a:bodyPr>
          <a:lstStyle/>
          <a:p>
            <a:r>
              <a:rPr lang="en-US" dirty="0"/>
              <a:t>Applications accepted in both the spring and fall cycles</a:t>
            </a:r>
          </a:p>
        </p:txBody>
      </p:sp>
      <p:sp>
        <p:nvSpPr>
          <p:cNvPr id="8" name="Callout: Quad Arrow 7">
            <a:extLst>
              <a:ext uri="{FF2B5EF4-FFF2-40B4-BE49-F238E27FC236}">
                <a16:creationId xmlns:a16="http://schemas.microsoft.com/office/drawing/2014/main" id="{59538D7F-A720-4AB7-680F-CC390A8E3A69}"/>
              </a:ext>
            </a:extLst>
          </p:cNvPr>
          <p:cNvSpPr/>
          <p:nvPr/>
        </p:nvSpPr>
        <p:spPr>
          <a:xfrm rot="19962982">
            <a:off x="9344072" y="2242388"/>
            <a:ext cx="2794026" cy="2762105"/>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4EEC95F-0A20-8E86-618B-FDBF6D0008B3}"/>
              </a:ext>
            </a:extLst>
          </p:cNvPr>
          <p:cNvSpPr txBox="1"/>
          <p:nvPr/>
        </p:nvSpPr>
        <p:spPr>
          <a:xfrm rot="19860469">
            <a:off x="10014720" y="3084920"/>
            <a:ext cx="1452731" cy="1015663"/>
          </a:xfrm>
          <a:prstGeom prst="rect">
            <a:avLst/>
          </a:prstGeom>
          <a:noFill/>
        </p:spPr>
        <p:txBody>
          <a:bodyPr wrap="square" rtlCol="0">
            <a:spAutoFit/>
          </a:bodyPr>
          <a:lstStyle/>
          <a:p>
            <a:r>
              <a:rPr lang="en-US" sz="2000" b="1" dirty="0"/>
              <a:t>Increased   </a:t>
            </a:r>
          </a:p>
          <a:p>
            <a:r>
              <a:rPr lang="en-US" sz="2000" b="1" dirty="0"/>
              <a:t>     top   </a:t>
            </a:r>
          </a:p>
          <a:p>
            <a:r>
              <a:rPr lang="en-US" sz="2000" b="1" dirty="0"/>
              <a:t>   award!</a:t>
            </a:r>
          </a:p>
        </p:txBody>
      </p:sp>
      <p:sp>
        <p:nvSpPr>
          <p:cNvPr id="6" name="object 6">
            <a:extLst>
              <a:ext uri="{FF2B5EF4-FFF2-40B4-BE49-F238E27FC236}">
                <a16:creationId xmlns:a16="http://schemas.microsoft.com/office/drawing/2014/main" id="{4230FF0A-0F07-1BFE-B4CE-0D57E1E08EF1}"/>
              </a:ext>
            </a:extLst>
          </p:cNvPr>
          <p:cNvSpPr/>
          <p:nvPr/>
        </p:nvSpPr>
        <p:spPr>
          <a:xfrm>
            <a:off x="2087393" y="2961868"/>
            <a:ext cx="1634619" cy="1815922"/>
          </a:xfrm>
          <a:custGeom>
            <a:avLst/>
            <a:gdLst/>
            <a:ahLst/>
            <a:cxnLst/>
            <a:rect l="l" t="t" r="r" b="b"/>
            <a:pathLst>
              <a:path w="2404745" h="2656204">
                <a:moveTo>
                  <a:pt x="2003818" y="0"/>
                </a:moveTo>
                <a:lnTo>
                  <a:pt x="400773" y="0"/>
                </a:lnTo>
                <a:lnTo>
                  <a:pt x="367903" y="1327"/>
                </a:lnTo>
                <a:lnTo>
                  <a:pt x="304461" y="11641"/>
                </a:lnTo>
                <a:lnTo>
                  <a:pt x="244771" y="31478"/>
                </a:lnTo>
                <a:lnTo>
                  <a:pt x="189660" y="60015"/>
                </a:lnTo>
                <a:lnTo>
                  <a:pt x="139951" y="96429"/>
                </a:lnTo>
                <a:lnTo>
                  <a:pt x="96471" y="139895"/>
                </a:lnTo>
                <a:lnTo>
                  <a:pt x="60043" y="189590"/>
                </a:lnTo>
                <a:lnTo>
                  <a:pt x="31493" y="244691"/>
                </a:lnTo>
                <a:lnTo>
                  <a:pt x="11647" y="304373"/>
                </a:lnTo>
                <a:lnTo>
                  <a:pt x="1328" y="367813"/>
                </a:lnTo>
                <a:lnTo>
                  <a:pt x="0" y="400685"/>
                </a:lnTo>
                <a:lnTo>
                  <a:pt x="0" y="2255012"/>
                </a:lnTo>
                <a:lnTo>
                  <a:pt x="5245" y="2320025"/>
                </a:lnTo>
                <a:lnTo>
                  <a:pt x="20431" y="2381699"/>
                </a:lnTo>
                <a:lnTo>
                  <a:pt x="44732" y="2439207"/>
                </a:lnTo>
                <a:lnTo>
                  <a:pt x="77324" y="2491725"/>
                </a:lnTo>
                <a:lnTo>
                  <a:pt x="117381" y="2538428"/>
                </a:lnTo>
                <a:lnTo>
                  <a:pt x="164079" y="2578490"/>
                </a:lnTo>
                <a:lnTo>
                  <a:pt x="216592" y="2611085"/>
                </a:lnTo>
                <a:lnTo>
                  <a:pt x="274095" y="2635390"/>
                </a:lnTo>
                <a:lnTo>
                  <a:pt x="335764" y="2650578"/>
                </a:lnTo>
                <a:lnTo>
                  <a:pt x="400773" y="2655824"/>
                </a:lnTo>
                <a:lnTo>
                  <a:pt x="2003818" y="2655824"/>
                </a:lnTo>
                <a:lnTo>
                  <a:pt x="2068832" y="2650578"/>
                </a:lnTo>
                <a:lnTo>
                  <a:pt x="2130505" y="2635390"/>
                </a:lnTo>
                <a:lnTo>
                  <a:pt x="2188014" y="2611085"/>
                </a:lnTo>
                <a:lnTo>
                  <a:pt x="2240532" y="2578490"/>
                </a:lnTo>
                <a:lnTo>
                  <a:pt x="2287235" y="2538428"/>
                </a:lnTo>
                <a:lnTo>
                  <a:pt x="2327296" y="2491725"/>
                </a:lnTo>
                <a:lnTo>
                  <a:pt x="2359892" y="2439207"/>
                </a:lnTo>
                <a:lnTo>
                  <a:pt x="2384196" y="2381699"/>
                </a:lnTo>
                <a:lnTo>
                  <a:pt x="2399384" y="2320025"/>
                </a:lnTo>
                <a:lnTo>
                  <a:pt x="2404630" y="2255012"/>
                </a:lnTo>
                <a:lnTo>
                  <a:pt x="2404630" y="400685"/>
                </a:lnTo>
                <a:lnTo>
                  <a:pt x="2399384" y="335675"/>
                </a:lnTo>
                <a:lnTo>
                  <a:pt x="2384196" y="274011"/>
                </a:lnTo>
                <a:lnTo>
                  <a:pt x="2359892" y="216516"/>
                </a:lnTo>
                <a:lnTo>
                  <a:pt x="2327296" y="164015"/>
                </a:lnTo>
                <a:lnTo>
                  <a:pt x="2287235" y="117332"/>
                </a:lnTo>
                <a:lnTo>
                  <a:pt x="2240532" y="77289"/>
                </a:lnTo>
                <a:lnTo>
                  <a:pt x="2188014" y="44710"/>
                </a:lnTo>
                <a:lnTo>
                  <a:pt x="2130505" y="20420"/>
                </a:lnTo>
                <a:lnTo>
                  <a:pt x="2068832" y="5242"/>
                </a:lnTo>
                <a:lnTo>
                  <a:pt x="2003818" y="0"/>
                </a:lnTo>
                <a:close/>
              </a:path>
            </a:pathLst>
          </a:custGeom>
          <a:solidFill>
            <a:schemeClr val="tx2">
              <a:lumMod val="75000"/>
            </a:schemeClr>
          </a:solidFill>
        </p:spPr>
        <p:txBody>
          <a:bodyPr wrap="square" lIns="0" tIns="0" rIns="0" bIns="0" rtlCol="0"/>
          <a:lstStyle/>
          <a:p>
            <a:r>
              <a:rPr lang="en-US" dirty="0">
                <a:solidFill>
                  <a:schemeClr val="bg1">
                    <a:lumMod val="95000"/>
                  </a:schemeClr>
                </a:solidFill>
              </a:rPr>
              <a:t> 		</a:t>
            </a:r>
          </a:p>
          <a:p>
            <a:r>
              <a:rPr lang="en-US" dirty="0">
                <a:solidFill>
                  <a:schemeClr val="bg1">
                    <a:lumMod val="95000"/>
                  </a:schemeClr>
                </a:solidFill>
              </a:rPr>
              <a:t>	   U.S.</a:t>
            </a:r>
          </a:p>
          <a:p>
            <a:pPr algn="ctr"/>
            <a:r>
              <a:rPr lang="en-US" dirty="0">
                <a:solidFill>
                  <a:schemeClr val="bg1">
                    <a:lumMod val="95000"/>
                  </a:schemeClr>
                </a:solidFill>
              </a:rPr>
              <a:t>  Steel/City of Gary Charitable Fund</a:t>
            </a:r>
            <a:endParaRPr dirty="0">
              <a:solidFill>
                <a:schemeClr val="bg1">
                  <a:lumMod val="95000"/>
                </a:schemeClr>
              </a:solidFill>
            </a:endParaRPr>
          </a:p>
        </p:txBody>
      </p:sp>
    </p:spTree>
    <p:extLst>
      <p:ext uri="{BB962C8B-B14F-4D97-AF65-F5344CB8AC3E}">
        <p14:creationId xmlns:p14="http://schemas.microsoft.com/office/powerpoint/2010/main" val="2140059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
          <p:cNvSpPr/>
          <p:nvPr/>
        </p:nvSpPr>
        <p:spPr>
          <a:xfrm>
            <a:off x="849502" y="1251903"/>
            <a:ext cx="2404745" cy="2656205"/>
          </a:xfrm>
          <a:custGeom>
            <a:avLst/>
            <a:gdLst/>
            <a:ahLst/>
            <a:cxnLst/>
            <a:rect l="l" t="t" r="r" b="b"/>
            <a:pathLst>
              <a:path w="2404745" h="2656204">
                <a:moveTo>
                  <a:pt x="2003818" y="0"/>
                </a:moveTo>
                <a:lnTo>
                  <a:pt x="400773" y="0"/>
                </a:lnTo>
                <a:lnTo>
                  <a:pt x="367903" y="1327"/>
                </a:lnTo>
                <a:lnTo>
                  <a:pt x="304461" y="11641"/>
                </a:lnTo>
                <a:lnTo>
                  <a:pt x="244771" y="31478"/>
                </a:lnTo>
                <a:lnTo>
                  <a:pt x="189660" y="60015"/>
                </a:lnTo>
                <a:lnTo>
                  <a:pt x="139951" y="96429"/>
                </a:lnTo>
                <a:lnTo>
                  <a:pt x="96471" y="139895"/>
                </a:lnTo>
                <a:lnTo>
                  <a:pt x="60043" y="189590"/>
                </a:lnTo>
                <a:lnTo>
                  <a:pt x="31493" y="244691"/>
                </a:lnTo>
                <a:lnTo>
                  <a:pt x="11647" y="304373"/>
                </a:lnTo>
                <a:lnTo>
                  <a:pt x="1328" y="367813"/>
                </a:lnTo>
                <a:lnTo>
                  <a:pt x="0" y="400685"/>
                </a:lnTo>
                <a:lnTo>
                  <a:pt x="0" y="2255012"/>
                </a:lnTo>
                <a:lnTo>
                  <a:pt x="5245" y="2320025"/>
                </a:lnTo>
                <a:lnTo>
                  <a:pt x="20431" y="2381699"/>
                </a:lnTo>
                <a:lnTo>
                  <a:pt x="44732" y="2439207"/>
                </a:lnTo>
                <a:lnTo>
                  <a:pt x="77324" y="2491725"/>
                </a:lnTo>
                <a:lnTo>
                  <a:pt x="117381" y="2538428"/>
                </a:lnTo>
                <a:lnTo>
                  <a:pt x="164079" y="2578490"/>
                </a:lnTo>
                <a:lnTo>
                  <a:pt x="216592" y="2611085"/>
                </a:lnTo>
                <a:lnTo>
                  <a:pt x="274095" y="2635390"/>
                </a:lnTo>
                <a:lnTo>
                  <a:pt x="335764" y="2650578"/>
                </a:lnTo>
                <a:lnTo>
                  <a:pt x="400773" y="2655824"/>
                </a:lnTo>
                <a:lnTo>
                  <a:pt x="2003818" y="2655824"/>
                </a:lnTo>
                <a:lnTo>
                  <a:pt x="2068832" y="2650578"/>
                </a:lnTo>
                <a:lnTo>
                  <a:pt x="2130505" y="2635390"/>
                </a:lnTo>
                <a:lnTo>
                  <a:pt x="2188014" y="2611085"/>
                </a:lnTo>
                <a:lnTo>
                  <a:pt x="2240532" y="2578490"/>
                </a:lnTo>
                <a:lnTo>
                  <a:pt x="2287235" y="2538428"/>
                </a:lnTo>
                <a:lnTo>
                  <a:pt x="2327296" y="2491725"/>
                </a:lnTo>
                <a:lnTo>
                  <a:pt x="2359892" y="2439207"/>
                </a:lnTo>
                <a:lnTo>
                  <a:pt x="2384196" y="2381699"/>
                </a:lnTo>
                <a:lnTo>
                  <a:pt x="2399384" y="2320025"/>
                </a:lnTo>
                <a:lnTo>
                  <a:pt x="2404630" y="2255012"/>
                </a:lnTo>
                <a:lnTo>
                  <a:pt x="2404630" y="400685"/>
                </a:lnTo>
                <a:lnTo>
                  <a:pt x="2399384" y="335675"/>
                </a:lnTo>
                <a:lnTo>
                  <a:pt x="2384196" y="274011"/>
                </a:lnTo>
                <a:lnTo>
                  <a:pt x="2359892" y="216516"/>
                </a:lnTo>
                <a:lnTo>
                  <a:pt x="2327296" y="164015"/>
                </a:lnTo>
                <a:lnTo>
                  <a:pt x="2287235" y="117332"/>
                </a:lnTo>
                <a:lnTo>
                  <a:pt x="2240532" y="77289"/>
                </a:lnTo>
                <a:lnTo>
                  <a:pt x="2188014" y="44710"/>
                </a:lnTo>
                <a:lnTo>
                  <a:pt x="2130505" y="20420"/>
                </a:lnTo>
                <a:lnTo>
                  <a:pt x="2068832" y="5242"/>
                </a:lnTo>
                <a:lnTo>
                  <a:pt x="2003818" y="0"/>
                </a:lnTo>
                <a:close/>
              </a:path>
            </a:pathLst>
          </a:custGeom>
          <a:solidFill>
            <a:schemeClr val="accent1">
              <a:lumMod val="75000"/>
            </a:schemeClr>
          </a:solidFill>
        </p:spPr>
        <p:txBody>
          <a:bodyPr wrap="square" lIns="0" tIns="0" rIns="0" bIns="0" rtlCol="0"/>
          <a:lstStyle/>
          <a:p>
            <a:endParaRPr/>
          </a:p>
        </p:txBody>
      </p:sp>
      <p:sp>
        <p:nvSpPr>
          <p:cNvPr id="3" name="object 7"/>
          <p:cNvSpPr txBox="1"/>
          <p:nvPr/>
        </p:nvSpPr>
        <p:spPr>
          <a:xfrm>
            <a:off x="1082660" y="1787224"/>
            <a:ext cx="1938427" cy="1189172"/>
          </a:xfrm>
          <a:prstGeom prst="rect">
            <a:avLst/>
          </a:prstGeom>
        </p:spPr>
        <p:txBody>
          <a:bodyPr vert="horz" wrap="square" lIns="0" tIns="0" rIns="0" bIns="0" rtlCol="0">
            <a:spAutoFit/>
          </a:bodyPr>
          <a:lstStyle/>
          <a:p>
            <a:pPr marL="12700" marR="5080" algn="ctr">
              <a:lnSpc>
                <a:spcPct val="91600"/>
              </a:lnSpc>
            </a:pPr>
            <a:r>
              <a:rPr lang="en-US" sz="2800" dirty="0">
                <a:solidFill>
                  <a:srgbClr val="FFFFFF"/>
                </a:solidFill>
                <a:latin typeface="Calibri"/>
                <a:cs typeface="Calibri"/>
              </a:rPr>
              <a:t>Gary Knight Foundation Grants</a:t>
            </a:r>
            <a:endParaRPr sz="2800" dirty="0">
              <a:latin typeface="Calibri"/>
              <a:cs typeface="Calibri"/>
            </a:endParaRPr>
          </a:p>
        </p:txBody>
      </p:sp>
      <p:sp>
        <p:nvSpPr>
          <p:cNvPr id="4" name="object 10"/>
          <p:cNvSpPr/>
          <p:nvPr/>
        </p:nvSpPr>
        <p:spPr>
          <a:xfrm>
            <a:off x="881740" y="4005459"/>
            <a:ext cx="2404745" cy="2656205"/>
          </a:xfrm>
          <a:custGeom>
            <a:avLst/>
            <a:gdLst/>
            <a:ahLst/>
            <a:cxnLst/>
            <a:rect l="l" t="t" r="r" b="b"/>
            <a:pathLst>
              <a:path w="2404745" h="2656204">
                <a:moveTo>
                  <a:pt x="2003831" y="0"/>
                </a:moveTo>
                <a:lnTo>
                  <a:pt x="400837" y="0"/>
                </a:lnTo>
                <a:lnTo>
                  <a:pt x="367959" y="1328"/>
                </a:lnTo>
                <a:lnTo>
                  <a:pt x="304504" y="11648"/>
                </a:lnTo>
                <a:lnTo>
                  <a:pt x="244803" y="31497"/>
                </a:lnTo>
                <a:lnTo>
                  <a:pt x="189683" y="60051"/>
                </a:lnTo>
                <a:lnTo>
                  <a:pt x="139967" y="96483"/>
                </a:lnTo>
                <a:lnTo>
                  <a:pt x="96481" y="139968"/>
                </a:lnTo>
                <a:lnTo>
                  <a:pt x="60049" y="189681"/>
                </a:lnTo>
                <a:lnTo>
                  <a:pt x="31496" y="244798"/>
                </a:lnTo>
                <a:lnTo>
                  <a:pt x="11648" y="304492"/>
                </a:lnTo>
                <a:lnTo>
                  <a:pt x="1328" y="367939"/>
                </a:lnTo>
                <a:lnTo>
                  <a:pt x="0" y="400812"/>
                </a:lnTo>
                <a:lnTo>
                  <a:pt x="0" y="2255088"/>
                </a:lnTo>
                <a:lnTo>
                  <a:pt x="5245" y="2320094"/>
                </a:lnTo>
                <a:lnTo>
                  <a:pt x="20432" y="2381761"/>
                </a:lnTo>
                <a:lnTo>
                  <a:pt x="44736" y="2439264"/>
                </a:lnTo>
                <a:lnTo>
                  <a:pt x="77331" y="2491777"/>
                </a:lnTo>
                <a:lnTo>
                  <a:pt x="117394" y="2538476"/>
                </a:lnTo>
                <a:lnTo>
                  <a:pt x="164098" y="2578534"/>
                </a:lnTo>
                <a:lnTo>
                  <a:pt x="216619" y="2611127"/>
                </a:lnTo>
                <a:lnTo>
                  <a:pt x="274133" y="2635429"/>
                </a:lnTo>
                <a:lnTo>
                  <a:pt x="335813" y="2650616"/>
                </a:lnTo>
                <a:lnTo>
                  <a:pt x="400837" y="2655862"/>
                </a:lnTo>
                <a:lnTo>
                  <a:pt x="2003831" y="2655862"/>
                </a:lnTo>
                <a:lnTo>
                  <a:pt x="2068844" y="2650616"/>
                </a:lnTo>
                <a:lnTo>
                  <a:pt x="2130518" y="2635429"/>
                </a:lnTo>
                <a:lnTo>
                  <a:pt x="2188026" y="2611127"/>
                </a:lnTo>
                <a:lnTo>
                  <a:pt x="2240545" y="2578534"/>
                </a:lnTo>
                <a:lnTo>
                  <a:pt x="2287247" y="2538476"/>
                </a:lnTo>
                <a:lnTo>
                  <a:pt x="2327309" y="2491777"/>
                </a:lnTo>
                <a:lnTo>
                  <a:pt x="2359905" y="2439264"/>
                </a:lnTo>
                <a:lnTo>
                  <a:pt x="2384209" y="2381761"/>
                </a:lnTo>
                <a:lnTo>
                  <a:pt x="2399397" y="2320094"/>
                </a:lnTo>
                <a:lnTo>
                  <a:pt x="2404643" y="2255088"/>
                </a:lnTo>
                <a:lnTo>
                  <a:pt x="2404643" y="400812"/>
                </a:lnTo>
                <a:lnTo>
                  <a:pt x="2399397" y="335798"/>
                </a:lnTo>
                <a:lnTo>
                  <a:pt x="2384209" y="274124"/>
                </a:lnTo>
                <a:lnTo>
                  <a:pt x="2359905" y="216616"/>
                </a:lnTo>
                <a:lnTo>
                  <a:pt x="2327309" y="164098"/>
                </a:lnTo>
                <a:lnTo>
                  <a:pt x="2287247" y="117395"/>
                </a:lnTo>
                <a:lnTo>
                  <a:pt x="2240545" y="77333"/>
                </a:lnTo>
                <a:lnTo>
                  <a:pt x="2188026" y="44738"/>
                </a:lnTo>
                <a:lnTo>
                  <a:pt x="2130518" y="20433"/>
                </a:lnTo>
                <a:lnTo>
                  <a:pt x="2068844" y="5245"/>
                </a:lnTo>
                <a:lnTo>
                  <a:pt x="2003831" y="0"/>
                </a:lnTo>
                <a:close/>
              </a:path>
            </a:pathLst>
          </a:custGeom>
          <a:solidFill>
            <a:srgbClr val="61683E"/>
          </a:solidFill>
        </p:spPr>
        <p:txBody>
          <a:bodyPr wrap="square" lIns="0" tIns="0" rIns="0" bIns="0" rtlCol="0"/>
          <a:lstStyle/>
          <a:p>
            <a:endParaRPr/>
          </a:p>
        </p:txBody>
      </p:sp>
      <p:sp>
        <p:nvSpPr>
          <p:cNvPr id="5" name="object 13"/>
          <p:cNvSpPr txBox="1"/>
          <p:nvPr/>
        </p:nvSpPr>
        <p:spPr>
          <a:xfrm>
            <a:off x="946974" y="5107024"/>
            <a:ext cx="2209800" cy="453073"/>
          </a:xfrm>
          <a:prstGeom prst="rect">
            <a:avLst/>
          </a:prstGeom>
        </p:spPr>
        <p:txBody>
          <a:bodyPr vert="horz" wrap="square" lIns="0" tIns="0" rIns="0" bIns="0" rtlCol="0">
            <a:spAutoFit/>
          </a:bodyPr>
          <a:lstStyle/>
          <a:p>
            <a:pPr marL="82550" marR="5080" indent="-70485" algn="just">
              <a:lnSpc>
                <a:spcPct val="91500"/>
              </a:lnSpc>
            </a:pPr>
            <a:r>
              <a:rPr lang="en-US" sz="3200" spc="-5" dirty="0">
                <a:solidFill>
                  <a:srgbClr val="FFFFFF"/>
                </a:solidFill>
                <a:latin typeface="Calibri"/>
                <a:cs typeface="Calibri"/>
              </a:rPr>
              <a:t>Sponsorships</a:t>
            </a:r>
            <a:endParaRPr sz="3200" dirty="0">
              <a:latin typeface="Calibri"/>
              <a:cs typeface="Calibri"/>
            </a:endParaRPr>
          </a:p>
        </p:txBody>
      </p:sp>
      <p:sp>
        <p:nvSpPr>
          <p:cNvPr id="6" name="object 14"/>
          <p:cNvSpPr txBox="1"/>
          <p:nvPr/>
        </p:nvSpPr>
        <p:spPr>
          <a:xfrm>
            <a:off x="3505200" y="1529160"/>
            <a:ext cx="6629400" cy="615553"/>
          </a:xfrm>
          <a:prstGeom prst="rect">
            <a:avLst/>
          </a:prstGeom>
        </p:spPr>
        <p:txBody>
          <a:bodyPr vert="horz" wrap="square" lIns="0" tIns="0" rIns="0" bIns="0" rtlCol="0">
            <a:spAutoFit/>
          </a:bodyPr>
          <a:lstStyle/>
          <a:p>
            <a:pPr marR="5080" algn="ctr">
              <a:lnSpc>
                <a:spcPct val="100000"/>
              </a:lnSpc>
            </a:pPr>
            <a:r>
              <a:rPr lang="en-US" sz="2000" i="1" dirty="0">
                <a:latin typeface="Calibri"/>
                <a:cs typeface="Calibri"/>
              </a:rPr>
              <a:t>To increase attract and retain talent, increase opportunity, and promote civic and community engagement in Gary</a:t>
            </a:r>
            <a:endParaRPr sz="2000" dirty="0">
              <a:latin typeface="Calibri"/>
              <a:cs typeface="Calibri"/>
            </a:endParaRPr>
          </a:p>
        </p:txBody>
      </p:sp>
      <p:sp>
        <p:nvSpPr>
          <p:cNvPr id="7" name="object 15"/>
          <p:cNvSpPr txBox="1"/>
          <p:nvPr/>
        </p:nvSpPr>
        <p:spPr>
          <a:xfrm>
            <a:off x="3886901" y="4410231"/>
            <a:ext cx="6172200" cy="923330"/>
          </a:xfrm>
          <a:prstGeom prst="rect">
            <a:avLst/>
          </a:prstGeom>
        </p:spPr>
        <p:txBody>
          <a:bodyPr vert="horz" wrap="square" lIns="0" tIns="0" rIns="0" bIns="0" rtlCol="0">
            <a:spAutoFit/>
          </a:bodyPr>
          <a:lstStyle/>
          <a:p>
            <a:pPr marR="5080" algn="ctr">
              <a:lnSpc>
                <a:spcPct val="100000"/>
              </a:lnSpc>
            </a:pPr>
            <a:r>
              <a:rPr lang="en-US" sz="2000" i="1" dirty="0">
                <a:latin typeface="Calibri"/>
                <a:cs typeface="Calibri"/>
              </a:rPr>
              <a:t>To offer opportunities for residents of Lake County to engage in and participate in events that will increase community involvement and education</a:t>
            </a:r>
            <a:endParaRPr sz="2000" dirty="0">
              <a:latin typeface="Calibri"/>
              <a:cs typeface="Calibri"/>
            </a:endParaRPr>
          </a:p>
        </p:txBody>
      </p:sp>
      <p:graphicFrame>
        <p:nvGraphicFramePr>
          <p:cNvPr id="8" name="object 12"/>
          <p:cNvGraphicFramePr>
            <a:graphicFrameLocks noGrp="1"/>
          </p:cNvGraphicFramePr>
          <p:nvPr>
            <p:extLst>
              <p:ext uri="{D42A27DB-BD31-4B8C-83A1-F6EECF244321}">
                <p14:modId xmlns:p14="http://schemas.microsoft.com/office/powerpoint/2010/main" val="3021953354"/>
              </p:ext>
            </p:extLst>
          </p:nvPr>
        </p:nvGraphicFramePr>
        <p:xfrm>
          <a:off x="3517903" y="2266569"/>
          <a:ext cx="6673632" cy="641324"/>
        </p:xfrm>
        <a:graphic>
          <a:graphicData uri="http://schemas.openxmlformats.org/drawingml/2006/table">
            <a:tbl>
              <a:tblPr firstRow="1" bandRow="1">
                <a:tableStyleId>{2D5ABB26-0587-4C30-8999-92F81FD0307C}</a:tableStyleId>
              </a:tblPr>
              <a:tblGrid>
                <a:gridCol w="2307735">
                  <a:extLst>
                    <a:ext uri="{9D8B030D-6E8A-4147-A177-3AD203B41FA5}">
                      <a16:colId xmlns:a16="http://schemas.microsoft.com/office/drawing/2014/main" val="20000"/>
                    </a:ext>
                  </a:extLst>
                </a:gridCol>
                <a:gridCol w="2412221">
                  <a:extLst>
                    <a:ext uri="{9D8B030D-6E8A-4147-A177-3AD203B41FA5}">
                      <a16:colId xmlns:a16="http://schemas.microsoft.com/office/drawing/2014/main" val="20001"/>
                    </a:ext>
                  </a:extLst>
                </a:gridCol>
                <a:gridCol w="1953676">
                  <a:extLst>
                    <a:ext uri="{9D8B030D-6E8A-4147-A177-3AD203B41FA5}">
                      <a16:colId xmlns:a16="http://schemas.microsoft.com/office/drawing/2014/main" val="20002"/>
                    </a:ext>
                  </a:extLst>
                </a:gridCol>
              </a:tblGrid>
              <a:tr h="306654">
                <a:tc>
                  <a:txBody>
                    <a:bodyPr/>
                    <a:lstStyle/>
                    <a:p>
                      <a:pPr marL="146050">
                        <a:lnSpc>
                          <a:spcPct val="100000"/>
                        </a:lnSpc>
                      </a:pPr>
                      <a:r>
                        <a:rPr sz="1600" b="1" u="heavy" dirty="0">
                          <a:solidFill>
                            <a:schemeClr val="accent1">
                              <a:lumMod val="75000"/>
                            </a:schemeClr>
                          </a:solidFill>
                          <a:latin typeface="Calibri"/>
                          <a:cs typeface="Calibri"/>
                        </a:rPr>
                        <a:t>A</a:t>
                      </a:r>
                      <a:r>
                        <a:rPr sz="1600" b="1" u="heavy" spc="-5" dirty="0">
                          <a:solidFill>
                            <a:schemeClr val="accent1">
                              <a:lumMod val="75000"/>
                            </a:schemeClr>
                          </a:solidFill>
                          <a:latin typeface="Calibri"/>
                          <a:cs typeface="Calibri"/>
                        </a:rPr>
                        <a:t>pp</a:t>
                      </a:r>
                      <a:r>
                        <a:rPr sz="1600" b="1" u="heavy" dirty="0">
                          <a:solidFill>
                            <a:schemeClr val="accent1">
                              <a:lumMod val="75000"/>
                            </a:schemeClr>
                          </a:solidFill>
                          <a:latin typeface="Calibri"/>
                          <a:cs typeface="Calibri"/>
                        </a:rPr>
                        <a:t>l</a:t>
                      </a:r>
                      <a:r>
                        <a:rPr sz="1600" b="1" u="heavy" spc="5" dirty="0">
                          <a:solidFill>
                            <a:schemeClr val="accent1">
                              <a:lumMod val="75000"/>
                            </a:schemeClr>
                          </a:solidFill>
                          <a:latin typeface="Calibri"/>
                          <a:cs typeface="Calibri"/>
                        </a:rPr>
                        <a:t>i</a:t>
                      </a:r>
                      <a:r>
                        <a:rPr sz="1600" b="1" u="heavy" spc="-10" dirty="0">
                          <a:solidFill>
                            <a:schemeClr val="accent1">
                              <a:lumMod val="75000"/>
                            </a:schemeClr>
                          </a:solidFill>
                          <a:latin typeface="Calibri"/>
                          <a:cs typeface="Calibri"/>
                        </a:rPr>
                        <a:t>ca</a:t>
                      </a:r>
                      <a:r>
                        <a:rPr sz="1600" b="1" u="heavy" dirty="0">
                          <a:solidFill>
                            <a:schemeClr val="accent1">
                              <a:lumMod val="75000"/>
                            </a:schemeClr>
                          </a:solidFill>
                          <a:latin typeface="Calibri"/>
                          <a:cs typeface="Calibri"/>
                        </a:rPr>
                        <a:t>ti</a:t>
                      </a:r>
                      <a:r>
                        <a:rPr sz="1600" b="1" u="heavy" spc="5" dirty="0">
                          <a:solidFill>
                            <a:schemeClr val="accent1">
                              <a:lumMod val="75000"/>
                            </a:schemeClr>
                          </a:solidFill>
                          <a:latin typeface="Calibri"/>
                          <a:cs typeface="Calibri"/>
                        </a:rPr>
                        <a:t>o</a:t>
                      </a:r>
                      <a:r>
                        <a:rPr sz="1600" b="1" u="heavy" dirty="0">
                          <a:solidFill>
                            <a:schemeClr val="accent1">
                              <a:lumMod val="75000"/>
                            </a:schemeClr>
                          </a:solidFill>
                          <a:latin typeface="Calibri"/>
                          <a:cs typeface="Calibri"/>
                        </a:rPr>
                        <a:t>n </a:t>
                      </a:r>
                      <a:r>
                        <a:rPr sz="1600" b="1" u="heavy" spc="-5" dirty="0">
                          <a:solidFill>
                            <a:schemeClr val="accent1">
                              <a:lumMod val="75000"/>
                            </a:schemeClr>
                          </a:solidFill>
                          <a:latin typeface="Calibri"/>
                          <a:cs typeface="Calibri"/>
                        </a:rPr>
                        <a:t>Open</a:t>
                      </a:r>
                      <a:r>
                        <a:rPr sz="1600" b="1" u="heavy" spc="25" dirty="0">
                          <a:solidFill>
                            <a:schemeClr val="accent1">
                              <a:lumMod val="75000"/>
                            </a:schemeClr>
                          </a:solidFill>
                          <a:latin typeface="Calibri"/>
                          <a:cs typeface="Calibri"/>
                        </a:rPr>
                        <a:t> </a:t>
                      </a:r>
                      <a:r>
                        <a:rPr sz="1600" b="1" u="heavy" spc="-5" dirty="0">
                          <a:solidFill>
                            <a:schemeClr val="accent1">
                              <a:lumMod val="75000"/>
                            </a:schemeClr>
                          </a:solidFill>
                          <a:latin typeface="Calibri"/>
                          <a:cs typeface="Calibri"/>
                        </a:rPr>
                        <a:t>D</a:t>
                      </a:r>
                      <a:r>
                        <a:rPr sz="1600" b="1" u="heavy" spc="-10" dirty="0">
                          <a:solidFill>
                            <a:schemeClr val="accent1">
                              <a:lumMod val="75000"/>
                            </a:schemeClr>
                          </a:solidFill>
                          <a:latin typeface="Calibri"/>
                          <a:cs typeface="Calibri"/>
                        </a:rPr>
                        <a:t>a</a:t>
                      </a:r>
                      <a:r>
                        <a:rPr sz="1600" b="1" u="heavy" spc="-25" dirty="0">
                          <a:solidFill>
                            <a:schemeClr val="accent1">
                              <a:lumMod val="75000"/>
                            </a:schemeClr>
                          </a:solidFill>
                          <a:latin typeface="Calibri"/>
                          <a:cs typeface="Calibri"/>
                        </a:rPr>
                        <a:t>t</a:t>
                      </a:r>
                      <a:r>
                        <a:rPr sz="1600" b="1" u="heavy" dirty="0">
                          <a:solidFill>
                            <a:schemeClr val="accent1">
                              <a:lumMod val="75000"/>
                            </a:schemeClr>
                          </a:solidFill>
                          <a:latin typeface="Calibri"/>
                          <a:cs typeface="Calibri"/>
                        </a:rPr>
                        <a:t>e</a:t>
                      </a:r>
                      <a:endParaRPr sz="1600" dirty="0">
                        <a:solidFill>
                          <a:schemeClr val="accent1">
                            <a:lumMod val="75000"/>
                          </a:schemeClr>
                        </a:solidFill>
                        <a:latin typeface="Calibri"/>
                        <a:cs typeface="Calibri"/>
                      </a:endParaRPr>
                    </a:p>
                  </a:txBody>
                  <a:tcPr marL="0" marR="0" marT="0" marB="0">
                    <a:solidFill>
                      <a:srgbClr val="D5D7D9"/>
                    </a:solidFill>
                  </a:tcPr>
                </a:tc>
                <a:tc>
                  <a:txBody>
                    <a:bodyPr/>
                    <a:lstStyle/>
                    <a:p>
                      <a:pPr marL="251460">
                        <a:lnSpc>
                          <a:spcPct val="100000"/>
                        </a:lnSpc>
                      </a:pPr>
                      <a:r>
                        <a:rPr sz="1600" b="1" u="heavy" dirty="0">
                          <a:solidFill>
                            <a:schemeClr val="accent1">
                              <a:lumMod val="75000"/>
                            </a:schemeClr>
                          </a:solidFill>
                          <a:latin typeface="Calibri"/>
                          <a:cs typeface="Calibri"/>
                        </a:rPr>
                        <a:t>A</a:t>
                      </a:r>
                      <a:r>
                        <a:rPr sz="1600" b="1" u="heavy" spc="-5" dirty="0">
                          <a:solidFill>
                            <a:schemeClr val="accent1">
                              <a:lumMod val="75000"/>
                            </a:schemeClr>
                          </a:solidFill>
                          <a:latin typeface="Calibri"/>
                          <a:cs typeface="Calibri"/>
                        </a:rPr>
                        <a:t>pp</a:t>
                      </a:r>
                      <a:r>
                        <a:rPr sz="1600" b="1" u="heavy" dirty="0">
                          <a:solidFill>
                            <a:schemeClr val="accent1">
                              <a:lumMod val="75000"/>
                            </a:schemeClr>
                          </a:solidFill>
                          <a:latin typeface="Calibri"/>
                          <a:cs typeface="Calibri"/>
                        </a:rPr>
                        <a:t>l</a:t>
                      </a:r>
                      <a:r>
                        <a:rPr sz="1600" b="1" u="heavy" spc="5" dirty="0">
                          <a:solidFill>
                            <a:schemeClr val="accent1">
                              <a:lumMod val="75000"/>
                            </a:schemeClr>
                          </a:solidFill>
                          <a:latin typeface="Calibri"/>
                          <a:cs typeface="Calibri"/>
                        </a:rPr>
                        <a:t>i</a:t>
                      </a:r>
                      <a:r>
                        <a:rPr sz="1600" b="1" u="heavy" spc="-10" dirty="0">
                          <a:solidFill>
                            <a:schemeClr val="accent1">
                              <a:lumMod val="75000"/>
                            </a:schemeClr>
                          </a:solidFill>
                          <a:latin typeface="Calibri"/>
                          <a:cs typeface="Calibri"/>
                        </a:rPr>
                        <a:t>ca</a:t>
                      </a:r>
                      <a:r>
                        <a:rPr sz="1600" b="1" u="heavy" dirty="0">
                          <a:solidFill>
                            <a:schemeClr val="accent1">
                              <a:lumMod val="75000"/>
                            </a:schemeClr>
                          </a:solidFill>
                          <a:latin typeface="Calibri"/>
                          <a:cs typeface="Calibri"/>
                        </a:rPr>
                        <a:t>ti</a:t>
                      </a:r>
                      <a:r>
                        <a:rPr sz="1600" b="1" u="heavy" spc="5" dirty="0">
                          <a:solidFill>
                            <a:schemeClr val="accent1">
                              <a:lumMod val="75000"/>
                            </a:schemeClr>
                          </a:solidFill>
                          <a:latin typeface="Calibri"/>
                          <a:cs typeface="Calibri"/>
                        </a:rPr>
                        <a:t>o</a:t>
                      </a:r>
                      <a:r>
                        <a:rPr sz="1600" b="1" u="heavy" dirty="0">
                          <a:solidFill>
                            <a:schemeClr val="accent1">
                              <a:lumMod val="75000"/>
                            </a:schemeClr>
                          </a:solidFill>
                          <a:latin typeface="Calibri"/>
                          <a:cs typeface="Calibri"/>
                        </a:rPr>
                        <a:t>n </a:t>
                      </a:r>
                      <a:r>
                        <a:rPr sz="1600" b="1" u="heavy" spc="-5" dirty="0">
                          <a:solidFill>
                            <a:schemeClr val="accent1">
                              <a:lumMod val="75000"/>
                            </a:schemeClr>
                          </a:solidFill>
                          <a:latin typeface="Calibri"/>
                          <a:cs typeface="Calibri"/>
                        </a:rPr>
                        <a:t>Due</a:t>
                      </a:r>
                      <a:r>
                        <a:rPr sz="1600" b="1" u="heavy" spc="20" dirty="0">
                          <a:solidFill>
                            <a:schemeClr val="accent1">
                              <a:lumMod val="75000"/>
                            </a:schemeClr>
                          </a:solidFill>
                          <a:latin typeface="Calibri"/>
                          <a:cs typeface="Calibri"/>
                        </a:rPr>
                        <a:t> </a:t>
                      </a:r>
                      <a:r>
                        <a:rPr sz="1600" b="1" u="heavy" spc="-5" dirty="0">
                          <a:solidFill>
                            <a:schemeClr val="accent1">
                              <a:lumMod val="75000"/>
                            </a:schemeClr>
                          </a:solidFill>
                          <a:latin typeface="Calibri"/>
                          <a:cs typeface="Calibri"/>
                        </a:rPr>
                        <a:t>D</a:t>
                      </a:r>
                      <a:r>
                        <a:rPr sz="1600" b="1" u="heavy" spc="-10" dirty="0">
                          <a:solidFill>
                            <a:schemeClr val="accent1">
                              <a:lumMod val="75000"/>
                            </a:schemeClr>
                          </a:solidFill>
                          <a:latin typeface="Calibri"/>
                          <a:cs typeface="Calibri"/>
                        </a:rPr>
                        <a:t>a</a:t>
                      </a:r>
                      <a:r>
                        <a:rPr sz="1600" b="1" u="heavy" spc="-25" dirty="0">
                          <a:solidFill>
                            <a:schemeClr val="accent1">
                              <a:lumMod val="75000"/>
                            </a:schemeClr>
                          </a:solidFill>
                          <a:latin typeface="Calibri"/>
                          <a:cs typeface="Calibri"/>
                        </a:rPr>
                        <a:t>t</a:t>
                      </a:r>
                      <a:r>
                        <a:rPr sz="1600" b="1" u="heavy" dirty="0">
                          <a:solidFill>
                            <a:schemeClr val="accent1">
                              <a:lumMod val="75000"/>
                            </a:schemeClr>
                          </a:solidFill>
                          <a:latin typeface="Calibri"/>
                          <a:cs typeface="Calibri"/>
                        </a:rPr>
                        <a:t>e</a:t>
                      </a:r>
                      <a:endParaRPr sz="1600" dirty="0">
                        <a:solidFill>
                          <a:schemeClr val="accent1">
                            <a:lumMod val="75000"/>
                          </a:schemeClr>
                        </a:solidFill>
                        <a:latin typeface="Calibri"/>
                        <a:cs typeface="Calibri"/>
                      </a:endParaRPr>
                    </a:p>
                  </a:txBody>
                  <a:tcPr marL="0" marR="0" marT="0" marB="0">
                    <a:solidFill>
                      <a:srgbClr val="D5D7D9"/>
                    </a:solidFill>
                  </a:tcPr>
                </a:tc>
                <a:tc>
                  <a:txBody>
                    <a:bodyPr/>
                    <a:lstStyle/>
                    <a:p>
                      <a:pPr marL="368935">
                        <a:lnSpc>
                          <a:spcPct val="100000"/>
                        </a:lnSpc>
                      </a:pPr>
                      <a:r>
                        <a:rPr sz="1600" b="1" u="heavy" dirty="0">
                          <a:solidFill>
                            <a:schemeClr val="accent1">
                              <a:lumMod val="75000"/>
                            </a:schemeClr>
                          </a:solidFill>
                          <a:latin typeface="Calibri"/>
                          <a:cs typeface="Calibri"/>
                        </a:rPr>
                        <a:t>N</a:t>
                      </a:r>
                      <a:r>
                        <a:rPr sz="1600" b="1" u="heavy" spc="5" dirty="0">
                          <a:solidFill>
                            <a:schemeClr val="accent1">
                              <a:lumMod val="75000"/>
                            </a:schemeClr>
                          </a:solidFill>
                          <a:latin typeface="Calibri"/>
                          <a:cs typeface="Calibri"/>
                        </a:rPr>
                        <a:t>o</a:t>
                      </a:r>
                      <a:r>
                        <a:rPr sz="1600" b="1" u="heavy" dirty="0">
                          <a:solidFill>
                            <a:schemeClr val="accent1">
                              <a:lumMod val="75000"/>
                            </a:schemeClr>
                          </a:solidFill>
                          <a:latin typeface="Calibri"/>
                          <a:cs typeface="Calibri"/>
                        </a:rPr>
                        <a:t>tific</a:t>
                      </a:r>
                      <a:r>
                        <a:rPr sz="1600" b="1" u="heavy" spc="-15" dirty="0">
                          <a:solidFill>
                            <a:schemeClr val="accent1">
                              <a:lumMod val="75000"/>
                            </a:schemeClr>
                          </a:solidFill>
                          <a:latin typeface="Calibri"/>
                          <a:cs typeface="Calibri"/>
                        </a:rPr>
                        <a:t>a</a:t>
                      </a:r>
                      <a:r>
                        <a:rPr sz="1600" b="1" u="heavy" dirty="0">
                          <a:solidFill>
                            <a:schemeClr val="accent1">
                              <a:lumMod val="75000"/>
                            </a:schemeClr>
                          </a:solidFill>
                          <a:latin typeface="Calibri"/>
                          <a:cs typeface="Calibri"/>
                        </a:rPr>
                        <a:t>ti</a:t>
                      </a:r>
                      <a:r>
                        <a:rPr sz="1600" b="1" u="heavy" spc="5" dirty="0">
                          <a:solidFill>
                            <a:schemeClr val="accent1">
                              <a:lumMod val="75000"/>
                            </a:schemeClr>
                          </a:solidFill>
                          <a:latin typeface="Calibri"/>
                          <a:cs typeface="Calibri"/>
                        </a:rPr>
                        <a:t>o</a:t>
                      </a:r>
                      <a:r>
                        <a:rPr sz="1600" b="1" u="heavy" dirty="0">
                          <a:solidFill>
                            <a:schemeClr val="accent1">
                              <a:lumMod val="75000"/>
                            </a:schemeClr>
                          </a:solidFill>
                          <a:latin typeface="Calibri"/>
                          <a:cs typeface="Calibri"/>
                        </a:rPr>
                        <a:t>n</a:t>
                      </a:r>
                      <a:r>
                        <a:rPr sz="1600" b="1" u="heavy" spc="-30" dirty="0">
                          <a:solidFill>
                            <a:schemeClr val="accent1">
                              <a:lumMod val="75000"/>
                            </a:schemeClr>
                          </a:solidFill>
                          <a:latin typeface="Calibri"/>
                          <a:cs typeface="Calibri"/>
                        </a:rPr>
                        <a:t> </a:t>
                      </a:r>
                      <a:r>
                        <a:rPr sz="1600" b="1" u="heavy" spc="-5" dirty="0">
                          <a:solidFill>
                            <a:schemeClr val="accent1">
                              <a:lumMod val="75000"/>
                            </a:schemeClr>
                          </a:solidFill>
                          <a:latin typeface="Calibri"/>
                          <a:cs typeface="Calibri"/>
                        </a:rPr>
                        <a:t>D</a:t>
                      </a:r>
                      <a:r>
                        <a:rPr sz="1600" b="1" u="heavy" spc="-10" dirty="0">
                          <a:solidFill>
                            <a:schemeClr val="accent1">
                              <a:lumMod val="75000"/>
                            </a:schemeClr>
                          </a:solidFill>
                          <a:latin typeface="Calibri"/>
                          <a:cs typeface="Calibri"/>
                        </a:rPr>
                        <a:t>a</a:t>
                      </a:r>
                      <a:r>
                        <a:rPr sz="1600" b="1" u="heavy" spc="-25" dirty="0">
                          <a:solidFill>
                            <a:schemeClr val="accent1">
                              <a:lumMod val="75000"/>
                            </a:schemeClr>
                          </a:solidFill>
                          <a:latin typeface="Calibri"/>
                          <a:cs typeface="Calibri"/>
                        </a:rPr>
                        <a:t>t</a:t>
                      </a:r>
                      <a:r>
                        <a:rPr sz="1600" b="1" u="heavy" dirty="0">
                          <a:solidFill>
                            <a:schemeClr val="accent1">
                              <a:lumMod val="75000"/>
                            </a:schemeClr>
                          </a:solidFill>
                          <a:latin typeface="Calibri"/>
                          <a:cs typeface="Calibri"/>
                        </a:rPr>
                        <a:t>e</a:t>
                      </a:r>
                      <a:endParaRPr sz="1600" dirty="0">
                        <a:solidFill>
                          <a:schemeClr val="accent1">
                            <a:lumMod val="75000"/>
                          </a:schemeClr>
                        </a:solidFill>
                        <a:latin typeface="Calibri"/>
                        <a:cs typeface="Calibri"/>
                      </a:endParaRPr>
                    </a:p>
                  </a:txBody>
                  <a:tcPr marL="0" marR="0" marT="0" marB="0">
                    <a:solidFill>
                      <a:srgbClr val="D5D7D9"/>
                    </a:solidFill>
                  </a:tcPr>
                </a:tc>
                <a:extLst>
                  <a:ext uri="{0D108BD9-81ED-4DB2-BD59-A6C34878D82A}">
                    <a16:rowId xmlns:a16="http://schemas.microsoft.com/office/drawing/2014/main" val="10000"/>
                  </a:ext>
                </a:extLst>
              </a:tr>
              <a:tr h="334670">
                <a:tc>
                  <a:txBody>
                    <a:bodyPr/>
                    <a:lstStyle/>
                    <a:p>
                      <a:pPr marL="658495">
                        <a:lnSpc>
                          <a:spcPct val="100000"/>
                        </a:lnSpc>
                      </a:pPr>
                      <a:r>
                        <a:rPr lang="en-US" sz="1600" dirty="0">
                          <a:latin typeface="Calibri"/>
                          <a:cs typeface="Calibri"/>
                        </a:rPr>
                        <a:t>TBD</a:t>
                      </a:r>
                      <a:endParaRPr sz="1600" dirty="0">
                        <a:latin typeface="Calibri"/>
                        <a:cs typeface="Calibri"/>
                      </a:endParaRPr>
                    </a:p>
                  </a:txBody>
                  <a:tcPr marL="0" marR="0" marT="0" marB="0">
                    <a:solidFill>
                      <a:srgbClr val="D5D7D9"/>
                    </a:solidFill>
                  </a:tcPr>
                </a:tc>
                <a:tc>
                  <a:txBody>
                    <a:bodyPr/>
                    <a:lstStyle/>
                    <a:p>
                      <a:pPr marR="107314" algn="ctr">
                        <a:lnSpc>
                          <a:spcPct val="100000"/>
                        </a:lnSpc>
                      </a:pPr>
                      <a:r>
                        <a:rPr lang="en-US" sz="1600" dirty="0">
                          <a:latin typeface="Calibri"/>
                          <a:cs typeface="Calibri"/>
                        </a:rPr>
                        <a:t>TBD</a:t>
                      </a:r>
                      <a:endParaRPr sz="1600" dirty="0">
                        <a:latin typeface="Calibri"/>
                        <a:cs typeface="Calibri"/>
                      </a:endParaRPr>
                    </a:p>
                  </a:txBody>
                  <a:tcPr marL="0" marR="0" marT="0" marB="0">
                    <a:solidFill>
                      <a:srgbClr val="D5D7D9"/>
                    </a:solidFill>
                  </a:tcPr>
                </a:tc>
                <a:tc>
                  <a:txBody>
                    <a:bodyPr/>
                    <a:lstStyle/>
                    <a:p>
                      <a:pPr marL="770255">
                        <a:lnSpc>
                          <a:spcPct val="100000"/>
                        </a:lnSpc>
                      </a:pPr>
                      <a:r>
                        <a:rPr lang="en-US" sz="1600" dirty="0">
                          <a:latin typeface="Calibri"/>
                          <a:cs typeface="Calibri"/>
                        </a:rPr>
                        <a:t>TBD</a:t>
                      </a:r>
                      <a:endParaRPr sz="1600" dirty="0">
                        <a:latin typeface="Calibri"/>
                        <a:cs typeface="Calibri"/>
                      </a:endParaRPr>
                    </a:p>
                  </a:txBody>
                  <a:tcPr marL="0" marR="0" marT="0" marB="0">
                    <a:solidFill>
                      <a:srgbClr val="D5D7D9"/>
                    </a:solidFill>
                  </a:tcPr>
                </a:tc>
                <a:extLst>
                  <a:ext uri="{0D108BD9-81ED-4DB2-BD59-A6C34878D82A}">
                    <a16:rowId xmlns:a16="http://schemas.microsoft.com/office/drawing/2014/main" val="10001"/>
                  </a:ext>
                </a:extLst>
              </a:tr>
            </a:tbl>
          </a:graphicData>
        </a:graphic>
      </p:graphicFrame>
      <p:graphicFrame>
        <p:nvGraphicFramePr>
          <p:cNvPr id="9" name="object 16"/>
          <p:cNvGraphicFramePr>
            <a:graphicFrameLocks noGrp="1"/>
          </p:cNvGraphicFramePr>
          <p:nvPr>
            <p:extLst>
              <p:ext uri="{D42A27DB-BD31-4B8C-83A1-F6EECF244321}">
                <p14:modId xmlns:p14="http://schemas.microsoft.com/office/powerpoint/2010/main" val="1325167958"/>
              </p:ext>
            </p:extLst>
          </p:nvPr>
        </p:nvGraphicFramePr>
        <p:xfrm>
          <a:off x="3503679" y="5519476"/>
          <a:ext cx="7292952" cy="794575"/>
        </p:xfrm>
        <a:graphic>
          <a:graphicData uri="http://schemas.openxmlformats.org/drawingml/2006/table">
            <a:tbl>
              <a:tblPr firstRow="1" bandRow="1">
                <a:tableStyleId>{2D5ABB26-0587-4C30-8999-92F81FD0307C}</a:tableStyleId>
              </a:tblPr>
              <a:tblGrid>
                <a:gridCol w="2521725">
                  <a:extLst>
                    <a:ext uri="{9D8B030D-6E8A-4147-A177-3AD203B41FA5}">
                      <a16:colId xmlns:a16="http://schemas.microsoft.com/office/drawing/2014/main" val="20000"/>
                    </a:ext>
                  </a:extLst>
                </a:gridCol>
                <a:gridCol w="2635898">
                  <a:extLst>
                    <a:ext uri="{9D8B030D-6E8A-4147-A177-3AD203B41FA5}">
                      <a16:colId xmlns:a16="http://schemas.microsoft.com/office/drawing/2014/main" val="20001"/>
                    </a:ext>
                  </a:extLst>
                </a:gridCol>
                <a:gridCol w="2135329">
                  <a:extLst>
                    <a:ext uri="{9D8B030D-6E8A-4147-A177-3AD203B41FA5}">
                      <a16:colId xmlns:a16="http://schemas.microsoft.com/office/drawing/2014/main" val="20002"/>
                    </a:ext>
                  </a:extLst>
                </a:gridCol>
              </a:tblGrid>
              <a:tr h="306895">
                <a:tc>
                  <a:txBody>
                    <a:bodyPr/>
                    <a:lstStyle/>
                    <a:p>
                      <a:pPr marL="146050">
                        <a:lnSpc>
                          <a:spcPct val="100000"/>
                        </a:lnSpc>
                      </a:pPr>
                      <a:r>
                        <a:rPr sz="1600" b="1" u="heavy" dirty="0">
                          <a:solidFill>
                            <a:schemeClr val="accent1">
                              <a:lumMod val="75000"/>
                            </a:schemeClr>
                          </a:solidFill>
                          <a:latin typeface="Calibri"/>
                          <a:cs typeface="Calibri"/>
                        </a:rPr>
                        <a:t>Ap</a:t>
                      </a:r>
                      <a:r>
                        <a:rPr sz="1600" b="1" u="heavy" spc="-10" dirty="0">
                          <a:solidFill>
                            <a:schemeClr val="accent1">
                              <a:lumMod val="75000"/>
                            </a:schemeClr>
                          </a:solidFill>
                          <a:latin typeface="Calibri"/>
                          <a:cs typeface="Calibri"/>
                        </a:rPr>
                        <a:t>p</a:t>
                      </a:r>
                      <a:r>
                        <a:rPr sz="1600" b="1" u="heavy" dirty="0">
                          <a:solidFill>
                            <a:schemeClr val="accent1">
                              <a:lumMod val="75000"/>
                            </a:schemeClr>
                          </a:solidFill>
                          <a:latin typeface="Calibri"/>
                          <a:cs typeface="Calibri"/>
                        </a:rPr>
                        <a:t>li</a:t>
                      </a:r>
                      <a:r>
                        <a:rPr sz="1600" b="1" u="heavy" spc="-10" dirty="0">
                          <a:solidFill>
                            <a:schemeClr val="accent1">
                              <a:lumMod val="75000"/>
                            </a:schemeClr>
                          </a:solidFill>
                          <a:latin typeface="Calibri"/>
                          <a:cs typeface="Calibri"/>
                        </a:rPr>
                        <a:t>ca</a:t>
                      </a:r>
                      <a:r>
                        <a:rPr sz="1600" b="1" u="heavy" dirty="0">
                          <a:solidFill>
                            <a:schemeClr val="accent1">
                              <a:lumMod val="75000"/>
                            </a:schemeClr>
                          </a:solidFill>
                          <a:latin typeface="Calibri"/>
                          <a:cs typeface="Calibri"/>
                        </a:rPr>
                        <a:t>tion</a:t>
                      </a:r>
                      <a:r>
                        <a:rPr sz="1600" b="1" u="heavy" spc="-5" dirty="0">
                          <a:solidFill>
                            <a:schemeClr val="accent1">
                              <a:lumMod val="75000"/>
                            </a:schemeClr>
                          </a:solidFill>
                          <a:latin typeface="Calibri"/>
                          <a:cs typeface="Calibri"/>
                        </a:rPr>
                        <a:t> O</a:t>
                      </a:r>
                      <a:r>
                        <a:rPr sz="1600" b="1" u="heavy" spc="-10" dirty="0">
                          <a:solidFill>
                            <a:schemeClr val="accent1">
                              <a:lumMod val="75000"/>
                            </a:schemeClr>
                          </a:solidFill>
                          <a:latin typeface="Calibri"/>
                          <a:cs typeface="Calibri"/>
                        </a:rPr>
                        <a:t>p</a:t>
                      </a:r>
                      <a:r>
                        <a:rPr sz="1600" b="1" u="heavy" spc="-5" dirty="0">
                          <a:solidFill>
                            <a:schemeClr val="accent1">
                              <a:lumMod val="75000"/>
                            </a:schemeClr>
                          </a:solidFill>
                          <a:latin typeface="Calibri"/>
                          <a:cs typeface="Calibri"/>
                        </a:rPr>
                        <a:t>en</a:t>
                      </a:r>
                      <a:r>
                        <a:rPr sz="1600" b="1" u="heavy" spc="25" dirty="0">
                          <a:solidFill>
                            <a:schemeClr val="accent1">
                              <a:lumMod val="75000"/>
                            </a:schemeClr>
                          </a:solidFill>
                          <a:latin typeface="Calibri"/>
                          <a:cs typeface="Calibri"/>
                        </a:rPr>
                        <a:t> </a:t>
                      </a:r>
                      <a:r>
                        <a:rPr sz="1600" b="1" u="heavy" spc="-5" dirty="0">
                          <a:solidFill>
                            <a:schemeClr val="accent1">
                              <a:lumMod val="75000"/>
                            </a:schemeClr>
                          </a:solidFill>
                          <a:latin typeface="Calibri"/>
                          <a:cs typeface="Calibri"/>
                        </a:rPr>
                        <a:t>D</a:t>
                      </a:r>
                      <a:r>
                        <a:rPr sz="1600" b="1" u="heavy" spc="-10" dirty="0">
                          <a:solidFill>
                            <a:schemeClr val="accent1">
                              <a:lumMod val="75000"/>
                            </a:schemeClr>
                          </a:solidFill>
                          <a:latin typeface="Calibri"/>
                          <a:cs typeface="Calibri"/>
                        </a:rPr>
                        <a:t>a</a:t>
                      </a:r>
                      <a:r>
                        <a:rPr sz="1600" b="1" u="heavy" spc="-30" dirty="0">
                          <a:solidFill>
                            <a:schemeClr val="accent1">
                              <a:lumMod val="75000"/>
                            </a:schemeClr>
                          </a:solidFill>
                          <a:latin typeface="Calibri"/>
                          <a:cs typeface="Calibri"/>
                        </a:rPr>
                        <a:t>t</a:t>
                      </a:r>
                      <a:r>
                        <a:rPr sz="1600" b="1" u="heavy" dirty="0">
                          <a:solidFill>
                            <a:schemeClr val="accent1">
                              <a:lumMod val="75000"/>
                            </a:schemeClr>
                          </a:solidFill>
                          <a:latin typeface="Calibri"/>
                          <a:cs typeface="Calibri"/>
                        </a:rPr>
                        <a:t>e</a:t>
                      </a:r>
                      <a:endParaRPr sz="1600" dirty="0">
                        <a:solidFill>
                          <a:schemeClr val="accent1">
                            <a:lumMod val="75000"/>
                          </a:schemeClr>
                        </a:solidFill>
                        <a:latin typeface="Calibri"/>
                        <a:cs typeface="Calibri"/>
                      </a:endParaRPr>
                    </a:p>
                  </a:txBody>
                  <a:tcPr marL="0" marR="0" marT="0" marB="0">
                    <a:solidFill>
                      <a:srgbClr val="D5D7D9"/>
                    </a:solidFill>
                  </a:tcPr>
                </a:tc>
                <a:tc>
                  <a:txBody>
                    <a:bodyPr/>
                    <a:lstStyle/>
                    <a:p>
                      <a:pPr marL="251460">
                        <a:lnSpc>
                          <a:spcPct val="100000"/>
                        </a:lnSpc>
                      </a:pPr>
                      <a:r>
                        <a:rPr sz="1600" b="1" u="heavy" dirty="0">
                          <a:solidFill>
                            <a:schemeClr val="accent1">
                              <a:lumMod val="75000"/>
                            </a:schemeClr>
                          </a:solidFill>
                          <a:latin typeface="Calibri"/>
                          <a:cs typeface="Calibri"/>
                        </a:rPr>
                        <a:t>Ap</a:t>
                      </a:r>
                      <a:r>
                        <a:rPr sz="1600" b="1" u="heavy" spc="-10" dirty="0">
                          <a:solidFill>
                            <a:schemeClr val="accent1">
                              <a:lumMod val="75000"/>
                            </a:schemeClr>
                          </a:solidFill>
                          <a:latin typeface="Calibri"/>
                          <a:cs typeface="Calibri"/>
                        </a:rPr>
                        <a:t>p</a:t>
                      </a:r>
                      <a:r>
                        <a:rPr sz="1600" b="1" u="heavy" dirty="0">
                          <a:solidFill>
                            <a:schemeClr val="accent1">
                              <a:lumMod val="75000"/>
                            </a:schemeClr>
                          </a:solidFill>
                          <a:latin typeface="Calibri"/>
                          <a:cs typeface="Calibri"/>
                        </a:rPr>
                        <a:t>li</a:t>
                      </a:r>
                      <a:r>
                        <a:rPr sz="1600" b="1" u="heavy" spc="-10" dirty="0">
                          <a:solidFill>
                            <a:schemeClr val="accent1">
                              <a:lumMod val="75000"/>
                            </a:schemeClr>
                          </a:solidFill>
                          <a:latin typeface="Calibri"/>
                          <a:cs typeface="Calibri"/>
                        </a:rPr>
                        <a:t>ca</a:t>
                      </a:r>
                      <a:r>
                        <a:rPr sz="1600" b="1" u="heavy" dirty="0">
                          <a:solidFill>
                            <a:schemeClr val="accent1">
                              <a:lumMod val="75000"/>
                            </a:schemeClr>
                          </a:solidFill>
                          <a:latin typeface="Calibri"/>
                          <a:cs typeface="Calibri"/>
                        </a:rPr>
                        <a:t>tion</a:t>
                      </a:r>
                      <a:r>
                        <a:rPr sz="1600" b="1" u="heavy" spc="-5" dirty="0">
                          <a:solidFill>
                            <a:schemeClr val="accent1">
                              <a:lumMod val="75000"/>
                            </a:schemeClr>
                          </a:solidFill>
                          <a:latin typeface="Calibri"/>
                          <a:cs typeface="Calibri"/>
                        </a:rPr>
                        <a:t> Du</a:t>
                      </a:r>
                      <a:r>
                        <a:rPr sz="1600" b="1" u="heavy" dirty="0">
                          <a:solidFill>
                            <a:schemeClr val="accent1">
                              <a:lumMod val="75000"/>
                            </a:schemeClr>
                          </a:solidFill>
                          <a:latin typeface="Calibri"/>
                          <a:cs typeface="Calibri"/>
                        </a:rPr>
                        <a:t>e</a:t>
                      </a:r>
                      <a:r>
                        <a:rPr sz="1600" b="1" u="heavy" spc="20" dirty="0">
                          <a:solidFill>
                            <a:schemeClr val="accent1">
                              <a:lumMod val="75000"/>
                            </a:schemeClr>
                          </a:solidFill>
                          <a:latin typeface="Calibri"/>
                          <a:cs typeface="Calibri"/>
                        </a:rPr>
                        <a:t> </a:t>
                      </a:r>
                      <a:r>
                        <a:rPr sz="1600" b="1" u="heavy" spc="-5" dirty="0">
                          <a:solidFill>
                            <a:schemeClr val="accent1">
                              <a:lumMod val="75000"/>
                            </a:schemeClr>
                          </a:solidFill>
                          <a:latin typeface="Calibri"/>
                          <a:cs typeface="Calibri"/>
                        </a:rPr>
                        <a:t>D</a:t>
                      </a:r>
                      <a:r>
                        <a:rPr sz="1600" b="1" u="heavy" spc="-10" dirty="0">
                          <a:solidFill>
                            <a:schemeClr val="accent1">
                              <a:lumMod val="75000"/>
                            </a:schemeClr>
                          </a:solidFill>
                          <a:latin typeface="Calibri"/>
                          <a:cs typeface="Calibri"/>
                        </a:rPr>
                        <a:t>a</a:t>
                      </a:r>
                      <a:r>
                        <a:rPr sz="1600" b="1" u="heavy" spc="-30" dirty="0">
                          <a:solidFill>
                            <a:schemeClr val="accent1">
                              <a:lumMod val="75000"/>
                            </a:schemeClr>
                          </a:solidFill>
                          <a:latin typeface="Calibri"/>
                          <a:cs typeface="Calibri"/>
                        </a:rPr>
                        <a:t>t</a:t>
                      </a:r>
                      <a:r>
                        <a:rPr sz="1600" b="1" u="heavy" dirty="0">
                          <a:solidFill>
                            <a:schemeClr val="accent1">
                              <a:lumMod val="75000"/>
                            </a:schemeClr>
                          </a:solidFill>
                          <a:latin typeface="Calibri"/>
                          <a:cs typeface="Calibri"/>
                        </a:rPr>
                        <a:t>e</a:t>
                      </a:r>
                      <a:endParaRPr sz="1600" dirty="0">
                        <a:solidFill>
                          <a:schemeClr val="accent1">
                            <a:lumMod val="75000"/>
                          </a:schemeClr>
                        </a:solidFill>
                        <a:latin typeface="Calibri"/>
                        <a:cs typeface="Calibri"/>
                      </a:endParaRPr>
                    </a:p>
                  </a:txBody>
                  <a:tcPr marL="0" marR="0" marT="0" marB="0">
                    <a:solidFill>
                      <a:srgbClr val="D5D7D9"/>
                    </a:solidFill>
                  </a:tcPr>
                </a:tc>
                <a:tc>
                  <a:txBody>
                    <a:bodyPr/>
                    <a:lstStyle/>
                    <a:p>
                      <a:pPr marL="368935">
                        <a:lnSpc>
                          <a:spcPct val="100000"/>
                        </a:lnSpc>
                      </a:pPr>
                      <a:r>
                        <a:rPr sz="1600" b="1" u="heavy" dirty="0">
                          <a:solidFill>
                            <a:schemeClr val="accent1">
                              <a:lumMod val="75000"/>
                            </a:schemeClr>
                          </a:solidFill>
                          <a:latin typeface="Calibri"/>
                          <a:cs typeface="Calibri"/>
                        </a:rPr>
                        <a:t>N</a:t>
                      </a:r>
                      <a:r>
                        <a:rPr sz="1600" b="1" u="heavy" spc="5" dirty="0">
                          <a:solidFill>
                            <a:schemeClr val="accent1">
                              <a:lumMod val="75000"/>
                            </a:schemeClr>
                          </a:solidFill>
                          <a:latin typeface="Calibri"/>
                          <a:cs typeface="Calibri"/>
                        </a:rPr>
                        <a:t>o</a:t>
                      </a:r>
                      <a:r>
                        <a:rPr sz="1600" b="1" u="heavy" dirty="0">
                          <a:solidFill>
                            <a:schemeClr val="accent1">
                              <a:lumMod val="75000"/>
                            </a:schemeClr>
                          </a:solidFill>
                          <a:latin typeface="Calibri"/>
                          <a:cs typeface="Calibri"/>
                        </a:rPr>
                        <a:t>tifi</a:t>
                      </a:r>
                      <a:r>
                        <a:rPr sz="1600" b="1" u="heavy" spc="-10" dirty="0">
                          <a:solidFill>
                            <a:schemeClr val="accent1">
                              <a:lumMod val="75000"/>
                            </a:schemeClr>
                          </a:solidFill>
                          <a:latin typeface="Calibri"/>
                          <a:cs typeface="Calibri"/>
                        </a:rPr>
                        <a:t>ca</a:t>
                      </a:r>
                      <a:r>
                        <a:rPr sz="1600" b="1" u="heavy" dirty="0">
                          <a:solidFill>
                            <a:schemeClr val="accent1">
                              <a:lumMod val="75000"/>
                            </a:schemeClr>
                          </a:solidFill>
                          <a:latin typeface="Calibri"/>
                          <a:cs typeface="Calibri"/>
                        </a:rPr>
                        <a:t>tion</a:t>
                      </a:r>
                      <a:r>
                        <a:rPr sz="1600" b="1" u="heavy" spc="-30" dirty="0">
                          <a:solidFill>
                            <a:schemeClr val="accent1">
                              <a:lumMod val="75000"/>
                            </a:schemeClr>
                          </a:solidFill>
                          <a:latin typeface="Calibri"/>
                          <a:cs typeface="Calibri"/>
                        </a:rPr>
                        <a:t> </a:t>
                      </a:r>
                      <a:r>
                        <a:rPr sz="1600" b="1" u="heavy" spc="-5" dirty="0">
                          <a:solidFill>
                            <a:schemeClr val="accent1">
                              <a:lumMod val="75000"/>
                            </a:schemeClr>
                          </a:solidFill>
                          <a:latin typeface="Calibri"/>
                          <a:cs typeface="Calibri"/>
                        </a:rPr>
                        <a:t>D</a:t>
                      </a:r>
                      <a:r>
                        <a:rPr sz="1600" b="1" u="heavy" spc="-10" dirty="0">
                          <a:solidFill>
                            <a:schemeClr val="accent1">
                              <a:lumMod val="75000"/>
                            </a:schemeClr>
                          </a:solidFill>
                          <a:latin typeface="Calibri"/>
                          <a:cs typeface="Calibri"/>
                        </a:rPr>
                        <a:t>a</a:t>
                      </a:r>
                      <a:r>
                        <a:rPr sz="1600" b="1" u="heavy" spc="-30" dirty="0">
                          <a:solidFill>
                            <a:schemeClr val="accent1">
                              <a:lumMod val="75000"/>
                            </a:schemeClr>
                          </a:solidFill>
                          <a:latin typeface="Calibri"/>
                          <a:cs typeface="Calibri"/>
                        </a:rPr>
                        <a:t>t</a:t>
                      </a:r>
                      <a:r>
                        <a:rPr sz="1600" b="1" u="heavy" dirty="0">
                          <a:solidFill>
                            <a:schemeClr val="accent1">
                              <a:lumMod val="75000"/>
                            </a:schemeClr>
                          </a:solidFill>
                          <a:latin typeface="Calibri"/>
                          <a:cs typeface="Calibri"/>
                        </a:rPr>
                        <a:t>e</a:t>
                      </a:r>
                      <a:endParaRPr sz="1600" dirty="0">
                        <a:solidFill>
                          <a:schemeClr val="accent1">
                            <a:lumMod val="75000"/>
                          </a:schemeClr>
                        </a:solidFill>
                        <a:latin typeface="Calibri"/>
                        <a:cs typeface="Calibri"/>
                      </a:endParaRPr>
                    </a:p>
                  </a:txBody>
                  <a:tcPr marL="0" marR="0" marT="0" marB="0">
                    <a:solidFill>
                      <a:srgbClr val="D5D7D9"/>
                    </a:solidFill>
                  </a:tcPr>
                </a:tc>
                <a:extLst>
                  <a:ext uri="{0D108BD9-81ED-4DB2-BD59-A6C34878D82A}">
                    <a16:rowId xmlns:a16="http://schemas.microsoft.com/office/drawing/2014/main" val="10000"/>
                  </a:ext>
                </a:extLst>
              </a:tr>
              <a:tr h="306590">
                <a:tc>
                  <a:txBody>
                    <a:bodyPr/>
                    <a:lstStyle/>
                    <a:p>
                      <a:pPr marL="688340">
                        <a:lnSpc>
                          <a:spcPct val="100000"/>
                        </a:lnSpc>
                      </a:pPr>
                      <a:r>
                        <a:rPr lang="en-US" sz="1600" spc="-5" dirty="0">
                          <a:latin typeface="Calibri"/>
                          <a:cs typeface="Calibri"/>
                        </a:rPr>
                        <a:t>Now!*</a:t>
                      </a:r>
                      <a:endParaRPr sz="1600" dirty="0">
                        <a:latin typeface="Calibri"/>
                        <a:cs typeface="Calibri"/>
                      </a:endParaRPr>
                    </a:p>
                  </a:txBody>
                  <a:tcPr marL="0" marR="0" marT="0" marB="0">
                    <a:solidFill>
                      <a:srgbClr val="D5D7D9"/>
                    </a:solidFill>
                  </a:tcPr>
                </a:tc>
                <a:tc>
                  <a:txBody>
                    <a:bodyPr/>
                    <a:lstStyle/>
                    <a:p>
                      <a:pPr marL="637540">
                        <a:lnSpc>
                          <a:spcPct val="100000"/>
                        </a:lnSpc>
                      </a:pPr>
                      <a:r>
                        <a:rPr lang="en-US" sz="1600" dirty="0">
                          <a:latin typeface="Calibri"/>
                          <a:cs typeface="Calibri"/>
                        </a:rPr>
                        <a:t>Rolling (6 weeks to   </a:t>
                      </a:r>
                    </a:p>
                    <a:p>
                      <a:pPr marL="637540">
                        <a:lnSpc>
                          <a:spcPct val="100000"/>
                        </a:lnSpc>
                      </a:pPr>
                      <a:r>
                        <a:rPr lang="en-US" sz="1600" dirty="0">
                          <a:latin typeface="Calibri"/>
                          <a:cs typeface="Calibri"/>
                        </a:rPr>
                        <a:t>                       event)</a:t>
                      </a:r>
                      <a:endParaRPr sz="1600" dirty="0">
                        <a:latin typeface="Calibri"/>
                        <a:cs typeface="Calibri"/>
                      </a:endParaRPr>
                    </a:p>
                  </a:txBody>
                  <a:tcPr marL="0" marR="0" marT="0" marB="0">
                    <a:solidFill>
                      <a:srgbClr val="D5D7D9"/>
                    </a:solidFill>
                  </a:tcPr>
                </a:tc>
                <a:tc>
                  <a:txBody>
                    <a:bodyPr/>
                    <a:lstStyle/>
                    <a:p>
                      <a:pPr marL="535305">
                        <a:lnSpc>
                          <a:spcPct val="100000"/>
                        </a:lnSpc>
                      </a:pPr>
                      <a:r>
                        <a:rPr lang="en-US" sz="1600" spc="-5" dirty="0">
                          <a:latin typeface="Calibri"/>
                          <a:cs typeface="Calibri"/>
                        </a:rPr>
                        <a:t>Rolling</a:t>
                      </a:r>
                      <a:endParaRPr sz="1600" dirty="0">
                        <a:latin typeface="Calibri"/>
                        <a:cs typeface="Calibri"/>
                      </a:endParaRPr>
                    </a:p>
                  </a:txBody>
                  <a:tcPr marL="0" marR="0" marT="0" marB="0">
                    <a:solidFill>
                      <a:srgbClr val="D5D7D9"/>
                    </a:solidFill>
                  </a:tcPr>
                </a:tc>
                <a:extLst>
                  <a:ext uri="{0D108BD9-81ED-4DB2-BD59-A6C34878D82A}">
                    <a16:rowId xmlns:a16="http://schemas.microsoft.com/office/drawing/2014/main" val="10001"/>
                  </a:ext>
                </a:extLst>
              </a:tr>
            </a:tbl>
          </a:graphicData>
        </a:graphic>
      </p:graphicFrame>
      <p:sp>
        <p:nvSpPr>
          <p:cNvPr id="10" name="TextBox 9"/>
          <p:cNvSpPr txBox="1"/>
          <p:nvPr/>
        </p:nvSpPr>
        <p:spPr>
          <a:xfrm>
            <a:off x="4270521" y="6282656"/>
            <a:ext cx="6526110" cy="369332"/>
          </a:xfrm>
          <a:prstGeom prst="rect">
            <a:avLst/>
          </a:prstGeom>
          <a:noFill/>
        </p:spPr>
        <p:txBody>
          <a:bodyPr wrap="square" rtlCol="0">
            <a:spAutoFit/>
          </a:bodyPr>
          <a:lstStyle/>
          <a:p>
            <a:r>
              <a:rPr lang="en-US" dirty="0"/>
              <a:t>*Subject to COVID-19 Numbers in Lake County </a:t>
            </a:r>
          </a:p>
        </p:txBody>
      </p:sp>
      <p:cxnSp>
        <p:nvCxnSpPr>
          <p:cNvPr id="11" name="Straight Connector 10">
            <a:extLst>
              <a:ext uri="{FF2B5EF4-FFF2-40B4-BE49-F238E27FC236}">
                <a16:creationId xmlns:a16="http://schemas.microsoft.com/office/drawing/2014/main" id="{065069C4-1651-DDA4-56C4-C2C23FFB4A3B}"/>
              </a:ext>
            </a:extLst>
          </p:cNvPr>
          <p:cNvCxnSpPr>
            <a:cxnSpLocks/>
          </p:cNvCxnSpPr>
          <p:nvPr/>
        </p:nvCxnSpPr>
        <p:spPr>
          <a:xfrm flipV="1">
            <a:off x="3086865" y="3852202"/>
            <a:ext cx="7559364" cy="385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42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4228" y="968057"/>
            <a:ext cx="11478755" cy="738664"/>
          </a:xfrm>
          <a:prstGeom prst="rect">
            <a:avLst/>
          </a:prstGeom>
          <a:ln>
            <a:solidFill>
              <a:schemeClr val="accent3">
                <a:lumMod val="50000"/>
              </a:schemeClr>
            </a:solidFill>
          </a:ln>
        </p:spPr>
        <p:txBody>
          <a:bodyPr vert="horz" wrap="square" lIns="0" tIns="0" rIns="0" bIns="0" rtlCol="0">
            <a:spAutoFit/>
          </a:bodyPr>
          <a:lstStyle/>
          <a:p>
            <a:pPr marL="12700">
              <a:lnSpc>
                <a:spcPct val="100000"/>
              </a:lnSpc>
            </a:pPr>
            <a:r>
              <a:rPr lang="en-US" sz="4800" dirty="0">
                <a:solidFill>
                  <a:srgbClr val="990099"/>
                </a:solidFill>
                <a:latin typeface="Times New Roman"/>
                <a:cs typeface="Times New Roman"/>
              </a:rPr>
              <a:t>			</a:t>
            </a:r>
            <a:r>
              <a:rPr lang="en-US" sz="4800" dirty="0">
                <a:solidFill>
                  <a:schemeClr val="accent1">
                    <a:lumMod val="75000"/>
                  </a:schemeClr>
                </a:solidFill>
                <a:latin typeface="Times New Roman"/>
                <a:cs typeface="Times New Roman"/>
              </a:rPr>
              <a:t>Review Process:</a:t>
            </a:r>
            <a:endParaRPr sz="4800" dirty="0">
              <a:latin typeface="Times New Roman"/>
              <a:cs typeface="Times New Roman"/>
            </a:endParaRPr>
          </a:p>
        </p:txBody>
      </p:sp>
      <p:sp>
        <p:nvSpPr>
          <p:cNvPr id="3" name="object 4"/>
          <p:cNvSpPr/>
          <p:nvPr/>
        </p:nvSpPr>
        <p:spPr>
          <a:xfrm>
            <a:off x="1792362" y="2175573"/>
            <a:ext cx="8120380" cy="983615"/>
          </a:xfrm>
          <a:custGeom>
            <a:avLst/>
            <a:gdLst/>
            <a:ahLst/>
            <a:cxnLst/>
            <a:rect l="l" t="t" r="r" b="b"/>
            <a:pathLst>
              <a:path w="8120380" h="983614">
                <a:moveTo>
                  <a:pt x="8021701" y="0"/>
                </a:moveTo>
                <a:lnTo>
                  <a:pt x="84459" y="965"/>
                </a:lnTo>
                <a:lnTo>
                  <a:pt x="45143" y="15592"/>
                </a:lnTo>
                <a:lnTo>
                  <a:pt x="15967" y="44572"/>
                </a:lnTo>
                <a:lnTo>
                  <a:pt x="1074" y="83715"/>
                </a:lnTo>
                <a:lnTo>
                  <a:pt x="0" y="98298"/>
                </a:lnTo>
                <a:lnTo>
                  <a:pt x="976" y="898869"/>
                </a:lnTo>
                <a:lnTo>
                  <a:pt x="15595" y="938181"/>
                </a:lnTo>
                <a:lnTo>
                  <a:pt x="44546" y="967374"/>
                </a:lnTo>
                <a:lnTo>
                  <a:pt x="83696" y="982284"/>
                </a:lnTo>
                <a:lnTo>
                  <a:pt x="98297" y="983361"/>
                </a:lnTo>
                <a:lnTo>
                  <a:pt x="8035604" y="982382"/>
                </a:lnTo>
                <a:lnTo>
                  <a:pt x="8074852" y="967728"/>
                </a:lnTo>
                <a:lnTo>
                  <a:pt x="8104018" y="938726"/>
                </a:lnTo>
                <a:lnTo>
                  <a:pt x="8118922" y="899540"/>
                </a:lnTo>
                <a:lnTo>
                  <a:pt x="8119998" y="884936"/>
                </a:lnTo>
                <a:lnTo>
                  <a:pt x="8119033" y="84487"/>
                </a:lnTo>
                <a:lnTo>
                  <a:pt x="8104406" y="45199"/>
                </a:lnTo>
                <a:lnTo>
                  <a:pt x="8075426" y="16000"/>
                </a:lnTo>
                <a:lnTo>
                  <a:pt x="8036283" y="1077"/>
                </a:lnTo>
                <a:lnTo>
                  <a:pt x="8021701" y="0"/>
                </a:lnTo>
                <a:close/>
              </a:path>
            </a:pathLst>
          </a:custGeom>
          <a:solidFill>
            <a:srgbClr val="D5D7D9"/>
          </a:solidFill>
        </p:spPr>
        <p:txBody>
          <a:bodyPr wrap="square" lIns="0" tIns="0" rIns="0" bIns="0" rtlCol="0"/>
          <a:lstStyle/>
          <a:p>
            <a:endParaRPr/>
          </a:p>
        </p:txBody>
      </p:sp>
      <p:sp>
        <p:nvSpPr>
          <p:cNvPr id="4" name="object 5"/>
          <p:cNvSpPr txBox="1"/>
          <p:nvPr/>
        </p:nvSpPr>
        <p:spPr>
          <a:xfrm>
            <a:off x="2310892" y="2298049"/>
            <a:ext cx="6433311" cy="369332"/>
          </a:xfrm>
          <a:prstGeom prst="rect">
            <a:avLst/>
          </a:prstGeom>
        </p:spPr>
        <p:txBody>
          <a:bodyPr vert="horz" wrap="square" lIns="0" tIns="0" rIns="0" bIns="0" rtlCol="0">
            <a:spAutoFit/>
          </a:bodyPr>
          <a:lstStyle/>
          <a:p>
            <a:pPr marL="12700">
              <a:lnSpc>
                <a:spcPct val="100000"/>
              </a:lnSpc>
            </a:pPr>
            <a:r>
              <a:rPr sz="2400" spc="-5" dirty="0">
                <a:latin typeface="Calibri"/>
                <a:cs typeface="Calibri"/>
              </a:rPr>
              <a:t>S</a:t>
            </a:r>
            <a:r>
              <a:rPr sz="2400" spc="-25" dirty="0">
                <a:latin typeface="Calibri"/>
                <a:cs typeface="Calibri"/>
              </a:rPr>
              <a:t>t</a:t>
            </a:r>
            <a:r>
              <a:rPr sz="2400" spc="-10" dirty="0">
                <a:latin typeface="Calibri"/>
                <a:cs typeface="Calibri"/>
              </a:rPr>
              <a:t>a</a:t>
            </a:r>
            <a:r>
              <a:rPr sz="2400" spc="-25" dirty="0">
                <a:latin typeface="Calibri"/>
                <a:cs typeface="Calibri"/>
              </a:rPr>
              <a:t>f</a:t>
            </a:r>
            <a:r>
              <a:rPr sz="2400" dirty="0">
                <a:latin typeface="Calibri"/>
                <a:cs typeface="Calibri"/>
              </a:rPr>
              <a:t>f</a:t>
            </a:r>
            <a:r>
              <a:rPr sz="2400" spc="-15" dirty="0">
                <a:latin typeface="Calibri"/>
                <a:cs typeface="Calibri"/>
              </a:rPr>
              <a:t> </a:t>
            </a:r>
            <a:r>
              <a:rPr lang="en-US" sz="2400" dirty="0">
                <a:latin typeface="Calibri"/>
                <a:cs typeface="Calibri"/>
              </a:rPr>
              <a:t>review applications to verify qualification</a:t>
            </a:r>
            <a:r>
              <a:rPr sz="2400" dirty="0">
                <a:latin typeface="Calibri"/>
                <a:cs typeface="Calibri"/>
              </a:rPr>
              <a:t>.</a:t>
            </a:r>
          </a:p>
        </p:txBody>
      </p:sp>
      <p:sp>
        <p:nvSpPr>
          <p:cNvPr id="7" name="object 9"/>
          <p:cNvSpPr/>
          <p:nvPr/>
        </p:nvSpPr>
        <p:spPr>
          <a:xfrm>
            <a:off x="1688653" y="3723525"/>
            <a:ext cx="8224089" cy="1018746"/>
          </a:xfrm>
          <a:custGeom>
            <a:avLst/>
            <a:gdLst/>
            <a:ahLst/>
            <a:cxnLst/>
            <a:rect l="l" t="t" r="r" b="b"/>
            <a:pathLst>
              <a:path w="8120380" h="983614">
                <a:moveTo>
                  <a:pt x="8021701" y="0"/>
                </a:moveTo>
                <a:lnTo>
                  <a:pt x="84367" y="978"/>
                </a:lnTo>
                <a:lnTo>
                  <a:pt x="45090" y="15632"/>
                </a:lnTo>
                <a:lnTo>
                  <a:pt x="15948" y="44634"/>
                </a:lnTo>
                <a:lnTo>
                  <a:pt x="1073" y="83820"/>
                </a:lnTo>
                <a:lnTo>
                  <a:pt x="0" y="98425"/>
                </a:lnTo>
                <a:lnTo>
                  <a:pt x="963" y="898873"/>
                </a:lnTo>
                <a:lnTo>
                  <a:pt x="15561" y="938161"/>
                </a:lnTo>
                <a:lnTo>
                  <a:pt x="44516" y="967360"/>
                </a:lnTo>
                <a:lnTo>
                  <a:pt x="83686" y="982283"/>
                </a:lnTo>
                <a:lnTo>
                  <a:pt x="98297" y="983361"/>
                </a:lnTo>
                <a:lnTo>
                  <a:pt x="8035511" y="982395"/>
                </a:lnTo>
                <a:lnTo>
                  <a:pt x="8074799" y="967768"/>
                </a:lnTo>
                <a:lnTo>
                  <a:pt x="8103998" y="938788"/>
                </a:lnTo>
                <a:lnTo>
                  <a:pt x="8118921" y="899645"/>
                </a:lnTo>
                <a:lnTo>
                  <a:pt x="8119998" y="885063"/>
                </a:lnTo>
                <a:lnTo>
                  <a:pt x="8119020" y="84491"/>
                </a:lnTo>
                <a:lnTo>
                  <a:pt x="8104372" y="45179"/>
                </a:lnTo>
                <a:lnTo>
                  <a:pt x="8075396" y="15986"/>
                </a:lnTo>
                <a:lnTo>
                  <a:pt x="8036274" y="1076"/>
                </a:lnTo>
                <a:lnTo>
                  <a:pt x="8021701" y="0"/>
                </a:lnTo>
                <a:close/>
              </a:path>
            </a:pathLst>
          </a:custGeom>
          <a:solidFill>
            <a:srgbClr val="D5D7D9"/>
          </a:solidFill>
        </p:spPr>
        <p:txBody>
          <a:bodyPr wrap="square" lIns="0" tIns="0" rIns="0" bIns="0" rtlCol="0"/>
          <a:lstStyle/>
          <a:p>
            <a:endParaRPr/>
          </a:p>
        </p:txBody>
      </p:sp>
      <p:sp>
        <p:nvSpPr>
          <p:cNvPr id="8" name="object 11"/>
          <p:cNvSpPr/>
          <p:nvPr/>
        </p:nvSpPr>
        <p:spPr>
          <a:xfrm>
            <a:off x="1688654" y="5294309"/>
            <a:ext cx="8323960" cy="880142"/>
          </a:xfrm>
          <a:custGeom>
            <a:avLst/>
            <a:gdLst/>
            <a:ahLst/>
            <a:cxnLst/>
            <a:rect l="l" t="t" r="r" b="b"/>
            <a:pathLst>
              <a:path w="8120380" h="983615">
                <a:moveTo>
                  <a:pt x="8021701" y="0"/>
                </a:moveTo>
                <a:lnTo>
                  <a:pt x="84432" y="968"/>
                </a:lnTo>
                <a:lnTo>
                  <a:pt x="45127" y="15595"/>
                </a:lnTo>
                <a:lnTo>
                  <a:pt x="15961" y="44574"/>
                </a:lnTo>
                <a:lnTo>
                  <a:pt x="1074" y="83738"/>
                </a:lnTo>
                <a:lnTo>
                  <a:pt x="0" y="98336"/>
                </a:lnTo>
                <a:lnTo>
                  <a:pt x="965" y="898807"/>
                </a:lnTo>
                <a:lnTo>
                  <a:pt x="15567" y="938111"/>
                </a:lnTo>
                <a:lnTo>
                  <a:pt x="44522" y="967300"/>
                </a:lnTo>
                <a:lnTo>
                  <a:pt x="83688" y="982208"/>
                </a:lnTo>
                <a:lnTo>
                  <a:pt x="98297" y="983284"/>
                </a:lnTo>
                <a:lnTo>
                  <a:pt x="8035530" y="982317"/>
                </a:lnTo>
                <a:lnTo>
                  <a:pt x="8074810" y="967696"/>
                </a:lnTo>
                <a:lnTo>
                  <a:pt x="8104002" y="938722"/>
                </a:lnTo>
                <a:lnTo>
                  <a:pt x="8118921" y="899559"/>
                </a:lnTo>
                <a:lnTo>
                  <a:pt x="8119998" y="884961"/>
                </a:lnTo>
                <a:lnTo>
                  <a:pt x="8119029" y="84480"/>
                </a:lnTo>
                <a:lnTo>
                  <a:pt x="8104396" y="45176"/>
                </a:lnTo>
                <a:lnTo>
                  <a:pt x="8075417" y="15986"/>
                </a:lnTo>
                <a:lnTo>
                  <a:pt x="8036280" y="1076"/>
                </a:lnTo>
                <a:lnTo>
                  <a:pt x="8021701" y="0"/>
                </a:lnTo>
                <a:close/>
              </a:path>
            </a:pathLst>
          </a:custGeom>
          <a:solidFill>
            <a:srgbClr val="D5D7D9"/>
          </a:solidFill>
        </p:spPr>
        <p:txBody>
          <a:bodyPr wrap="square" lIns="0" tIns="0" rIns="0" bIns="0" rtlCol="0"/>
          <a:lstStyle/>
          <a:p>
            <a:endParaRPr/>
          </a:p>
        </p:txBody>
      </p:sp>
      <p:sp>
        <p:nvSpPr>
          <p:cNvPr id="9" name="object 12"/>
          <p:cNvSpPr txBox="1"/>
          <p:nvPr/>
        </p:nvSpPr>
        <p:spPr>
          <a:xfrm>
            <a:off x="1991422" y="2759979"/>
            <a:ext cx="8131714" cy="3380413"/>
          </a:xfrm>
          <a:prstGeom prst="rect">
            <a:avLst/>
          </a:prstGeom>
        </p:spPr>
        <p:txBody>
          <a:bodyPr vert="horz" wrap="square" lIns="0" tIns="0" rIns="0" bIns="0" rtlCol="0">
            <a:spAutoFit/>
          </a:bodyPr>
          <a:lstStyle/>
          <a:p>
            <a:pPr algn="ctr">
              <a:lnSpc>
                <a:spcPts val="2760"/>
              </a:lnSpc>
            </a:pPr>
            <a:endParaRPr sz="2400" dirty="0">
              <a:latin typeface="Calibri"/>
              <a:cs typeface="Calibri"/>
            </a:endParaRPr>
          </a:p>
          <a:p>
            <a:pPr>
              <a:lnSpc>
                <a:spcPct val="100000"/>
              </a:lnSpc>
            </a:pPr>
            <a:endParaRPr sz="2400" dirty="0">
              <a:latin typeface="Times New Roman"/>
              <a:cs typeface="Times New Roman"/>
            </a:endParaRPr>
          </a:p>
          <a:p>
            <a:pPr>
              <a:lnSpc>
                <a:spcPct val="100000"/>
              </a:lnSpc>
              <a:spcBef>
                <a:spcPts val="4"/>
              </a:spcBef>
            </a:pPr>
            <a:endParaRPr sz="2000" dirty="0">
              <a:latin typeface="Times New Roman"/>
              <a:cs typeface="Times New Roman"/>
            </a:endParaRPr>
          </a:p>
          <a:p>
            <a:pPr marL="105410" marR="99060" algn="ctr">
              <a:lnSpc>
                <a:spcPts val="2640"/>
              </a:lnSpc>
            </a:pPr>
            <a:r>
              <a:rPr sz="2400" spc="-5" dirty="0">
                <a:latin typeface="Calibri"/>
                <a:cs typeface="Calibri"/>
              </a:rPr>
              <a:t>Th</a:t>
            </a:r>
            <a:r>
              <a:rPr sz="2400" dirty="0">
                <a:latin typeface="Calibri"/>
                <a:cs typeface="Calibri"/>
              </a:rPr>
              <a:t>e </a:t>
            </a:r>
            <a:r>
              <a:rPr lang="en-US" sz="2400" spc="-15" dirty="0">
                <a:latin typeface="Calibri"/>
                <a:cs typeface="Calibri"/>
              </a:rPr>
              <a:t>Grants Committee and Board of Directors </a:t>
            </a:r>
            <a:r>
              <a:rPr sz="2400" spc="-50" dirty="0">
                <a:latin typeface="Calibri"/>
                <a:cs typeface="Calibri"/>
              </a:rPr>
              <a:t>r</a:t>
            </a:r>
            <a:r>
              <a:rPr sz="2400" spc="-15" dirty="0">
                <a:latin typeface="Calibri"/>
                <a:cs typeface="Calibri"/>
              </a:rPr>
              <a:t>e</a:t>
            </a:r>
            <a:r>
              <a:rPr sz="2400" spc="-30" dirty="0">
                <a:latin typeface="Calibri"/>
                <a:cs typeface="Calibri"/>
              </a:rPr>
              <a:t>v</a:t>
            </a:r>
            <a:r>
              <a:rPr sz="2400" spc="-15" dirty="0">
                <a:latin typeface="Calibri"/>
                <a:cs typeface="Calibri"/>
              </a:rPr>
              <a:t>iew</a:t>
            </a:r>
            <a:r>
              <a:rPr sz="2400" spc="-25" dirty="0">
                <a:latin typeface="Calibri"/>
                <a:cs typeface="Calibri"/>
              </a:rPr>
              <a:t> </a:t>
            </a:r>
            <a:r>
              <a:rPr sz="2400" dirty="0">
                <a:latin typeface="Calibri"/>
                <a:cs typeface="Calibri"/>
              </a:rPr>
              <a:t>and</a:t>
            </a:r>
            <a:r>
              <a:rPr sz="2400" spc="-5" dirty="0">
                <a:latin typeface="Calibri"/>
                <a:cs typeface="Calibri"/>
              </a:rPr>
              <a:t> </a:t>
            </a:r>
            <a:r>
              <a:rPr sz="2400" spc="-45" dirty="0">
                <a:latin typeface="Calibri"/>
                <a:cs typeface="Calibri"/>
              </a:rPr>
              <a:t>v</a:t>
            </a:r>
            <a:r>
              <a:rPr sz="2400" spc="-5" dirty="0">
                <a:latin typeface="Calibri"/>
                <a:cs typeface="Calibri"/>
              </a:rPr>
              <a:t>o</a:t>
            </a:r>
            <a:r>
              <a:rPr sz="2400" spc="-30" dirty="0">
                <a:latin typeface="Calibri"/>
                <a:cs typeface="Calibri"/>
              </a:rPr>
              <a:t>t</a:t>
            </a:r>
            <a:r>
              <a:rPr sz="2400" spc="-15" dirty="0">
                <a:latin typeface="Calibri"/>
                <a:cs typeface="Calibri"/>
              </a:rPr>
              <a:t>e</a:t>
            </a:r>
            <a:r>
              <a:rPr sz="2400" spc="10" dirty="0">
                <a:latin typeface="Calibri"/>
                <a:cs typeface="Calibri"/>
              </a:rPr>
              <a:t> </a:t>
            </a:r>
            <a:r>
              <a:rPr sz="2400" spc="-5" dirty="0">
                <a:latin typeface="Calibri"/>
                <a:cs typeface="Calibri"/>
              </a:rPr>
              <a:t>o</a:t>
            </a:r>
            <a:r>
              <a:rPr sz="2400" dirty="0">
                <a:latin typeface="Calibri"/>
                <a:cs typeface="Calibri"/>
              </a:rPr>
              <a:t>n</a:t>
            </a:r>
            <a:r>
              <a:rPr sz="2400" spc="-5" dirty="0">
                <a:latin typeface="Calibri"/>
                <a:cs typeface="Calibri"/>
              </a:rPr>
              <a:t> </a:t>
            </a:r>
            <a:r>
              <a:rPr sz="2400" dirty="0">
                <a:latin typeface="Calibri"/>
                <a:cs typeface="Calibri"/>
              </a:rPr>
              <a:t>all</a:t>
            </a:r>
            <a:r>
              <a:rPr sz="2400" spc="-15" dirty="0">
                <a:latin typeface="Calibri"/>
                <a:cs typeface="Calibri"/>
              </a:rPr>
              <a:t> </a:t>
            </a:r>
            <a:r>
              <a:rPr sz="2400" spc="-5" dirty="0">
                <a:latin typeface="Calibri"/>
                <a:cs typeface="Calibri"/>
              </a:rPr>
              <a:t>funding </a:t>
            </a:r>
            <a:r>
              <a:rPr sz="2400" spc="-20" dirty="0">
                <a:latin typeface="Calibri"/>
                <a:cs typeface="Calibri"/>
              </a:rPr>
              <a:t>de</a:t>
            </a:r>
            <a:r>
              <a:rPr sz="2400" spc="-10" dirty="0">
                <a:latin typeface="Calibri"/>
                <a:cs typeface="Calibri"/>
              </a:rPr>
              <a:t>c</a:t>
            </a:r>
            <a:r>
              <a:rPr sz="2400" dirty="0">
                <a:latin typeface="Calibri"/>
                <a:cs typeface="Calibri"/>
              </a:rPr>
              <a:t>isi</a:t>
            </a:r>
            <a:r>
              <a:rPr sz="2400" spc="-10" dirty="0">
                <a:latin typeface="Calibri"/>
                <a:cs typeface="Calibri"/>
              </a:rPr>
              <a:t>o</a:t>
            </a:r>
            <a:r>
              <a:rPr sz="2400" spc="-5" dirty="0">
                <a:latin typeface="Calibri"/>
                <a:cs typeface="Calibri"/>
              </a:rPr>
              <a:t>ns</a:t>
            </a:r>
            <a:r>
              <a:rPr sz="2400" dirty="0">
                <a:latin typeface="Calibri"/>
                <a:cs typeface="Calibri"/>
              </a:rPr>
              <a:t>.</a:t>
            </a:r>
            <a:r>
              <a:rPr sz="2400" spc="-5" dirty="0">
                <a:latin typeface="Calibri"/>
                <a:cs typeface="Calibri"/>
              </a:rPr>
              <a:t> Th</a:t>
            </a:r>
            <a:r>
              <a:rPr sz="2400" dirty="0">
                <a:latin typeface="Calibri"/>
                <a:cs typeface="Calibri"/>
              </a:rPr>
              <a:t>e </a:t>
            </a:r>
            <a:r>
              <a:rPr sz="2400" spc="-15" dirty="0">
                <a:latin typeface="Calibri"/>
                <a:cs typeface="Calibri"/>
              </a:rPr>
              <a:t>a</a:t>
            </a:r>
            <a:r>
              <a:rPr sz="2400" spc="-45" dirty="0">
                <a:latin typeface="Calibri"/>
                <a:cs typeface="Calibri"/>
              </a:rPr>
              <a:t>w</a:t>
            </a:r>
            <a:r>
              <a:rPr sz="2400" spc="-15" dirty="0">
                <a:latin typeface="Calibri"/>
                <a:cs typeface="Calibri"/>
              </a:rPr>
              <a:t>a</a:t>
            </a:r>
            <a:r>
              <a:rPr sz="2400" spc="-45" dirty="0">
                <a:latin typeface="Calibri"/>
                <a:cs typeface="Calibri"/>
              </a:rPr>
              <a:t>r</a:t>
            </a:r>
            <a:r>
              <a:rPr sz="2400" spc="-5" dirty="0">
                <a:latin typeface="Calibri"/>
                <a:cs typeface="Calibri"/>
              </a:rPr>
              <a:t>d</a:t>
            </a:r>
            <a:r>
              <a:rPr sz="2400" dirty="0">
                <a:latin typeface="Calibri"/>
                <a:cs typeface="Calibri"/>
              </a:rPr>
              <a:t>s</a:t>
            </a:r>
            <a:r>
              <a:rPr sz="2400" spc="-20" dirty="0">
                <a:latin typeface="Calibri"/>
                <a:cs typeface="Calibri"/>
              </a:rPr>
              <a:t> </a:t>
            </a:r>
            <a:r>
              <a:rPr sz="2400" spc="-15" dirty="0">
                <a:latin typeface="Calibri"/>
                <a:cs typeface="Calibri"/>
              </a:rPr>
              <a:t>g</a:t>
            </a:r>
            <a:r>
              <a:rPr sz="2400" spc="-60" dirty="0">
                <a:latin typeface="Calibri"/>
                <a:cs typeface="Calibri"/>
              </a:rPr>
              <a:t>r</a:t>
            </a:r>
            <a:r>
              <a:rPr sz="2400" dirty="0">
                <a:latin typeface="Calibri"/>
                <a:cs typeface="Calibri"/>
              </a:rPr>
              <a:t>a</a:t>
            </a:r>
            <a:r>
              <a:rPr sz="2400" spc="-25" dirty="0">
                <a:latin typeface="Calibri"/>
                <a:cs typeface="Calibri"/>
              </a:rPr>
              <a:t>n</a:t>
            </a:r>
            <a:r>
              <a:rPr sz="2400" spc="-35" dirty="0">
                <a:latin typeface="Calibri"/>
                <a:cs typeface="Calibri"/>
              </a:rPr>
              <a:t>t</a:t>
            </a:r>
            <a:r>
              <a:rPr sz="2400" spc="-15" dirty="0">
                <a:latin typeface="Calibri"/>
                <a:cs typeface="Calibri"/>
              </a:rPr>
              <a:t>ed</a:t>
            </a:r>
            <a:r>
              <a:rPr sz="2400" spc="-5" dirty="0">
                <a:latin typeface="Calibri"/>
                <a:cs typeface="Calibri"/>
              </a:rPr>
              <a:t> </a:t>
            </a:r>
            <a:r>
              <a:rPr sz="2400" spc="-35" dirty="0">
                <a:latin typeface="Calibri"/>
                <a:cs typeface="Calibri"/>
              </a:rPr>
              <a:t>c</a:t>
            </a:r>
            <a:r>
              <a:rPr sz="2400" dirty="0">
                <a:latin typeface="Calibri"/>
                <a:cs typeface="Calibri"/>
              </a:rPr>
              <a:t>an</a:t>
            </a:r>
            <a:r>
              <a:rPr lang="en-US" sz="2400" spc="-5" dirty="0">
                <a:latin typeface="Calibri"/>
                <a:cs typeface="Calibri"/>
              </a:rPr>
              <a:t> </a:t>
            </a:r>
            <a:r>
              <a:rPr sz="2400" spc="-55" dirty="0">
                <a:latin typeface="Calibri"/>
                <a:cs typeface="Calibri"/>
              </a:rPr>
              <a:t>r</a:t>
            </a:r>
            <a:r>
              <a:rPr sz="2400" dirty="0">
                <a:latin typeface="Calibri"/>
                <a:cs typeface="Calibri"/>
              </a:rPr>
              <a:t>an</a:t>
            </a:r>
            <a:r>
              <a:rPr sz="2400" spc="-25" dirty="0">
                <a:latin typeface="Calibri"/>
                <a:cs typeface="Calibri"/>
              </a:rPr>
              <a:t>g</a:t>
            </a:r>
            <a:r>
              <a:rPr sz="2400" spc="-15" dirty="0">
                <a:latin typeface="Calibri"/>
                <a:cs typeface="Calibri"/>
              </a:rPr>
              <a:t>e</a:t>
            </a:r>
            <a:r>
              <a:rPr sz="2400" spc="-10" dirty="0">
                <a:latin typeface="Calibri"/>
                <a:cs typeface="Calibri"/>
              </a:rPr>
              <a:t> </a:t>
            </a:r>
            <a:r>
              <a:rPr sz="2400" spc="-15" dirty="0">
                <a:latin typeface="Calibri"/>
                <a:cs typeface="Calibri"/>
              </a:rPr>
              <a:t>f</a:t>
            </a:r>
            <a:r>
              <a:rPr sz="2400" spc="-45" dirty="0">
                <a:latin typeface="Calibri"/>
                <a:cs typeface="Calibri"/>
              </a:rPr>
              <a:t>r</a:t>
            </a:r>
            <a:r>
              <a:rPr sz="2400" spc="-5" dirty="0">
                <a:latin typeface="Calibri"/>
                <a:cs typeface="Calibri"/>
              </a:rPr>
              <a:t>o</a:t>
            </a:r>
            <a:r>
              <a:rPr sz="2400" dirty="0">
                <a:latin typeface="Calibri"/>
                <a:cs typeface="Calibri"/>
              </a:rPr>
              <a:t>m </a:t>
            </a:r>
            <a:r>
              <a:rPr sz="2400" spc="-25" dirty="0">
                <a:latin typeface="Calibri"/>
                <a:cs typeface="Calibri"/>
              </a:rPr>
              <a:t>$</a:t>
            </a:r>
            <a:r>
              <a:rPr sz="2400" spc="-10" dirty="0">
                <a:latin typeface="Calibri"/>
                <a:cs typeface="Calibri"/>
              </a:rPr>
              <a:t>2,</a:t>
            </a:r>
            <a:r>
              <a:rPr sz="2400" spc="-25" dirty="0">
                <a:latin typeface="Calibri"/>
                <a:cs typeface="Calibri"/>
              </a:rPr>
              <a:t>0</a:t>
            </a:r>
            <a:r>
              <a:rPr sz="2400" spc="-15" dirty="0">
                <a:latin typeface="Calibri"/>
                <a:cs typeface="Calibri"/>
              </a:rPr>
              <a:t>00</a:t>
            </a:r>
            <a:r>
              <a:rPr sz="2400" spc="20" dirty="0">
                <a:latin typeface="Calibri"/>
                <a:cs typeface="Calibri"/>
              </a:rPr>
              <a:t> </a:t>
            </a:r>
            <a:r>
              <a:rPr sz="2400" dirty="0">
                <a:latin typeface="Calibri"/>
                <a:cs typeface="Calibri"/>
              </a:rPr>
              <a:t>-</a:t>
            </a:r>
            <a:r>
              <a:rPr sz="2400" spc="-15" dirty="0">
                <a:latin typeface="Calibri"/>
                <a:cs typeface="Calibri"/>
              </a:rPr>
              <a:t>$</a:t>
            </a:r>
            <a:r>
              <a:rPr lang="en-US" sz="2400" spc="-25" dirty="0">
                <a:latin typeface="Calibri"/>
                <a:cs typeface="Calibri"/>
              </a:rPr>
              <a:t>3</a:t>
            </a:r>
            <a:r>
              <a:rPr sz="2400" spc="-10" dirty="0">
                <a:latin typeface="Calibri"/>
                <a:cs typeface="Calibri"/>
              </a:rPr>
              <a:t>5,</a:t>
            </a:r>
            <a:r>
              <a:rPr sz="2400" spc="-25" dirty="0">
                <a:latin typeface="Calibri"/>
                <a:cs typeface="Calibri"/>
              </a:rPr>
              <a:t>0</a:t>
            </a:r>
            <a:r>
              <a:rPr sz="2400" spc="-15" dirty="0">
                <a:latin typeface="Calibri"/>
                <a:cs typeface="Calibri"/>
              </a:rPr>
              <a:t>0</a:t>
            </a:r>
            <a:r>
              <a:rPr sz="2400" spc="-25" dirty="0">
                <a:latin typeface="Calibri"/>
                <a:cs typeface="Calibri"/>
              </a:rPr>
              <a:t>0</a:t>
            </a:r>
            <a:r>
              <a:rPr sz="2400" dirty="0">
                <a:latin typeface="Calibri"/>
                <a:cs typeface="Calibri"/>
              </a:rPr>
              <a:t>.</a:t>
            </a:r>
          </a:p>
          <a:p>
            <a:pPr>
              <a:lnSpc>
                <a:spcPct val="100000"/>
              </a:lnSpc>
            </a:pPr>
            <a:endParaRPr sz="2400" dirty="0">
              <a:latin typeface="Times New Roman"/>
              <a:cs typeface="Times New Roman"/>
            </a:endParaRPr>
          </a:p>
          <a:p>
            <a:pPr>
              <a:lnSpc>
                <a:spcPct val="100000"/>
              </a:lnSpc>
              <a:spcBef>
                <a:spcPts val="14"/>
              </a:spcBef>
            </a:pPr>
            <a:endParaRPr sz="2000" dirty="0">
              <a:latin typeface="Times New Roman"/>
              <a:cs typeface="Times New Roman"/>
            </a:endParaRPr>
          </a:p>
          <a:p>
            <a:pPr marL="12700" marR="5080" algn="ctr">
              <a:lnSpc>
                <a:spcPts val="2640"/>
              </a:lnSpc>
            </a:pPr>
            <a:r>
              <a:rPr sz="2400" spc="-5" dirty="0">
                <a:latin typeface="Calibri"/>
                <a:cs typeface="Calibri"/>
              </a:rPr>
              <a:t>Fundin</a:t>
            </a:r>
            <a:r>
              <a:rPr sz="2400" dirty="0">
                <a:latin typeface="Calibri"/>
                <a:cs typeface="Calibri"/>
              </a:rPr>
              <a:t>g</a:t>
            </a:r>
            <a:r>
              <a:rPr sz="2400" spc="10" dirty="0">
                <a:latin typeface="Calibri"/>
                <a:cs typeface="Calibri"/>
              </a:rPr>
              <a:t> </a:t>
            </a:r>
            <a:r>
              <a:rPr sz="2400" spc="-20" dirty="0">
                <a:latin typeface="Calibri"/>
                <a:cs typeface="Calibri"/>
              </a:rPr>
              <a:t>de</a:t>
            </a:r>
            <a:r>
              <a:rPr sz="2400" spc="-10" dirty="0">
                <a:latin typeface="Calibri"/>
                <a:cs typeface="Calibri"/>
              </a:rPr>
              <a:t>c</a:t>
            </a:r>
            <a:r>
              <a:rPr sz="2400" dirty="0">
                <a:latin typeface="Calibri"/>
                <a:cs typeface="Calibri"/>
              </a:rPr>
              <a:t>isi</a:t>
            </a:r>
            <a:r>
              <a:rPr sz="2400" spc="-10" dirty="0">
                <a:latin typeface="Calibri"/>
                <a:cs typeface="Calibri"/>
              </a:rPr>
              <a:t>o</a:t>
            </a:r>
            <a:r>
              <a:rPr sz="2400" spc="-5" dirty="0">
                <a:latin typeface="Calibri"/>
                <a:cs typeface="Calibri"/>
              </a:rPr>
              <a:t>n</a:t>
            </a:r>
            <a:r>
              <a:rPr sz="2400" dirty="0">
                <a:latin typeface="Calibri"/>
                <a:cs typeface="Calibri"/>
              </a:rPr>
              <a:t>s</a:t>
            </a:r>
            <a:r>
              <a:rPr sz="2400" spc="5" dirty="0">
                <a:latin typeface="Calibri"/>
                <a:cs typeface="Calibri"/>
              </a:rPr>
              <a:t> </a:t>
            </a:r>
            <a:r>
              <a:rPr sz="2400" spc="-15" dirty="0">
                <a:latin typeface="Calibri"/>
                <a:cs typeface="Calibri"/>
              </a:rPr>
              <a:t>a</a:t>
            </a:r>
            <a:r>
              <a:rPr sz="2400" spc="-45" dirty="0">
                <a:latin typeface="Calibri"/>
                <a:cs typeface="Calibri"/>
              </a:rPr>
              <a:t>r</a:t>
            </a:r>
            <a:r>
              <a:rPr sz="2400" spc="-15" dirty="0">
                <a:latin typeface="Calibri"/>
                <a:cs typeface="Calibri"/>
              </a:rPr>
              <a:t>e</a:t>
            </a:r>
            <a:r>
              <a:rPr sz="2400" spc="-10" dirty="0">
                <a:latin typeface="Calibri"/>
                <a:cs typeface="Calibri"/>
              </a:rPr>
              <a:t> </a:t>
            </a:r>
            <a:r>
              <a:rPr sz="2400" spc="-35" dirty="0">
                <a:latin typeface="Calibri"/>
                <a:cs typeface="Calibri"/>
              </a:rPr>
              <a:t>c</a:t>
            </a:r>
            <a:r>
              <a:rPr sz="2400" spc="-5" dirty="0">
                <a:latin typeface="Calibri"/>
                <a:cs typeface="Calibri"/>
              </a:rPr>
              <a:t>ommuni</a:t>
            </a:r>
            <a:r>
              <a:rPr sz="2400" spc="-15" dirty="0">
                <a:latin typeface="Calibri"/>
                <a:cs typeface="Calibri"/>
              </a:rPr>
              <a:t>c</a:t>
            </a:r>
            <a:r>
              <a:rPr sz="2400" spc="-25" dirty="0">
                <a:latin typeface="Calibri"/>
                <a:cs typeface="Calibri"/>
              </a:rPr>
              <a:t>a</a:t>
            </a:r>
            <a:r>
              <a:rPr sz="2400" spc="-35" dirty="0">
                <a:latin typeface="Calibri"/>
                <a:cs typeface="Calibri"/>
              </a:rPr>
              <a:t>t</a:t>
            </a:r>
            <a:r>
              <a:rPr sz="2400" spc="-15" dirty="0">
                <a:latin typeface="Calibri"/>
                <a:cs typeface="Calibri"/>
              </a:rPr>
              <a:t>ed</a:t>
            </a:r>
            <a:r>
              <a:rPr sz="2400" spc="-5" dirty="0">
                <a:latin typeface="Calibri"/>
                <a:cs typeface="Calibri"/>
              </a:rPr>
              <a:t> </a:t>
            </a:r>
            <a:r>
              <a:rPr sz="2400" spc="-35" dirty="0">
                <a:latin typeface="Calibri"/>
                <a:cs typeface="Calibri"/>
              </a:rPr>
              <a:t>t</a:t>
            </a:r>
            <a:r>
              <a:rPr sz="2400" dirty="0">
                <a:latin typeface="Calibri"/>
                <a:cs typeface="Calibri"/>
              </a:rPr>
              <a:t>o applicants</a:t>
            </a:r>
            <a:r>
              <a:rPr sz="2400" spc="-5" dirty="0">
                <a:latin typeface="Calibri"/>
                <a:cs typeface="Calibri"/>
              </a:rPr>
              <a:t> </a:t>
            </a:r>
            <a:r>
              <a:rPr sz="2400" dirty="0">
                <a:latin typeface="Calibri"/>
                <a:cs typeface="Calibri"/>
              </a:rPr>
              <a:t>via </a:t>
            </a:r>
            <a:r>
              <a:rPr sz="2400" spc="-15" dirty="0">
                <a:latin typeface="Calibri"/>
                <a:cs typeface="Calibri"/>
              </a:rPr>
              <a:t>em</a:t>
            </a:r>
            <a:r>
              <a:rPr sz="2400" dirty="0">
                <a:latin typeface="Calibri"/>
                <a:cs typeface="Calibri"/>
              </a:rPr>
              <a:t>ail</a:t>
            </a:r>
            <a:r>
              <a:rPr sz="2400" spc="-10" dirty="0">
                <a:latin typeface="Calibri"/>
                <a:cs typeface="Calibri"/>
              </a:rPr>
              <a:t> </a:t>
            </a:r>
            <a:r>
              <a:rPr sz="2400" dirty="0">
                <a:latin typeface="Calibri"/>
                <a:cs typeface="Calibri"/>
              </a:rPr>
              <a:t>app</a:t>
            </a:r>
            <a:r>
              <a:rPr sz="2400" spc="-35" dirty="0">
                <a:latin typeface="Calibri"/>
                <a:cs typeface="Calibri"/>
              </a:rPr>
              <a:t>r</a:t>
            </a:r>
            <a:r>
              <a:rPr sz="2400" spc="-55" dirty="0">
                <a:latin typeface="Calibri"/>
                <a:cs typeface="Calibri"/>
              </a:rPr>
              <a:t>o</a:t>
            </a:r>
            <a:r>
              <a:rPr sz="2400" spc="-5" dirty="0">
                <a:latin typeface="Calibri"/>
                <a:cs typeface="Calibri"/>
              </a:rPr>
              <a:t>xi</a:t>
            </a:r>
            <a:r>
              <a:rPr sz="2400" spc="5" dirty="0">
                <a:latin typeface="Calibri"/>
                <a:cs typeface="Calibri"/>
              </a:rPr>
              <a:t>m</a:t>
            </a:r>
            <a:r>
              <a:rPr sz="2400" spc="-25" dirty="0">
                <a:latin typeface="Calibri"/>
                <a:cs typeface="Calibri"/>
              </a:rPr>
              <a:t>a</a:t>
            </a:r>
            <a:r>
              <a:rPr sz="2400" spc="-35" dirty="0">
                <a:latin typeface="Calibri"/>
                <a:cs typeface="Calibri"/>
              </a:rPr>
              <a:t>t</a:t>
            </a:r>
            <a:r>
              <a:rPr sz="2400" spc="-10" dirty="0">
                <a:latin typeface="Calibri"/>
                <a:cs typeface="Calibri"/>
              </a:rPr>
              <a:t>ely</a:t>
            </a:r>
            <a:r>
              <a:rPr sz="2400" spc="-20" dirty="0">
                <a:latin typeface="Calibri"/>
                <a:cs typeface="Calibri"/>
              </a:rPr>
              <a:t> </a:t>
            </a:r>
            <a:r>
              <a:rPr sz="2400" spc="-15" dirty="0">
                <a:latin typeface="Calibri"/>
                <a:cs typeface="Calibri"/>
              </a:rPr>
              <a:t>6</a:t>
            </a:r>
            <a:r>
              <a:rPr sz="2400" dirty="0">
                <a:latin typeface="Calibri"/>
                <a:cs typeface="Calibri"/>
              </a:rPr>
              <a:t> </a:t>
            </a:r>
            <a:r>
              <a:rPr sz="2400" spc="-40" dirty="0">
                <a:latin typeface="Calibri"/>
                <a:cs typeface="Calibri"/>
              </a:rPr>
              <a:t>w</a:t>
            </a:r>
            <a:r>
              <a:rPr sz="2400" spc="-15" dirty="0">
                <a:latin typeface="Calibri"/>
                <a:cs typeface="Calibri"/>
              </a:rPr>
              <a:t>e</a:t>
            </a:r>
            <a:r>
              <a:rPr sz="2400" spc="-10" dirty="0">
                <a:latin typeface="Calibri"/>
                <a:cs typeface="Calibri"/>
              </a:rPr>
              <a:t>e</a:t>
            </a:r>
            <a:r>
              <a:rPr sz="2400" spc="-40" dirty="0">
                <a:latin typeface="Calibri"/>
                <a:cs typeface="Calibri"/>
              </a:rPr>
              <a:t>k</a:t>
            </a:r>
            <a:r>
              <a:rPr sz="2400" dirty="0">
                <a:latin typeface="Calibri"/>
                <a:cs typeface="Calibri"/>
              </a:rPr>
              <a:t>s</a:t>
            </a:r>
            <a:r>
              <a:rPr sz="2400" spc="-5" dirty="0">
                <a:latin typeface="Calibri"/>
                <a:cs typeface="Calibri"/>
              </a:rPr>
              <a:t> </a:t>
            </a:r>
            <a:r>
              <a:rPr sz="2400" spc="-15" dirty="0">
                <a:latin typeface="Calibri"/>
                <a:cs typeface="Calibri"/>
              </a:rPr>
              <a:t>a</a:t>
            </a:r>
            <a:r>
              <a:rPr sz="2400" spc="-5" dirty="0">
                <a:latin typeface="Calibri"/>
                <a:cs typeface="Calibri"/>
              </a:rPr>
              <a:t>f</a:t>
            </a:r>
            <a:r>
              <a:rPr sz="2400" spc="-25" dirty="0">
                <a:latin typeface="Calibri"/>
                <a:cs typeface="Calibri"/>
              </a:rPr>
              <a:t>t</a:t>
            </a:r>
            <a:r>
              <a:rPr sz="2400" spc="-15" dirty="0">
                <a:latin typeface="Calibri"/>
                <a:cs typeface="Calibri"/>
              </a:rPr>
              <a:t>er</a:t>
            </a:r>
            <a:r>
              <a:rPr sz="2400" spc="-20" dirty="0">
                <a:latin typeface="Calibri"/>
                <a:cs typeface="Calibri"/>
              </a:rPr>
              <a:t> </a:t>
            </a:r>
            <a:r>
              <a:rPr sz="2400" dirty="0">
                <a:latin typeface="Calibri"/>
                <a:cs typeface="Calibri"/>
              </a:rPr>
              <a:t>appli</a:t>
            </a:r>
            <a:r>
              <a:rPr sz="2400" spc="-20" dirty="0">
                <a:latin typeface="Calibri"/>
                <a:cs typeface="Calibri"/>
              </a:rPr>
              <a:t>c</a:t>
            </a:r>
            <a:r>
              <a:rPr sz="2400" spc="-25" dirty="0">
                <a:latin typeface="Calibri"/>
                <a:cs typeface="Calibri"/>
              </a:rPr>
              <a:t>a</a:t>
            </a:r>
            <a:r>
              <a:rPr sz="2400" dirty="0">
                <a:latin typeface="Calibri"/>
                <a:cs typeface="Calibri"/>
              </a:rPr>
              <a:t>tion</a:t>
            </a:r>
            <a:r>
              <a:rPr sz="2400" spc="-5" dirty="0">
                <a:latin typeface="Calibri"/>
                <a:cs typeface="Calibri"/>
              </a:rPr>
              <a:t> du</a:t>
            </a:r>
            <a:r>
              <a:rPr sz="2400" dirty="0">
                <a:latin typeface="Calibri"/>
                <a:cs typeface="Calibri"/>
              </a:rPr>
              <a:t>e</a:t>
            </a:r>
            <a:r>
              <a:rPr sz="2400" spc="5" dirty="0">
                <a:latin typeface="Calibri"/>
                <a:cs typeface="Calibri"/>
              </a:rPr>
              <a:t> </a:t>
            </a:r>
            <a:r>
              <a:rPr sz="2400" spc="-5" dirty="0">
                <a:latin typeface="Calibri"/>
                <a:cs typeface="Calibri"/>
              </a:rPr>
              <a:t>d</a:t>
            </a:r>
            <a:r>
              <a:rPr sz="2400" spc="-25" dirty="0">
                <a:latin typeface="Calibri"/>
                <a:cs typeface="Calibri"/>
              </a:rPr>
              <a:t>a</a:t>
            </a:r>
            <a:r>
              <a:rPr sz="2400" spc="-35" dirty="0">
                <a:latin typeface="Calibri"/>
                <a:cs typeface="Calibri"/>
              </a:rPr>
              <a:t>t</a:t>
            </a:r>
            <a:r>
              <a:rPr sz="2400" dirty="0">
                <a:latin typeface="Calibri"/>
                <a:cs typeface="Calibri"/>
              </a:rPr>
              <a:t>e.</a:t>
            </a:r>
          </a:p>
        </p:txBody>
      </p:sp>
      <p:sp>
        <p:nvSpPr>
          <p:cNvPr id="10" name="object 6"/>
          <p:cNvSpPr/>
          <p:nvPr/>
        </p:nvSpPr>
        <p:spPr>
          <a:xfrm>
            <a:off x="5527547" y="3131836"/>
            <a:ext cx="442595" cy="619042"/>
          </a:xfrm>
          <a:custGeom>
            <a:avLst/>
            <a:gdLst/>
            <a:ahLst/>
            <a:cxnLst/>
            <a:rect l="l" t="t" r="r" b="b"/>
            <a:pathLst>
              <a:path w="442595" h="368935">
                <a:moveTo>
                  <a:pt x="442468" y="184276"/>
                </a:moveTo>
                <a:lnTo>
                  <a:pt x="0" y="184276"/>
                </a:lnTo>
                <a:lnTo>
                  <a:pt x="221234" y="368681"/>
                </a:lnTo>
                <a:lnTo>
                  <a:pt x="442468" y="184276"/>
                </a:lnTo>
                <a:close/>
              </a:path>
              <a:path w="442595" h="368935">
                <a:moveTo>
                  <a:pt x="354075" y="0"/>
                </a:moveTo>
                <a:lnTo>
                  <a:pt x="88519" y="0"/>
                </a:lnTo>
                <a:lnTo>
                  <a:pt x="88519" y="184276"/>
                </a:lnTo>
                <a:lnTo>
                  <a:pt x="354075" y="184276"/>
                </a:lnTo>
                <a:lnTo>
                  <a:pt x="354075" y="0"/>
                </a:lnTo>
                <a:close/>
              </a:path>
            </a:pathLst>
          </a:custGeom>
          <a:solidFill>
            <a:schemeClr val="accent2">
              <a:lumMod val="75000"/>
            </a:schemeClr>
          </a:solidFill>
        </p:spPr>
        <p:txBody>
          <a:bodyPr wrap="square" lIns="0" tIns="0" rIns="0" bIns="0" rtlCol="0"/>
          <a:lstStyle/>
          <a:p>
            <a:endParaRPr/>
          </a:p>
        </p:txBody>
      </p:sp>
      <p:sp>
        <p:nvSpPr>
          <p:cNvPr id="11" name="object 6"/>
          <p:cNvSpPr/>
          <p:nvPr/>
        </p:nvSpPr>
        <p:spPr>
          <a:xfrm>
            <a:off x="5527547" y="4802502"/>
            <a:ext cx="442595" cy="661934"/>
          </a:xfrm>
          <a:custGeom>
            <a:avLst/>
            <a:gdLst/>
            <a:ahLst/>
            <a:cxnLst/>
            <a:rect l="l" t="t" r="r" b="b"/>
            <a:pathLst>
              <a:path w="442595" h="368935">
                <a:moveTo>
                  <a:pt x="442468" y="184276"/>
                </a:moveTo>
                <a:lnTo>
                  <a:pt x="0" y="184276"/>
                </a:lnTo>
                <a:lnTo>
                  <a:pt x="221234" y="368681"/>
                </a:lnTo>
                <a:lnTo>
                  <a:pt x="442468" y="184276"/>
                </a:lnTo>
                <a:close/>
              </a:path>
              <a:path w="442595" h="368935">
                <a:moveTo>
                  <a:pt x="354075" y="0"/>
                </a:moveTo>
                <a:lnTo>
                  <a:pt x="88519" y="0"/>
                </a:lnTo>
                <a:lnTo>
                  <a:pt x="88519" y="184276"/>
                </a:lnTo>
                <a:lnTo>
                  <a:pt x="354075" y="184276"/>
                </a:lnTo>
                <a:lnTo>
                  <a:pt x="354075" y="0"/>
                </a:lnTo>
                <a:close/>
              </a:path>
            </a:pathLst>
          </a:custGeom>
          <a:solidFill>
            <a:schemeClr val="accent2">
              <a:lumMod val="75000"/>
            </a:schemeClr>
          </a:solidFill>
        </p:spPr>
        <p:txBody>
          <a:bodyPr wrap="square" lIns="0" tIns="0" rIns="0" bIns="0" rtlCol="0"/>
          <a:lstStyle/>
          <a:p>
            <a:endParaRPr/>
          </a:p>
        </p:txBody>
      </p:sp>
    </p:spTree>
    <p:extLst>
      <p:ext uri="{BB962C8B-B14F-4D97-AF65-F5344CB8AC3E}">
        <p14:creationId xmlns:p14="http://schemas.microsoft.com/office/powerpoint/2010/main" val="1626211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E760AD8-FE7A-004E-92D6-161D1E212340}"/>
              </a:ext>
            </a:extLst>
          </p:cNvPr>
          <p:cNvSpPr>
            <a:spLocks noGrp="1"/>
          </p:cNvSpPr>
          <p:nvPr>
            <p:ph sz="half" idx="2"/>
          </p:nvPr>
        </p:nvSpPr>
        <p:spPr>
          <a:xfrm>
            <a:off x="2589212" y="1664208"/>
            <a:ext cx="4342893" cy="4238818"/>
          </a:xfrm>
        </p:spPr>
        <p:txBody>
          <a:bodyPr/>
          <a:lstStyle/>
          <a:p>
            <a:r>
              <a:rPr lang="en-US" dirty="0"/>
              <a:t>For-profit businesses and organizations</a:t>
            </a:r>
          </a:p>
          <a:p>
            <a:r>
              <a:rPr lang="en-US" dirty="0"/>
              <a:t>Individuals</a:t>
            </a:r>
          </a:p>
          <a:p>
            <a:r>
              <a:rPr lang="en-US" dirty="0"/>
              <a:t>Scholarships to colleges/universities (see our Scholarships)</a:t>
            </a:r>
          </a:p>
          <a:p>
            <a:r>
              <a:rPr lang="en-US" dirty="0"/>
              <a:t>A proposal that promotes a particular religion, political affiliation, or lobbying</a:t>
            </a:r>
          </a:p>
          <a:p>
            <a:r>
              <a:rPr lang="en-US" dirty="0"/>
              <a:t>A proposal that discriminates based on age, race, ethnicity, gender, sexual orientation</a:t>
            </a:r>
          </a:p>
        </p:txBody>
      </p:sp>
      <p:sp>
        <p:nvSpPr>
          <p:cNvPr id="6" name="Content Placeholder 5">
            <a:extLst>
              <a:ext uri="{FF2B5EF4-FFF2-40B4-BE49-F238E27FC236}">
                <a16:creationId xmlns:a16="http://schemas.microsoft.com/office/drawing/2014/main" id="{FA0D5C77-8BF5-2549-9D7B-8F68DB22A8C3}"/>
              </a:ext>
            </a:extLst>
          </p:cNvPr>
          <p:cNvSpPr>
            <a:spLocks noGrp="1"/>
          </p:cNvSpPr>
          <p:nvPr>
            <p:ph sz="quarter" idx="4"/>
          </p:nvPr>
        </p:nvSpPr>
        <p:spPr>
          <a:xfrm>
            <a:off x="6754264" y="1588152"/>
            <a:ext cx="4338674" cy="4238818"/>
          </a:xfrm>
        </p:spPr>
        <p:txBody>
          <a:bodyPr/>
          <a:lstStyle/>
          <a:p>
            <a:r>
              <a:rPr lang="en-US" dirty="0"/>
              <a:t>Post expenditure requests or debt</a:t>
            </a:r>
          </a:p>
          <a:p>
            <a:r>
              <a:rPr lang="en-US" dirty="0"/>
              <a:t>Fundraisers</a:t>
            </a:r>
          </a:p>
          <a:p>
            <a:r>
              <a:rPr lang="en-US" dirty="0"/>
              <a:t>Capital Campaigns</a:t>
            </a:r>
          </a:p>
          <a:p>
            <a:r>
              <a:rPr lang="en-US" dirty="0"/>
              <a:t>Publications, film, or media produced for resale for a profit</a:t>
            </a:r>
          </a:p>
          <a:p>
            <a:endParaRPr lang="en-US" dirty="0"/>
          </a:p>
          <a:p>
            <a:pPr marL="0" indent="0">
              <a:buNone/>
            </a:pPr>
            <a:endParaRPr lang="en-US" dirty="0"/>
          </a:p>
        </p:txBody>
      </p:sp>
      <p:sp>
        <p:nvSpPr>
          <p:cNvPr id="8" name="Title 7">
            <a:extLst>
              <a:ext uri="{FF2B5EF4-FFF2-40B4-BE49-F238E27FC236}">
                <a16:creationId xmlns:a16="http://schemas.microsoft.com/office/drawing/2014/main" id="{4A30774E-D8BE-714D-91F8-386E49575418}"/>
              </a:ext>
            </a:extLst>
          </p:cNvPr>
          <p:cNvSpPr>
            <a:spLocks noGrp="1"/>
          </p:cNvSpPr>
          <p:nvPr>
            <p:ph type="title"/>
          </p:nvPr>
        </p:nvSpPr>
        <p:spPr/>
        <p:txBody>
          <a:bodyPr/>
          <a:lstStyle/>
          <a:p>
            <a:r>
              <a:rPr lang="en-US" dirty="0"/>
              <a:t>		What We Do Not Fund</a:t>
            </a:r>
          </a:p>
        </p:txBody>
      </p:sp>
    </p:spTree>
    <p:extLst>
      <p:ext uri="{BB962C8B-B14F-4D97-AF65-F5344CB8AC3E}">
        <p14:creationId xmlns:p14="http://schemas.microsoft.com/office/powerpoint/2010/main" val="3035845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p:cNvSpPr txBox="1"/>
          <p:nvPr/>
        </p:nvSpPr>
        <p:spPr>
          <a:xfrm>
            <a:off x="2027618" y="727121"/>
            <a:ext cx="8128000" cy="795089"/>
          </a:xfrm>
          <a:prstGeom prst="rect">
            <a:avLst/>
          </a:prstGeom>
          <a:solidFill>
            <a:srgbClr val="D5D7D9"/>
          </a:solidFill>
        </p:spPr>
        <p:txBody>
          <a:bodyPr vert="horz" wrap="square" lIns="0" tIns="0" rIns="0" bIns="0" rtlCol="0">
            <a:spAutoFit/>
          </a:bodyPr>
          <a:lstStyle/>
          <a:p>
            <a:pPr algn="ctr">
              <a:lnSpc>
                <a:spcPts val="2675"/>
              </a:lnSpc>
            </a:pPr>
            <a:r>
              <a:rPr sz="2400" spc="-20" dirty="0">
                <a:latin typeface="Calibri"/>
                <a:cs typeface="Calibri"/>
              </a:rPr>
              <a:t>Le</a:t>
            </a:r>
            <a:r>
              <a:rPr sz="2400" spc="-60" dirty="0">
                <a:latin typeface="Calibri"/>
                <a:cs typeface="Calibri"/>
              </a:rPr>
              <a:t>g</a:t>
            </a:r>
            <a:r>
              <a:rPr sz="2400" spc="-15" dirty="0">
                <a:latin typeface="Calibri"/>
                <a:cs typeface="Calibri"/>
              </a:rPr>
              <a:t>a</a:t>
            </a:r>
            <a:r>
              <a:rPr sz="2400" spc="-10" dirty="0">
                <a:latin typeface="Calibri"/>
                <a:cs typeface="Calibri"/>
              </a:rPr>
              <a:t>c</a:t>
            </a:r>
            <a:r>
              <a:rPr sz="2400" spc="-15" dirty="0">
                <a:latin typeface="Calibri"/>
                <a:cs typeface="Calibri"/>
              </a:rPr>
              <a:t>y</a:t>
            </a:r>
            <a:r>
              <a:rPr sz="2400" spc="-10" dirty="0">
                <a:latin typeface="Calibri"/>
                <a:cs typeface="Calibri"/>
              </a:rPr>
              <a:t> </a:t>
            </a:r>
            <a:r>
              <a:rPr sz="2400" spc="-5" dirty="0">
                <a:latin typeface="Calibri"/>
                <a:cs typeface="Calibri"/>
              </a:rPr>
              <a:t>doe</a:t>
            </a:r>
            <a:r>
              <a:rPr sz="2400" dirty="0">
                <a:latin typeface="Calibri"/>
                <a:cs typeface="Calibri"/>
              </a:rPr>
              <a:t>s </a:t>
            </a:r>
            <a:r>
              <a:rPr sz="2400" spc="-5" dirty="0">
                <a:latin typeface="Calibri"/>
                <a:cs typeface="Calibri"/>
              </a:rPr>
              <a:t>n</a:t>
            </a:r>
            <a:r>
              <a:rPr sz="2400" spc="-15" dirty="0">
                <a:latin typeface="Calibri"/>
                <a:cs typeface="Calibri"/>
              </a:rPr>
              <a:t>o</a:t>
            </a:r>
            <a:r>
              <a:rPr sz="2400" spc="-10" dirty="0">
                <a:latin typeface="Calibri"/>
                <a:cs typeface="Calibri"/>
              </a:rPr>
              <a:t>t</a:t>
            </a:r>
            <a:r>
              <a:rPr sz="2400" dirty="0">
                <a:latin typeface="Calibri"/>
                <a:cs typeface="Calibri"/>
              </a:rPr>
              <a:t> </a:t>
            </a:r>
            <a:r>
              <a:rPr sz="2400" spc="-5" dirty="0">
                <a:latin typeface="Calibri"/>
                <a:cs typeface="Calibri"/>
              </a:rPr>
              <a:t>fun</a:t>
            </a:r>
            <a:r>
              <a:rPr sz="2400" dirty="0">
                <a:latin typeface="Calibri"/>
                <a:cs typeface="Calibri"/>
              </a:rPr>
              <a:t>d Public,</a:t>
            </a:r>
            <a:r>
              <a:rPr sz="2400" spc="-10" dirty="0">
                <a:latin typeface="Calibri"/>
                <a:cs typeface="Calibri"/>
              </a:rPr>
              <a:t> </a:t>
            </a:r>
            <a:r>
              <a:rPr sz="2400" spc="-25" dirty="0">
                <a:latin typeface="Calibri"/>
                <a:cs typeface="Calibri"/>
              </a:rPr>
              <a:t>P</a:t>
            </a:r>
            <a:r>
              <a:rPr sz="2400" spc="-10" dirty="0">
                <a:latin typeface="Calibri"/>
                <a:cs typeface="Calibri"/>
              </a:rPr>
              <a:t>ri</a:t>
            </a:r>
            <a:r>
              <a:rPr sz="2400" spc="-55" dirty="0">
                <a:latin typeface="Calibri"/>
                <a:cs typeface="Calibri"/>
              </a:rPr>
              <a:t>v</a:t>
            </a:r>
            <a:r>
              <a:rPr sz="2400" spc="-25" dirty="0">
                <a:latin typeface="Calibri"/>
                <a:cs typeface="Calibri"/>
              </a:rPr>
              <a:t>a</a:t>
            </a:r>
            <a:r>
              <a:rPr sz="2400" spc="-35" dirty="0">
                <a:latin typeface="Calibri"/>
                <a:cs typeface="Calibri"/>
              </a:rPr>
              <a:t>t</a:t>
            </a:r>
            <a:r>
              <a:rPr sz="2400" spc="-10" dirty="0">
                <a:latin typeface="Calibri"/>
                <a:cs typeface="Calibri"/>
              </a:rPr>
              <a:t>e, </a:t>
            </a:r>
            <a:r>
              <a:rPr sz="2400" spc="-20" dirty="0">
                <a:latin typeface="Calibri"/>
                <a:cs typeface="Calibri"/>
              </a:rPr>
              <a:t>o</a:t>
            </a:r>
            <a:r>
              <a:rPr sz="2400" spc="-10" dirty="0">
                <a:latin typeface="Calibri"/>
                <a:cs typeface="Calibri"/>
              </a:rPr>
              <a:t>r</a:t>
            </a:r>
            <a:r>
              <a:rPr sz="2400" dirty="0">
                <a:latin typeface="Calibri"/>
                <a:cs typeface="Calibri"/>
              </a:rPr>
              <a:t> </a:t>
            </a:r>
            <a:r>
              <a:rPr sz="2400" spc="-5" dirty="0">
                <a:latin typeface="Calibri"/>
                <a:cs typeface="Calibri"/>
              </a:rPr>
              <a:t>Char</a:t>
            </a:r>
            <a:r>
              <a:rPr sz="2400" spc="-20" dirty="0">
                <a:latin typeface="Calibri"/>
                <a:cs typeface="Calibri"/>
              </a:rPr>
              <a:t>t</a:t>
            </a:r>
            <a:r>
              <a:rPr sz="2400" spc="-15" dirty="0">
                <a:latin typeface="Calibri"/>
                <a:cs typeface="Calibri"/>
              </a:rPr>
              <a:t>er</a:t>
            </a:r>
            <a:r>
              <a:rPr sz="2400" spc="-20" dirty="0">
                <a:latin typeface="Calibri"/>
                <a:cs typeface="Calibri"/>
              </a:rPr>
              <a:t> </a:t>
            </a:r>
            <a:r>
              <a:rPr lang="en-US" sz="2400" spc="-20" dirty="0">
                <a:latin typeface="Calibri"/>
                <a:cs typeface="Calibri"/>
              </a:rPr>
              <a:t>K-12 </a:t>
            </a:r>
            <a:r>
              <a:rPr sz="2400" spc="-5" dirty="0">
                <a:latin typeface="Calibri"/>
                <a:cs typeface="Calibri"/>
              </a:rPr>
              <a:t>S</a:t>
            </a:r>
            <a:r>
              <a:rPr sz="2400" spc="5" dirty="0">
                <a:latin typeface="Calibri"/>
                <a:cs typeface="Calibri"/>
              </a:rPr>
              <a:t>c</a:t>
            </a:r>
            <a:r>
              <a:rPr sz="2400" spc="-5" dirty="0">
                <a:latin typeface="Calibri"/>
                <a:cs typeface="Calibri"/>
              </a:rPr>
              <a:t>ho</a:t>
            </a:r>
            <a:r>
              <a:rPr sz="2400" spc="-15" dirty="0">
                <a:latin typeface="Calibri"/>
                <a:cs typeface="Calibri"/>
              </a:rPr>
              <a:t>o</a:t>
            </a:r>
            <a:r>
              <a:rPr sz="2400" dirty="0">
                <a:latin typeface="Calibri"/>
                <a:cs typeface="Calibri"/>
              </a:rPr>
              <a:t>ls,</a:t>
            </a:r>
          </a:p>
          <a:p>
            <a:pPr algn="ctr">
              <a:lnSpc>
                <a:spcPts val="3515"/>
              </a:lnSpc>
            </a:pPr>
            <a:r>
              <a:rPr sz="2400" spc="-5" dirty="0">
                <a:latin typeface="Calibri"/>
                <a:cs typeface="Calibri"/>
              </a:rPr>
              <a:t>o</a:t>
            </a:r>
            <a:r>
              <a:rPr sz="2400" dirty="0">
                <a:latin typeface="Calibri"/>
                <a:cs typeface="Calibri"/>
              </a:rPr>
              <a:t>r</a:t>
            </a:r>
            <a:r>
              <a:rPr sz="2400" spc="-20" dirty="0">
                <a:latin typeface="Calibri"/>
                <a:cs typeface="Calibri"/>
              </a:rPr>
              <a:t> </a:t>
            </a:r>
            <a:r>
              <a:rPr sz="2400" dirty="0">
                <a:latin typeface="Calibri"/>
                <a:cs typeface="Calibri"/>
              </a:rPr>
              <a:t>Pri</a:t>
            </a:r>
            <a:r>
              <a:rPr sz="2400" spc="-50" dirty="0">
                <a:latin typeface="Calibri"/>
                <a:cs typeface="Calibri"/>
              </a:rPr>
              <a:t>v</a:t>
            </a:r>
            <a:r>
              <a:rPr sz="2400" spc="-25" dirty="0">
                <a:latin typeface="Calibri"/>
                <a:cs typeface="Calibri"/>
              </a:rPr>
              <a:t>at</a:t>
            </a:r>
            <a:r>
              <a:rPr sz="2400" dirty="0">
                <a:latin typeface="Calibri"/>
                <a:cs typeface="Calibri"/>
              </a:rPr>
              <a:t>e A</a:t>
            </a:r>
            <a:r>
              <a:rPr sz="2400" spc="-20" dirty="0">
                <a:latin typeface="Calibri"/>
                <a:cs typeface="Calibri"/>
              </a:rPr>
              <a:t>c</a:t>
            </a:r>
            <a:r>
              <a:rPr sz="2400" dirty="0">
                <a:latin typeface="Calibri"/>
                <a:cs typeface="Calibri"/>
              </a:rPr>
              <a:t>ademie</a:t>
            </a:r>
            <a:r>
              <a:rPr sz="2400" spc="10" dirty="0">
                <a:latin typeface="Calibri"/>
                <a:cs typeface="Calibri"/>
              </a:rPr>
              <a:t>s</a:t>
            </a:r>
            <a:endParaRPr sz="3100" dirty="0">
              <a:latin typeface="Calibri"/>
              <a:cs typeface="Calibri"/>
            </a:endParaRPr>
          </a:p>
        </p:txBody>
      </p:sp>
      <p:sp>
        <p:nvSpPr>
          <p:cNvPr id="3" name="object 5"/>
          <p:cNvSpPr/>
          <p:nvPr/>
        </p:nvSpPr>
        <p:spPr>
          <a:xfrm>
            <a:off x="1617662" y="2194472"/>
            <a:ext cx="819912" cy="432815"/>
          </a:xfrm>
          <a:prstGeom prst="rect">
            <a:avLst/>
          </a:prstGeom>
          <a:blipFill>
            <a:blip r:embed="rId2" cstate="print"/>
            <a:stretch>
              <a:fillRect/>
            </a:stretch>
          </a:blipFill>
        </p:spPr>
        <p:txBody>
          <a:bodyPr wrap="square" lIns="0" tIns="0" rIns="0" bIns="0" rtlCol="0"/>
          <a:lstStyle/>
          <a:p>
            <a:endParaRPr/>
          </a:p>
        </p:txBody>
      </p:sp>
      <p:sp>
        <p:nvSpPr>
          <p:cNvPr id="4" name="object 6"/>
          <p:cNvSpPr/>
          <p:nvPr/>
        </p:nvSpPr>
        <p:spPr>
          <a:xfrm>
            <a:off x="1621038" y="3299549"/>
            <a:ext cx="819912" cy="432815"/>
          </a:xfrm>
          <a:prstGeom prst="rect">
            <a:avLst/>
          </a:prstGeom>
          <a:blipFill>
            <a:blip r:embed="rId2" cstate="print"/>
            <a:stretch>
              <a:fillRect/>
            </a:stretch>
          </a:blipFill>
        </p:spPr>
        <p:txBody>
          <a:bodyPr wrap="square" lIns="0" tIns="0" rIns="0" bIns="0" rtlCol="0"/>
          <a:lstStyle/>
          <a:p>
            <a:endParaRPr/>
          </a:p>
        </p:txBody>
      </p:sp>
      <p:sp>
        <p:nvSpPr>
          <p:cNvPr id="5" name="object 7"/>
          <p:cNvSpPr/>
          <p:nvPr/>
        </p:nvSpPr>
        <p:spPr>
          <a:xfrm>
            <a:off x="1618933" y="4518570"/>
            <a:ext cx="819912" cy="434339"/>
          </a:xfrm>
          <a:prstGeom prst="rect">
            <a:avLst/>
          </a:prstGeom>
          <a:blipFill>
            <a:blip r:embed="rId3" cstate="print"/>
            <a:stretch>
              <a:fillRect/>
            </a:stretch>
          </a:blipFill>
        </p:spPr>
        <p:txBody>
          <a:bodyPr wrap="square" lIns="0" tIns="0" rIns="0" bIns="0" rtlCol="0"/>
          <a:lstStyle/>
          <a:p>
            <a:endParaRPr/>
          </a:p>
        </p:txBody>
      </p:sp>
      <p:sp>
        <p:nvSpPr>
          <p:cNvPr id="6" name="object 8"/>
          <p:cNvSpPr txBox="1"/>
          <p:nvPr/>
        </p:nvSpPr>
        <p:spPr>
          <a:xfrm>
            <a:off x="2630365" y="2120554"/>
            <a:ext cx="7860665" cy="3262432"/>
          </a:xfrm>
          <a:prstGeom prst="rect">
            <a:avLst/>
          </a:prstGeom>
        </p:spPr>
        <p:txBody>
          <a:bodyPr vert="horz" wrap="square" lIns="0" tIns="0" rIns="0" bIns="0" rtlCol="0">
            <a:spAutoFit/>
          </a:bodyPr>
          <a:lstStyle/>
          <a:p>
            <a:pPr marL="12700">
              <a:lnSpc>
                <a:spcPct val="100000"/>
              </a:lnSpc>
            </a:pPr>
            <a:r>
              <a:rPr sz="2400" spc="-5" dirty="0">
                <a:latin typeface="Calibri"/>
                <a:cs typeface="Calibri"/>
              </a:rPr>
              <a:t>H</a:t>
            </a:r>
            <a:r>
              <a:rPr sz="2400" spc="-15" dirty="0">
                <a:latin typeface="Calibri"/>
                <a:cs typeface="Calibri"/>
              </a:rPr>
              <a:t>o</a:t>
            </a:r>
            <a:r>
              <a:rPr sz="2400" spc="-45" dirty="0">
                <a:latin typeface="Calibri"/>
                <a:cs typeface="Calibri"/>
              </a:rPr>
              <a:t>w</a:t>
            </a:r>
            <a:r>
              <a:rPr sz="2400" spc="-15" dirty="0">
                <a:latin typeface="Calibri"/>
                <a:cs typeface="Calibri"/>
              </a:rPr>
              <a:t>e</a:t>
            </a:r>
            <a:r>
              <a:rPr sz="2400" spc="-55" dirty="0">
                <a:latin typeface="Calibri"/>
                <a:cs typeface="Calibri"/>
              </a:rPr>
              <a:t>v</a:t>
            </a:r>
            <a:r>
              <a:rPr sz="2400" spc="-15" dirty="0">
                <a:latin typeface="Calibri"/>
                <a:cs typeface="Calibri"/>
              </a:rPr>
              <a:t>e</a:t>
            </a:r>
            <a:r>
              <a:rPr sz="2400" spc="-210" dirty="0">
                <a:latin typeface="Calibri"/>
                <a:cs typeface="Calibri"/>
              </a:rPr>
              <a:t>r</a:t>
            </a:r>
            <a:r>
              <a:rPr sz="2400" spc="-10" dirty="0">
                <a:latin typeface="Calibri"/>
                <a:cs typeface="Calibri"/>
              </a:rPr>
              <a:t>,</a:t>
            </a:r>
            <a:r>
              <a:rPr sz="2400" dirty="0">
                <a:latin typeface="Calibri"/>
                <a:cs typeface="Calibri"/>
              </a:rPr>
              <a:t> </a:t>
            </a:r>
            <a:r>
              <a:rPr sz="2400" spc="-20" dirty="0">
                <a:latin typeface="Calibri"/>
                <a:cs typeface="Calibri"/>
              </a:rPr>
              <a:t>Le</a:t>
            </a:r>
            <a:r>
              <a:rPr sz="2400" spc="-65" dirty="0">
                <a:latin typeface="Calibri"/>
                <a:cs typeface="Calibri"/>
              </a:rPr>
              <a:t>g</a:t>
            </a:r>
            <a:r>
              <a:rPr sz="2400" spc="-15" dirty="0">
                <a:latin typeface="Calibri"/>
                <a:cs typeface="Calibri"/>
              </a:rPr>
              <a:t>a</a:t>
            </a:r>
            <a:r>
              <a:rPr sz="2400" spc="-10" dirty="0">
                <a:latin typeface="Calibri"/>
                <a:cs typeface="Calibri"/>
              </a:rPr>
              <a:t>c</a:t>
            </a:r>
            <a:r>
              <a:rPr sz="2400" spc="-15" dirty="0">
                <a:latin typeface="Calibri"/>
                <a:cs typeface="Calibri"/>
              </a:rPr>
              <a:t>y</a:t>
            </a:r>
            <a:r>
              <a:rPr sz="2400" dirty="0">
                <a:latin typeface="Calibri"/>
                <a:cs typeface="Calibri"/>
              </a:rPr>
              <a:t> will</a:t>
            </a:r>
            <a:r>
              <a:rPr sz="2400" spc="-15" dirty="0">
                <a:latin typeface="Calibri"/>
                <a:cs typeface="Calibri"/>
              </a:rPr>
              <a:t> </a:t>
            </a:r>
            <a:r>
              <a:rPr sz="2400" spc="-5" dirty="0">
                <a:latin typeface="Calibri"/>
                <a:cs typeface="Calibri"/>
              </a:rPr>
              <a:t>fun</a:t>
            </a:r>
            <a:r>
              <a:rPr sz="2400" dirty="0">
                <a:latin typeface="Calibri"/>
                <a:cs typeface="Calibri"/>
              </a:rPr>
              <a:t>d</a:t>
            </a:r>
            <a:r>
              <a:rPr sz="2400" spc="-5" dirty="0">
                <a:latin typeface="Calibri"/>
                <a:cs typeface="Calibri"/>
              </a:rPr>
              <a:t> non-p</a:t>
            </a:r>
            <a:r>
              <a:rPr sz="2400" spc="-35" dirty="0">
                <a:latin typeface="Calibri"/>
                <a:cs typeface="Calibri"/>
              </a:rPr>
              <a:t>r</a:t>
            </a:r>
            <a:r>
              <a:rPr sz="2400" spc="-5" dirty="0">
                <a:latin typeface="Calibri"/>
                <a:cs typeface="Calibri"/>
              </a:rPr>
              <a:t>ofi</a:t>
            </a:r>
            <a:r>
              <a:rPr sz="2400" dirty="0">
                <a:latin typeface="Calibri"/>
                <a:cs typeface="Calibri"/>
              </a:rPr>
              <a:t>t</a:t>
            </a:r>
            <a:r>
              <a:rPr sz="2400" spc="5" dirty="0">
                <a:latin typeface="Calibri"/>
                <a:cs typeface="Calibri"/>
              </a:rPr>
              <a:t> </a:t>
            </a:r>
            <a:r>
              <a:rPr sz="2400" spc="-15" dirty="0">
                <a:latin typeface="Calibri"/>
                <a:cs typeface="Calibri"/>
              </a:rPr>
              <a:t>g</a:t>
            </a:r>
            <a:r>
              <a:rPr sz="2400" spc="-45" dirty="0">
                <a:latin typeface="Calibri"/>
                <a:cs typeface="Calibri"/>
              </a:rPr>
              <a:t>r</a:t>
            </a:r>
            <a:r>
              <a:rPr sz="2400" spc="-5" dirty="0">
                <a:latin typeface="Calibri"/>
                <a:cs typeface="Calibri"/>
              </a:rPr>
              <a:t>ou</a:t>
            </a:r>
            <a:r>
              <a:rPr sz="2400" spc="-20" dirty="0">
                <a:latin typeface="Calibri"/>
                <a:cs typeface="Calibri"/>
              </a:rPr>
              <a:t>p</a:t>
            </a:r>
            <a:r>
              <a:rPr sz="2400" dirty="0">
                <a:latin typeface="Calibri"/>
                <a:cs typeface="Calibri"/>
              </a:rPr>
              <a:t>s</a:t>
            </a:r>
            <a:r>
              <a:rPr sz="2400" spc="-5" dirty="0">
                <a:latin typeface="Calibri"/>
                <a:cs typeface="Calibri"/>
              </a:rPr>
              <a:t> </a:t>
            </a:r>
            <a:r>
              <a:rPr sz="2400" dirty="0">
                <a:latin typeface="Calibri"/>
                <a:cs typeface="Calibri"/>
              </a:rPr>
              <a:t>and</a:t>
            </a:r>
            <a:r>
              <a:rPr sz="2400" spc="-5" dirty="0">
                <a:latin typeface="Calibri"/>
                <a:cs typeface="Calibri"/>
              </a:rPr>
              <a:t> </a:t>
            </a:r>
            <a:r>
              <a:rPr sz="2400" spc="-20" dirty="0">
                <a:latin typeface="Calibri"/>
                <a:cs typeface="Calibri"/>
              </a:rPr>
              <a:t>partne</a:t>
            </a:r>
            <a:r>
              <a:rPr sz="2400" spc="-35" dirty="0">
                <a:latin typeface="Calibri"/>
                <a:cs typeface="Calibri"/>
              </a:rPr>
              <a:t>r</a:t>
            </a:r>
            <a:r>
              <a:rPr sz="2400" spc="-5" dirty="0">
                <a:latin typeface="Calibri"/>
                <a:cs typeface="Calibri"/>
              </a:rPr>
              <a:t>shi</a:t>
            </a:r>
            <a:r>
              <a:rPr sz="2400" spc="-15" dirty="0">
                <a:latin typeface="Calibri"/>
                <a:cs typeface="Calibri"/>
              </a:rPr>
              <a:t>p</a:t>
            </a:r>
            <a:r>
              <a:rPr sz="2400" dirty="0">
                <a:latin typeface="Calibri"/>
                <a:cs typeface="Calibri"/>
              </a:rPr>
              <a:t>s</a:t>
            </a:r>
          </a:p>
          <a:p>
            <a:pPr marL="12700">
              <a:lnSpc>
                <a:spcPct val="100000"/>
              </a:lnSpc>
            </a:pPr>
            <a:r>
              <a:rPr sz="2400" spc="-5" dirty="0">
                <a:latin typeface="Calibri"/>
                <a:cs typeface="Calibri"/>
              </a:rPr>
              <a:t>p</a:t>
            </a:r>
            <a:r>
              <a:rPr sz="2400" spc="-40" dirty="0">
                <a:latin typeface="Calibri"/>
                <a:cs typeface="Calibri"/>
              </a:rPr>
              <a:t>r</a:t>
            </a:r>
            <a:r>
              <a:rPr sz="2400" spc="-5" dirty="0">
                <a:latin typeface="Calibri"/>
                <a:cs typeface="Calibri"/>
              </a:rPr>
              <a:t>o</a:t>
            </a:r>
            <a:r>
              <a:rPr sz="2400" spc="-10" dirty="0">
                <a:latin typeface="Calibri"/>
                <a:cs typeface="Calibri"/>
              </a:rPr>
              <a:t>p</a:t>
            </a:r>
            <a:r>
              <a:rPr sz="2400" spc="-5" dirty="0">
                <a:latin typeface="Calibri"/>
                <a:cs typeface="Calibri"/>
              </a:rPr>
              <a:t>o</a:t>
            </a:r>
            <a:r>
              <a:rPr sz="2400" spc="-10" dirty="0">
                <a:latin typeface="Calibri"/>
                <a:cs typeface="Calibri"/>
              </a:rPr>
              <a:t>s</a:t>
            </a:r>
            <a:r>
              <a:rPr sz="2400" dirty="0">
                <a:latin typeface="Calibri"/>
                <a:cs typeface="Calibri"/>
              </a:rPr>
              <a:t>ing</a:t>
            </a:r>
            <a:r>
              <a:rPr sz="2400" spc="-15" dirty="0">
                <a:latin typeface="Calibri"/>
                <a:cs typeface="Calibri"/>
              </a:rPr>
              <a:t> </a:t>
            </a:r>
            <a:r>
              <a:rPr sz="2400" spc="-25" dirty="0">
                <a:latin typeface="Calibri"/>
                <a:cs typeface="Calibri"/>
              </a:rPr>
              <a:t>t</a:t>
            </a:r>
            <a:r>
              <a:rPr sz="2400" dirty="0">
                <a:latin typeface="Calibri"/>
                <a:cs typeface="Calibri"/>
              </a:rPr>
              <a:t>o</a:t>
            </a:r>
            <a:r>
              <a:rPr sz="2400" spc="-10" dirty="0">
                <a:latin typeface="Calibri"/>
                <a:cs typeface="Calibri"/>
              </a:rPr>
              <a:t> </a:t>
            </a:r>
            <a:r>
              <a:rPr sz="2400" spc="-20" dirty="0">
                <a:latin typeface="Calibri"/>
                <a:cs typeface="Calibri"/>
              </a:rPr>
              <a:t>c</a:t>
            </a:r>
            <a:r>
              <a:rPr sz="2400" spc="-5" dirty="0">
                <a:latin typeface="Calibri"/>
                <a:cs typeface="Calibri"/>
              </a:rPr>
              <a:t>o</a:t>
            </a:r>
            <a:r>
              <a:rPr sz="2400" spc="-10" dirty="0">
                <a:latin typeface="Calibri"/>
                <a:cs typeface="Calibri"/>
              </a:rPr>
              <a:t>n</a:t>
            </a:r>
            <a:r>
              <a:rPr sz="2400" spc="-5" dirty="0">
                <a:latin typeface="Calibri"/>
                <a:cs typeface="Calibri"/>
              </a:rPr>
              <a:t>duc</a:t>
            </a:r>
            <a:r>
              <a:rPr sz="2400" dirty="0">
                <a:latin typeface="Calibri"/>
                <a:cs typeface="Calibri"/>
              </a:rPr>
              <a:t>t</a:t>
            </a:r>
            <a:r>
              <a:rPr sz="2400" spc="-10" dirty="0">
                <a:latin typeface="Calibri"/>
                <a:cs typeface="Calibri"/>
              </a:rPr>
              <a:t> </a:t>
            </a:r>
            <a:r>
              <a:rPr sz="2400" spc="-5" dirty="0">
                <a:latin typeface="Calibri"/>
                <a:cs typeface="Calibri"/>
              </a:rPr>
              <a:t>p</a:t>
            </a:r>
            <a:r>
              <a:rPr sz="2400" spc="-40" dirty="0">
                <a:latin typeface="Calibri"/>
                <a:cs typeface="Calibri"/>
              </a:rPr>
              <a:t>r</a:t>
            </a:r>
            <a:r>
              <a:rPr sz="2400" spc="-5" dirty="0">
                <a:latin typeface="Calibri"/>
                <a:cs typeface="Calibri"/>
              </a:rPr>
              <a:t>o</a:t>
            </a:r>
            <a:r>
              <a:rPr sz="2400" spc="-10" dirty="0">
                <a:latin typeface="Calibri"/>
                <a:cs typeface="Calibri"/>
              </a:rPr>
              <a:t>g</a:t>
            </a:r>
            <a:r>
              <a:rPr sz="2400" spc="-55" dirty="0">
                <a:latin typeface="Calibri"/>
                <a:cs typeface="Calibri"/>
              </a:rPr>
              <a:t>r</a:t>
            </a:r>
            <a:r>
              <a:rPr sz="2400" dirty="0">
                <a:latin typeface="Calibri"/>
                <a:cs typeface="Calibri"/>
              </a:rPr>
              <a:t>ams</a:t>
            </a:r>
            <a:r>
              <a:rPr sz="2400" spc="-20" dirty="0">
                <a:latin typeface="Calibri"/>
                <a:cs typeface="Calibri"/>
              </a:rPr>
              <a:t> </a:t>
            </a:r>
            <a:r>
              <a:rPr sz="2400" dirty="0">
                <a:latin typeface="Calibri"/>
                <a:cs typeface="Calibri"/>
              </a:rPr>
              <a:t>in</a:t>
            </a:r>
            <a:r>
              <a:rPr sz="2400" spc="-5" dirty="0">
                <a:latin typeface="Calibri"/>
                <a:cs typeface="Calibri"/>
              </a:rPr>
              <a:t> partne</a:t>
            </a:r>
            <a:r>
              <a:rPr sz="2400" spc="-30" dirty="0">
                <a:latin typeface="Calibri"/>
                <a:cs typeface="Calibri"/>
              </a:rPr>
              <a:t>r</a:t>
            </a:r>
            <a:r>
              <a:rPr sz="2400" spc="-5" dirty="0">
                <a:latin typeface="Calibri"/>
                <a:cs typeface="Calibri"/>
              </a:rPr>
              <a:t>shi</a:t>
            </a:r>
            <a:r>
              <a:rPr sz="2400" dirty="0">
                <a:latin typeface="Calibri"/>
                <a:cs typeface="Calibri"/>
              </a:rPr>
              <a:t>p</a:t>
            </a:r>
            <a:r>
              <a:rPr sz="2400" spc="-25" dirty="0">
                <a:latin typeface="Calibri"/>
                <a:cs typeface="Calibri"/>
              </a:rPr>
              <a:t> </a:t>
            </a:r>
            <a:r>
              <a:rPr sz="2400" dirty="0">
                <a:latin typeface="Calibri"/>
                <a:cs typeface="Calibri"/>
              </a:rPr>
              <a:t>with</a:t>
            </a:r>
            <a:r>
              <a:rPr sz="2400" spc="-25" dirty="0">
                <a:latin typeface="Calibri"/>
                <a:cs typeface="Calibri"/>
              </a:rPr>
              <a:t> </a:t>
            </a:r>
            <a:r>
              <a:rPr sz="2400" spc="-5" dirty="0">
                <a:latin typeface="Calibri"/>
                <a:cs typeface="Calibri"/>
              </a:rPr>
              <a:t>scho</a:t>
            </a:r>
            <a:r>
              <a:rPr sz="2400" spc="-15" dirty="0">
                <a:latin typeface="Calibri"/>
                <a:cs typeface="Calibri"/>
              </a:rPr>
              <a:t>o</a:t>
            </a:r>
            <a:r>
              <a:rPr sz="2400" dirty="0">
                <a:latin typeface="Calibri"/>
                <a:cs typeface="Calibri"/>
              </a:rPr>
              <a:t>ls.</a:t>
            </a:r>
          </a:p>
          <a:p>
            <a:pPr>
              <a:lnSpc>
                <a:spcPct val="100000"/>
              </a:lnSpc>
              <a:spcBef>
                <a:spcPts val="38"/>
              </a:spcBef>
            </a:pPr>
            <a:endParaRPr sz="2200" dirty="0">
              <a:latin typeface="Times New Roman"/>
              <a:cs typeface="Times New Roman"/>
            </a:endParaRPr>
          </a:p>
          <a:p>
            <a:pPr marL="12700">
              <a:lnSpc>
                <a:spcPct val="100000"/>
              </a:lnSpc>
            </a:pPr>
            <a:r>
              <a:rPr sz="2400" spc="-55" dirty="0">
                <a:latin typeface="Calibri"/>
                <a:cs typeface="Calibri"/>
              </a:rPr>
              <a:t>P</a:t>
            </a:r>
            <a:r>
              <a:rPr sz="2400" dirty="0">
                <a:latin typeface="Calibri"/>
                <a:cs typeface="Calibri"/>
              </a:rPr>
              <a:t>artne</a:t>
            </a:r>
            <a:r>
              <a:rPr sz="2400" spc="-30" dirty="0">
                <a:latin typeface="Calibri"/>
                <a:cs typeface="Calibri"/>
              </a:rPr>
              <a:t>r</a:t>
            </a:r>
            <a:r>
              <a:rPr sz="2400" spc="-5" dirty="0">
                <a:latin typeface="Calibri"/>
                <a:cs typeface="Calibri"/>
              </a:rPr>
              <a:t>shi</a:t>
            </a:r>
            <a:r>
              <a:rPr sz="2400" spc="-20" dirty="0">
                <a:latin typeface="Calibri"/>
                <a:cs typeface="Calibri"/>
              </a:rPr>
              <a:t>p</a:t>
            </a:r>
            <a:r>
              <a:rPr sz="2400" dirty="0">
                <a:latin typeface="Calibri"/>
                <a:cs typeface="Calibri"/>
              </a:rPr>
              <a:t>s</a:t>
            </a:r>
            <a:r>
              <a:rPr sz="2400" spc="-20" dirty="0">
                <a:latin typeface="Calibri"/>
                <a:cs typeface="Calibri"/>
              </a:rPr>
              <a:t> </a:t>
            </a:r>
            <a:r>
              <a:rPr sz="2400" spc="-5" dirty="0">
                <a:latin typeface="Calibri"/>
                <a:cs typeface="Calibri"/>
              </a:rPr>
              <a:t>b</a:t>
            </a:r>
            <a:r>
              <a:rPr sz="2400" spc="-10" dirty="0">
                <a:latin typeface="Calibri"/>
                <a:cs typeface="Calibri"/>
              </a:rPr>
              <a:t>e</a:t>
            </a:r>
            <a:r>
              <a:rPr sz="2400" dirty="0">
                <a:latin typeface="Calibri"/>
                <a:cs typeface="Calibri"/>
              </a:rPr>
              <a:t>t</a:t>
            </a:r>
            <a:r>
              <a:rPr sz="2400" spc="-30" dirty="0">
                <a:latin typeface="Calibri"/>
                <a:cs typeface="Calibri"/>
              </a:rPr>
              <a:t>w</a:t>
            </a:r>
            <a:r>
              <a:rPr sz="2400" dirty="0">
                <a:latin typeface="Calibri"/>
                <a:cs typeface="Calibri"/>
              </a:rPr>
              <a:t>e</a:t>
            </a:r>
            <a:r>
              <a:rPr sz="2400" spc="5" dirty="0">
                <a:latin typeface="Calibri"/>
                <a:cs typeface="Calibri"/>
              </a:rPr>
              <a:t>e</a:t>
            </a:r>
            <a:r>
              <a:rPr sz="2400" dirty="0">
                <a:latin typeface="Calibri"/>
                <a:cs typeface="Calibri"/>
              </a:rPr>
              <a:t>n</a:t>
            </a:r>
            <a:r>
              <a:rPr sz="2400" spc="-5" dirty="0">
                <a:latin typeface="Calibri"/>
                <a:cs typeface="Calibri"/>
              </a:rPr>
              <a:t> n</a:t>
            </a:r>
            <a:r>
              <a:rPr sz="2400" spc="-15" dirty="0">
                <a:latin typeface="Calibri"/>
                <a:cs typeface="Calibri"/>
              </a:rPr>
              <a:t>o</a:t>
            </a:r>
            <a:r>
              <a:rPr sz="2400" spc="5" dirty="0">
                <a:latin typeface="Calibri"/>
                <a:cs typeface="Calibri"/>
              </a:rPr>
              <a:t>n</a:t>
            </a:r>
            <a:r>
              <a:rPr sz="2400" spc="-5" dirty="0">
                <a:latin typeface="Calibri"/>
                <a:cs typeface="Calibri"/>
              </a:rPr>
              <a:t>-p</a:t>
            </a:r>
            <a:r>
              <a:rPr sz="2400" spc="-40" dirty="0">
                <a:latin typeface="Calibri"/>
                <a:cs typeface="Calibri"/>
              </a:rPr>
              <a:t>r</a:t>
            </a:r>
            <a:r>
              <a:rPr sz="2400" spc="-5" dirty="0">
                <a:latin typeface="Calibri"/>
                <a:cs typeface="Calibri"/>
              </a:rPr>
              <a:t>of</a:t>
            </a:r>
            <a:r>
              <a:rPr sz="2400" spc="-10" dirty="0">
                <a:latin typeface="Calibri"/>
                <a:cs typeface="Calibri"/>
              </a:rPr>
              <a:t>i</a:t>
            </a:r>
            <a:r>
              <a:rPr sz="2400" dirty="0">
                <a:latin typeface="Calibri"/>
                <a:cs typeface="Calibri"/>
              </a:rPr>
              <a:t>t</a:t>
            </a:r>
            <a:r>
              <a:rPr sz="2400" spc="5" dirty="0">
                <a:latin typeface="Calibri"/>
                <a:cs typeface="Calibri"/>
              </a:rPr>
              <a:t> </a:t>
            </a:r>
            <a:r>
              <a:rPr sz="2400" dirty="0">
                <a:latin typeface="Calibri"/>
                <a:cs typeface="Calibri"/>
              </a:rPr>
              <a:t>g</a:t>
            </a:r>
            <a:r>
              <a:rPr sz="2400" spc="-40" dirty="0">
                <a:latin typeface="Calibri"/>
                <a:cs typeface="Calibri"/>
              </a:rPr>
              <a:t>r</a:t>
            </a:r>
            <a:r>
              <a:rPr sz="2400" spc="-5" dirty="0">
                <a:latin typeface="Calibri"/>
                <a:cs typeface="Calibri"/>
              </a:rPr>
              <a:t>o</a:t>
            </a:r>
            <a:r>
              <a:rPr sz="2400" spc="-10" dirty="0">
                <a:latin typeface="Calibri"/>
                <a:cs typeface="Calibri"/>
              </a:rPr>
              <a:t>u</a:t>
            </a:r>
            <a:r>
              <a:rPr sz="2400" spc="-20" dirty="0">
                <a:latin typeface="Calibri"/>
                <a:cs typeface="Calibri"/>
              </a:rPr>
              <a:t>p</a:t>
            </a:r>
            <a:r>
              <a:rPr sz="2400" dirty="0">
                <a:latin typeface="Calibri"/>
                <a:cs typeface="Calibri"/>
              </a:rPr>
              <a:t>s and</a:t>
            </a:r>
            <a:r>
              <a:rPr sz="2400" spc="-10" dirty="0">
                <a:latin typeface="Calibri"/>
                <a:cs typeface="Calibri"/>
              </a:rPr>
              <a:t> </a:t>
            </a:r>
            <a:r>
              <a:rPr sz="2400" spc="-5" dirty="0">
                <a:latin typeface="Calibri"/>
                <a:cs typeface="Calibri"/>
              </a:rPr>
              <a:t>sch</a:t>
            </a:r>
            <a:r>
              <a:rPr sz="2400" spc="-15" dirty="0">
                <a:latin typeface="Calibri"/>
                <a:cs typeface="Calibri"/>
              </a:rPr>
              <a:t>o</a:t>
            </a:r>
            <a:r>
              <a:rPr sz="2400" spc="-5" dirty="0">
                <a:latin typeface="Calibri"/>
                <a:cs typeface="Calibri"/>
              </a:rPr>
              <a:t>ol</a:t>
            </a:r>
            <a:r>
              <a:rPr sz="2400" dirty="0">
                <a:latin typeface="Calibri"/>
                <a:cs typeface="Calibri"/>
              </a:rPr>
              <a:t>s</a:t>
            </a:r>
            <a:r>
              <a:rPr sz="2400" spc="-25" dirty="0">
                <a:latin typeface="Calibri"/>
                <a:cs typeface="Calibri"/>
              </a:rPr>
              <a:t> </a:t>
            </a:r>
            <a:r>
              <a:rPr sz="2400" dirty="0">
                <a:latin typeface="Calibri"/>
                <a:cs typeface="Calibri"/>
              </a:rPr>
              <a:t>is</a:t>
            </a:r>
            <a:r>
              <a:rPr sz="2400" spc="-5" dirty="0">
                <a:latin typeface="Calibri"/>
                <a:cs typeface="Calibri"/>
              </a:rPr>
              <a:t> </a:t>
            </a:r>
            <a:r>
              <a:rPr sz="2400" dirty="0">
                <a:latin typeface="Calibri"/>
                <a:cs typeface="Calibri"/>
              </a:rPr>
              <a:t>m</a:t>
            </a:r>
            <a:r>
              <a:rPr sz="2400" spc="-15" dirty="0">
                <a:latin typeface="Calibri"/>
                <a:cs typeface="Calibri"/>
              </a:rPr>
              <a:t>o</a:t>
            </a:r>
            <a:r>
              <a:rPr sz="2400" spc="-30" dirty="0">
                <a:latin typeface="Calibri"/>
                <a:cs typeface="Calibri"/>
              </a:rPr>
              <a:t>s</a:t>
            </a:r>
            <a:r>
              <a:rPr sz="2400" dirty="0">
                <a:latin typeface="Calibri"/>
                <a:cs typeface="Calibri"/>
              </a:rPr>
              <a:t>t</a:t>
            </a:r>
          </a:p>
          <a:p>
            <a:pPr marL="12700">
              <a:lnSpc>
                <a:spcPct val="100000"/>
              </a:lnSpc>
            </a:pPr>
            <a:r>
              <a:rPr sz="2400" spc="-5" dirty="0">
                <a:latin typeface="Calibri"/>
                <a:cs typeface="Calibri"/>
              </a:rPr>
              <a:t>p</a:t>
            </a:r>
            <a:r>
              <a:rPr sz="2400" spc="-35" dirty="0">
                <a:latin typeface="Calibri"/>
                <a:cs typeface="Calibri"/>
              </a:rPr>
              <a:t>re</a:t>
            </a:r>
            <a:r>
              <a:rPr sz="2400" spc="-65" dirty="0">
                <a:latin typeface="Calibri"/>
                <a:cs typeface="Calibri"/>
              </a:rPr>
              <a:t>f</a:t>
            </a:r>
            <a:r>
              <a:rPr sz="2400" spc="-15" dirty="0">
                <a:latin typeface="Calibri"/>
                <a:cs typeface="Calibri"/>
              </a:rPr>
              <a:t>er</a:t>
            </a:r>
            <a:r>
              <a:rPr sz="2400" spc="-40" dirty="0">
                <a:latin typeface="Calibri"/>
                <a:cs typeface="Calibri"/>
              </a:rPr>
              <a:t>r</a:t>
            </a:r>
            <a:r>
              <a:rPr sz="2400" spc="-15" dirty="0">
                <a:latin typeface="Calibri"/>
                <a:cs typeface="Calibri"/>
              </a:rPr>
              <a:t>ed</a:t>
            </a:r>
            <a:r>
              <a:rPr sz="2400" spc="10" dirty="0">
                <a:latin typeface="Calibri"/>
                <a:cs typeface="Calibri"/>
              </a:rPr>
              <a:t> </a:t>
            </a:r>
            <a:r>
              <a:rPr sz="2400" dirty="0">
                <a:latin typeface="Calibri"/>
                <a:cs typeface="Calibri"/>
              </a:rPr>
              <a:t>when</a:t>
            </a:r>
            <a:r>
              <a:rPr sz="2400" spc="-5" dirty="0">
                <a:latin typeface="Calibri"/>
                <a:cs typeface="Calibri"/>
              </a:rPr>
              <a:t> </a:t>
            </a:r>
            <a:r>
              <a:rPr sz="2400" spc="-15" dirty="0">
                <a:latin typeface="Calibri"/>
                <a:cs typeface="Calibri"/>
              </a:rPr>
              <a:t>the</a:t>
            </a:r>
            <a:r>
              <a:rPr sz="2400" dirty="0">
                <a:latin typeface="Calibri"/>
                <a:cs typeface="Calibri"/>
              </a:rPr>
              <a:t> </a:t>
            </a:r>
            <a:r>
              <a:rPr sz="2400" spc="-20" dirty="0">
                <a:latin typeface="Calibri"/>
                <a:cs typeface="Calibri"/>
              </a:rPr>
              <a:t>partn</a:t>
            </a:r>
            <a:r>
              <a:rPr sz="2400" spc="-10" dirty="0">
                <a:latin typeface="Calibri"/>
                <a:cs typeface="Calibri"/>
              </a:rPr>
              <a:t>e</a:t>
            </a:r>
            <a:r>
              <a:rPr sz="2400" spc="-45" dirty="0">
                <a:latin typeface="Calibri"/>
                <a:cs typeface="Calibri"/>
              </a:rPr>
              <a:t>r</a:t>
            </a:r>
            <a:r>
              <a:rPr sz="2400" spc="-5" dirty="0">
                <a:latin typeface="Calibri"/>
                <a:cs typeface="Calibri"/>
              </a:rPr>
              <a:t>shi</a:t>
            </a:r>
            <a:r>
              <a:rPr sz="2400" dirty="0">
                <a:latin typeface="Calibri"/>
                <a:cs typeface="Calibri"/>
              </a:rPr>
              <a:t>p</a:t>
            </a:r>
            <a:r>
              <a:rPr sz="2400" spc="-20" dirty="0">
                <a:latin typeface="Calibri"/>
                <a:cs typeface="Calibri"/>
              </a:rPr>
              <a:t> </a:t>
            </a:r>
            <a:r>
              <a:rPr sz="2400" dirty="0">
                <a:latin typeface="Calibri"/>
                <a:cs typeface="Calibri"/>
              </a:rPr>
              <a:t>will</a:t>
            </a:r>
            <a:r>
              <a:rPr sz="2400" spc="-15" dirty="0">
                <a:latin typeface="Calibri"/>
                <a:cs typeface="Calibri"/>
              </a:rPr>
              <a:t> </a:t>
            </a:r>
            <a:r>
              <a:rPr sz="2400" spc="-20" dirty="0">
                <a:latin typeface="Calibri"/>
                <a:cs typeface="Calibri"/>
              </a:rPr>
              <a:t>ben</a:t>
            </a:r>
            <a:r>
              <a:rPr sz="2400" spc="-30" dirty="0">
                <a:latin typeface="Calibri"/>
                <a:cs typeface="Calibri"/>
              </a:rPr>
              <a:t>e</a:t>
            </a:r>
            <a:r>
              <a:rPr sz="2400" spc="-5" dirty="0">
                <a:latin typeface="Calibri"/>
                <a:cs typeface="Calibri"/>
              </a:rPr>
              <a:t>fi</a:t>
            </a:r>
            <a:r>
              <a:rPr sz="2400" dirty="0">
                <a:latin typeface="Calibri"/>
                <a:cs typeface="Calibri"/>
              </a:rPr>
              <a:t>t multiple </a:t>
            </a:r>
            <a:r>
              <a:rPr sz="2400" spc="-5" dirty="0">
                <a:latin typeface="Calibri"/>
                <a:cs typeface="Calibri"/>
              </a:rPr>
              <a:t>school</a:t>
            </a:r>
            <a:r>
              <a:rPr sz="2400" spc="-10" dirty="0">
                <a:latin typeface="Calibri"/>
                <a:cs typeface="Calibri"/>
              </a:rPr>
              <a:t>s</a:t>
            </a:r>
            <a:r>
              <a:rPr sz="2400" dirty="0">
                <a:latin typeface="Calibri"/>
                <a:cs typeface="Calibri"/>
              </a:rPr>
              <a:t>.</a:t>
            </a:r>
          </a:p>
          <a:p>
            <a:pPr>
              <a:lnSpc>
                <a:spcPct val="100000"/>
              </a:lnSpc>
              <a:spcBef>
                <a:spcPts val="19"/>
              </a:spcBef>
            </a:pPr>
            <a:endParaRPr sz="2200" dirty="0">
              <a:latin typeface="Times New Roman"/>
              <a:cs typeface="Times New Roman"/>
            </a:endParaRPr>
          </a:p>
          <a:p>
            <a:pPr marL="12700" marR="5080">
              <a:lnSpc>
                <a:spcPct val="100000"/>
              </a:lnSpc>
            </a:pPr>
            <a:r>
              <a:rPr sz="2400" spc="-70" dirty="0">
                <a:latin typeface="Calibri"/>
                <a:cs typeface="Calibri"/>
              </a:rPr>
              <a:t>P</a:t>
            </a:r>
            <a:r>
              <a:rPr sz="2400" spc="-15" dirty="0">
                <a:latin typeface="Calibri"/>
                <a:cs typeface="Calibri"/>
              </a:rPr>
              <a:t>artn</a:t>
            </a:r>
            <a:r>
              <a:rPr sz="2400" spc="-10" dirty="0">
                <a:latin typeface="Calibri"/>
                <a:cs typeface="Calibri"/>
              </a:rPr>
              <a:t>e</a:t>
            </a:r>
            <a:r>
              <a:rPr sz="2400" spc="-45" dirty="0">
                <a:latin typeface="Calibri"/>
                <a:cs typeface="Calibri"/>
              </a:rPr>
              <a:t>r</a:t>
            </a:r>
            <a:r>
              <a:rPr sz="2400" spc="-5" dirty="0">
                <a:latin typeface="Calibri"/>
                <a:cs typeface="Calibri"/>
              </a:rPr>
              <a:t>shi</a:t>
            </a:r>
            <a:r>
              <a:rPr sz="2400" spc="-15" dirty="0">
                <a:latin typeface="Calibri"/>
                <a:cs typeface="Calibri"/>
              </a:rPr>
              <a:t>p</a:t>
            </a:r>
            <a:r>
              <a:rPr sz="2400" dirty="0">
                <a:latin typeface="Calibri"/>
                <a:cs typeface="Calibri"/>
              </a:rPr>
              <a:t>s</a:t>
            </a:r>
            <a:r>
              <a:rPr sz="2400" spc="-20" dirty="0">
                <a:latin typeface="Calibri"/>
                <a:cs typeface="Calibri"/>
              </a:rPr>
              <a:t> b</a:t>
            </a:r>
            <a:r>
              <a:rPr sz="2400" spc="-25" dirty="0">
                <a:latin typeface="Calibri"/>
                <a:cs typeface="Calibri"/>
              </a:rPr>
              <a:t>e</a:t>
            </a:r>
            <a:r>
              <a:rPr sz="2400" spc="-10" dirty="0">
                <a:latin typeface="Calibri"/>
                <a:cs typeface="Calibri"/>
              </a:rPr>
              <a:t>t</a:t>
            </a:r>
            <a:r>
              <a:rPr sz="2400" spc="-45" dirty="0">
                <a:latin typeface="Calibri"/>
                <a:cs typeface="Calibri"/>
              </a:rPr>
              <a:t>w</a:t>
            </a:r>
            <a:r>
              <a:rPr sz="2400" spc="-15" dirty="0">
                <a:latin typeface="Calibri"/>
                <a:cs typeface="Calibri"/>
              </a:rPr>
              <a:t>e</a:t>
            </a:r>
            <a:r>
              <a:rPr sz="2400" spc="-10" dirty="0">
                <a:latin typeface="Calibri"/>
                <a:cs typeface="Calibri"/>
              </a:rPr>
              <a:t>e</a:t>
            </a:r>
            <a:r>
              <a:rPr sz="2400" dirty="0">
                <a:latin typeface="Calibri"/>
                <a:cs typeface="Calibri"/>
              </a:rPr>
              <a:t>n</a:t>
            </a:r>
            <a:r>
              <a:rPr sz="2400" spc="-5" dirty="0">
                <a:latin typeface="Calibri"/>
                <a:cs typeface="Calibri"/>
              </a:rPr>
              <a:t> no</a:t>
            </a:r>
            <a:r>
              <a:rPr sz="2400" dirty="0">
                <a:latin typeface="Calibri"/>
                <a:cs typeface="Calibri"/>
              </a:rPr>
              <a:t>n</a:t>
            </a:r>
            <a:r>
              <a:rPr sz="2400" spc="-5" dirty="0">
                <a:latin typeface="Calibri"/>
                <a:cs typeface="Calibri"/>
              </a:rPr>
              <a:t>-p</a:t>
            </a:r>
            <a:r>
              <a:rPr sz="2400" spc="-35" dirty="0">
                <a:latin typeface="Calibri"/>
                <a:cs typeface="Calibri"/>
              </a:rPr>
              <a:t>r</a:t>
            </a:r>
            <a:r>
              <a:rPr sz="2400" spc="-5" dirty="0">
                <a:latin typeface="Calibri"/>
                <a:cs typeface="Calibri"/>
              </a:rPr>
              <a:t>ofi</a:t>
            </a:r>
            <a:r>
              <a:rPr sz="2400" dirty="0">
                <a:latin typeface="Calibri"/>
                <a:cs typeface="Calibri"/>
              </a:rPr>
              <a:t>t</a:t>
            </a:r>
            <a:r>
              <a:rPr sz="2400" spc="5" dirty="0">
                <a:latin typeface="Calibri"/>
                <a:cs typeface="Calibri"/>
              </a:rPr>
              <a:t> </a:t>
            </a:r>
            <a:r>
              <a:rPr sz="2400" spc="-15" dirty="0">
                <a:latin typeface="Calibri"/>
                <a:cs typeface="Calibri"/>
              </a:rPr>
              <a:t>g</a:t>
            </a:r>
            <a:r>
              <a:rPr sz="2400" spc="-45" dirty="0">
                <a:latin typeface="Calibri"/>
                <a:cs typeface="Calibri"/>
              </a:rPr>
              <a:t>r</a:t>
            </a:r>
            <a:r>
              <a:rPr sz="2400" spc="-5" dirty="0">
                <a:latin typeface="Calibri"/>
                <a:cs typeface="Calibri"/>
              </a:rPr>
              <a:t>ou</a:t>
            </a:r>
            <a:r>
              <a:rPr sz="2400" spc="-20" dirty="0">
                <a:latin typeface="Calibri"/>
                <a:cs typeface="Calibri"/>
              </a:rPr>
              <a:t>p</a:t>
            </a:r>
            <a:r>
              <a:rPr sz="2400" dirty="0">
                <a:latin typeface="Calibri"/>
                <a:cs typeface="Calibri"/>
              </a:rPr>
              <a:t>s</a:t>
            </a:r>
            <a:r>
              <a:rPr sz="2400" spc="-5" dirty="0">
                <a:latin typeface="Calibri"/>
                <a:cs typeface="Calibri"/>
              </a:rPr>
              <a:t> </a:t>
            </a:r>
            <a:r>
              <a:rPr sz="2400" dirty="0">
                <a:latin typeface="Calibri"/>
                <a:cs typeface="Calibri"/>
              </a:rPr>
              <a:t>and</a:t>
            </a:r>
            <a:r>
              <a:rPr sz="2400" spc="-5" dirty="0">
                <a:latin typeface="Calibri"/>
                <a:cs typeface="Calibri"/>
              </a:rPr>
              <a:t> </a:t>
            </a:r>
            <a:r>
              <a:rPr sz="2400" spc="-10" dirty="0">
                <a:latin typeface="Calibri"/>
                <a:cs typeface="Calibri"/>
              </a:rPr>
              <a:t>s</a:t>
            </a:r>
            <a:r>
              <a:rPr sz="2400" dirty="0">
                <a:latin typeface="Calibri"/>
                <a:cs typeface="Calibri"/>
              </a:rPr>
              <a:t>chools</a:t>
            </a:r>
            <a:r>
              <a:rPr sz="2400" spc="-25" dirty="0">
                <a:latin typeface="Calibri"/>
                <a:cs typeface="Calibri"/>
              </a:rPr>
              <a:t> </a:t>
            </a:r>
            <a:r>
              <a:rPr sz="2400" spc="-15" dirty="0">
                <a:latin typeface="Calibri"/>
                <a:cs typeface="Calibri"/>
              </a:rPr>
              <a:t>a</a:t>
            </a:r>
            <a:r>
              <a:rPr sz="2400" spc="-45" dirty="0">
                <a:latin typeface="Calibri"/>
                <a:cs typeface="Calibri"/>
              </a:rPr>
              <a:t>r</a:t>
            </a:r>
            <a:r>
              <a:rPr sz="2400" spc="-15" dirty="0">
                <a:latin typeface="Calibri"/>
                <a:cs typeface="Calibri"/>
              </a:rPr>
              <a:t>e</a:t>
            </a:r>
            <a:r>
              <a:rPr sz="2400" spc="-10" dirty="0">
                <a:latin typeface="Calibri"/>
                <a:cs typeface="Calibri"/>
              </a:rPr>
              <a:t> </a:t>
            </a:r>
            <a:r>
              <a:rPr sz="2400" spc="-5" dirty="0">
                <a:latin typeface="Calibri"/>
                <a:cs typeface="Calibri"/>
              </a:rPr>
              <a:t>p</a:t>
            </a:r>
            <a:r>
              <a:rPr sz="2400" spc="-35" dirty="0">
                <a:latin typeface="Calibri"/>
                <a:cs typeface="Calibri"/>
              </a:rPr>
              <a:t>re</a:t>
            </a:r>
            <a:r>
              <a:rPr sz="2400" spc="-65" dirty="0">
                <a:latin typeface="Calibri"/>
                <a:cs typeface="Calibri"/>
              </a:rPr>
              <a:t>f</a:t>
            </a:r>
            <a:r>
              <a:rPr sz="2400" spc="-15" dirty="0">
                <a:latin typeface="Calibri"/>
                <a:cs typeface="Calibri"/>
              </a:rPr>
              <a:t>er</a:t>
            </a:r>
            <a:r>
              <a:rPr sz="2400" spc="-40" dirty="0">
                <a:latin typeface="Calibri"/>
                <a:cs typeface="Calibri"/>
              </a:rPr>
              <a:t>r</a:t>
            </a:r>
            <a:r>
              <a:rPr sz="2400" spc="-15" dirty="0">
                <a:latin typeface="Calibri"/>
                <a:cs typeface="Calibri"/>
              </a:rPr>
              <a:t>ed</a:t>
            </a:r>
            <a:r>
              <a:rPr sz="2400" spc="10" dirty="0">
                <a:latin typeface="Calibri"/>
                <a:cs typeface="Calibri"/>
              </a:rPr>
              <a:t> </a:t>
            </a:r>
            <a:r>
              <a:rPr sz="2400" dirty="0">
                <a:latin typeface="Calibri"/>
                <a:cs typeface="Calibri"/>
              </a:rPr>
              <a:t>when</a:t>
            </a:r>
            <a:r>
              <a:rPr sz="2400" spc="-5" dirty="0">
                <a:latin typeface="Calibri"/>
                <a:cs typeface="Calibri"/>
              </a:rPr>
              <a:t> </a:t>
            </a:r>
            <a:r>
              <a:rPr sz="2400" spc="-15" dirty="0">
                <a:latin typeface="Calibri"/>
                <a:cs typeface="Calibri"/>
              </a:rPr>
              <a:t>the</a:t>
            </a:r>
            <a:r>
              <a:rPr sz="2400" dirty="0">
                <a:latin typeface="Calibri"/>
                <a:cs typeface="Calibri"/>
              </a:rPr>
              <a:t> </a:t>
            </a:r>
            <a:r>
              <a:rPr lang="en-US" sz="2400" dirty="0">
                <a:latin typeface="Calibri"/>
                <a:cs typeface="Calibri"/>
              </a:rPr>
              <a:t>broader </a:t>
            </a:r>
            <a:r>
              <a:rPr sz="2400" spc="-40" dirty="0">
                <a:latin typeface="Calibri"/>
                <a:cs typeface="Calibri"/>
              </a:rPr>
              <a:t>c</a:t>
            </a:r>
            <a:r>
              <a:rPr sz="2400" spc="-5" dirty="0">
                <a:latin typeface="Calibri"/>
                <a:cs typeface="Calibri"/>
              </a:rPr>
              <a:t>ommunit</a:t>
            </a:r>
            <a:r>
              <a:rPr sz="2400" dirty="0">
                <a:latin typeface="Calibri"/>
                <a:cs typeface="Calibri"/>
              </a:rPr>
              <a:t>y</a:t>
            </a:r>
            <a:r>
              <a:rPr sz="2400" spc="-10" dirty="0">
                <a:latin typeface="Calibri"/>
                <a:cs typeface="Calibri"/>
              </a:rPr>
              <a:t> </a:t>
            </a:r>
            <a:r>
              <a:rPr sz="2400" spc="-35" dirty="0">
                <a:latin typeface="Calibri"/>
                <a:cs typeface="Calibri"/>
              </a:rPr>
              <a:t>c</a:t>
            </a:r>
            <a:r>
              <a:rPr sz="2400" dirty="0">
                <a:latin typeface="Calibri"/>
                <a:cs typeface="Calibri"/>
              </a:rPr>
              <a:t>an</a:t>
            </a:r>
            <a:r>
              <a:rPr sz="2400" spc="-15" dirty="0">
                <a:latin typeface="Calibri"/>
                <a:cs typeface="Calibri"/>
              </a:rPr>
              <a:t> </a:t>
            </a:r>
            <a:r>
              <a:rPr sz="2400" dirty="0">
                <a:latin typeface="Calibri"/>
                <a:cs typeface="Calibri"/>
              </a:rPr>
              <a:t>also</a:t>
            </a:r>
            <a:r>
              <a:rPr sz="2400" spc="-10" dirty="0">
                <a:latin typeface="Calibri"/>
                <a:cs typeface="Calibri"/>
              </a:rPr>
              <a:t> </a:t>
            </a:r>
            <a:r>
              <a:rPr sz="2400" spc="-20" dirty="0">
                <a:latin typeface="Calibri"/>
                <a:cs typeface="Calibri"/>
              </a:rPr>
              <a:t>ben</a:t>
            </a:r>
            <a:r>
              <a:rPr sz="2400" spc="-30" dirty="0">
                <a:latin typeface="Calibri"/>
                <a:cs typeface="Calibri"/>
              </a:rPr>
              <a:t>e</a:t>
            </a:r>
            <a:r>
              <a:rPr sz="2400" spc="-5" dirty="0">
                <a:latin typeface="Calibri"/>
                <a:cs typeface="Calibri"/>
              </a:rPr>
              <a:t>fi</a:t>
            </a:r>
            <a:r>
              <a:rPr sz="2400" dirty="0">
                <a:latin typeface="Calibri"/>
                <a:cs typeface="Calibri"/>
              </a:rPr>
              <a:t>t </a:t>
            </a:r>
            <a:r>
              <a:rPr sz="2400" spc="-15" dirty="0">
                <a:latin typeface="Calibri"/>
                <a:cs typeface="Calibri"/>
              </a:rPr>
              <a:t>f</a:t>
            </a:r>
            <a:r>
              <a:rPr sz="2400" spc="-50" dirty="0">
                <a:latin typeface="Calibri"/>
                <a:cs typeface="Calibri"/>
              </a:rPr>
              <a:t>r</a:t>
            </a:r>
            <a:r>
              <a:rPr sz="2400" spc="-5" dirty="0">
                <a:latin typeface="Calibri"/>
                <a:cs typeface="Calibri"/>
              </a:rPr>
              <a:t>o</a:t>
            </a:r>
            <a:r>
              <a:rPr sz="2400" dirty="0">
                <a:latin typeface="Calibri"/>
                <a:cs typeface="Calibri"/>
              </a:rPr>
              <a:t>m </a:t>
            </a:r>
            <a:r>
              <a:rPr sz="2400" spc="-15" dirty="0">
                <a:latin typeface="Calibri"/>
                <a:cs typeface="Calibri"/>
              </a:rPr>
              <a:t>the </a:t>
            </a:r>
            <a:r>
              <a:rPr sz="2400" spc="-30" dirty="0">
                <a:latin typeface="Calibri"/>
                <a:cs typeface="Calibri"/>
              </a:rPr>
              <a:t>g</a:t>
            </a:r>
            <a:r>
              <a:rPr sz="2400" spc="-5" dirty="0">
                <a:latin typeface="Calibri"/>
                <a:cs typeface="Calibri"/>
              </a:rPr>
              <a:t>oals.</a:t>
            </a:r>
            <a:endParaRPr sz="2400" dirty="0">
              <a:latin typeface="Calibri"/>
              <a:cs typeface="Calibri"/>
            </a:endParaRPr>
          </a:p>
        </p:txBody>
      </p:sp>
    </p:spTree>
    <p:extLst>
      <p:ext uri="{BB962C8B-B14F-4D97-AF65-F5344CB8AC3E}">
        <p14:creationId xmlns:p14="http://schemas.microsoft.com/office/powerpoint/2010/main" val="2620055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p:nvPr/>
        </p:nvSpPr>
        <p:spPr>
          <a:xfrm>
            <a:off x="283222" y="502979"/>
            <a:ext cx="11175101" cy="983416"/>
          </a:xfrm>
          <a:custGeom>
            <a:avLst/>
            <a:gdLst/>
            <a:ahLst/>
            <a:cxnLst/>
            <a:rect l="l" t="t" r="r" b="b"/>
            <a:pathLst>
              <a:path w="12192000" h="1048385">
                <a:moveTo>
                  <a:pt x="0" y="1048042"/>
                </a:moveTo>
                <a:lnTo>
                  <a:pt x="12192000" y="1048042"/>
                </a:lnTo>
                <a:lnTo>
                  <a:pt x="12192000" y="38"/>
                </a:lnTo>
                <a:lnTo>
                  <a:pt x="0" y="38"/>
                </a:lnTo>
                <a:lnTo>
                  <a:pt x="0" y="1048042"/>
                </a:lnTo>
              </a:path>
            </a:pathLst>
          </a:custGeom>
          <a:solidFill>
            <a:srgbClr val="61683E"/>
          </a:solidFill>
        </p:spPr>
        <p:txBody>
          <a:bodyPr wrap="square" lIns="0" tIns="0" rIns="0" bIns="0" rtlCol="0"/>
          <a:lstStyle/>
          <a:p>
            <a:endParaRPr dirty="0"/>
          </a:p>
        </p:txBody>
      </p:sp>
      <p:sp>
        <p:nvSpPr>
          <p:cNvPr id="8" name="object 4"/>
          <p:cNvSpPr txBox="1">
            <a:spLocks/>
          </p:cNvSpPr>
          <p:nvPr/>
        </p:nvSpPr>
        <p:spPr>
          <a:xfrm>
            <a:off x="875810" y="655398"/>
            <a:ext cx="11120119" cy="553998"/>
          </a:xfrm>
          <a:prstGeom prst="rect">
            <a:avLst/>
          </a:prstGeom>
        </p:spPr>
        <p:txBody>
          <a:bodyPr vert="horz" wrap="square" lIns="0" tIns="0" rIns="0" bIns="0" rtlCol="0">
            <a:sp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r>
              <a:rPr lang="en-US" dirty="0">
                <a:latin typeface="Times New Roman"/>
                <a:cs typeface="Times New Roman"/>
              </a:rPr>
              <a:t>Grant Requests:</a:t>
            </a:r>
          </a:p>
        </p:txBody>
      </p:sp>
      <p:sp>
        <p:nvSpPr>
          <p:cNvPr id="9" name="object 5"/>
          <p:cNvSpPr txBox="1"/>
          <p:nvPr/>
        </p:nvSpPr>
        <p:spPr>
          <a:xfrm>
            <a:off x="999366" y="1837566"/>
            <a:ext cx="10591800" cy="4442242"/>
          </a:xfrm>
          <a:prstGeom prst="rect">
            <a:avLst/>
          </a:prstGeom>
        </p:spPr>
        <p:txBody>
          <a:bodyPr vert="horz" wrap="square" lIns="0" tIns="0" rIns="0" bIns="0" rtlCol="0">
            <a:spAutoFit/>
          </a:bodyPr>
          <a:lstStyle/>
          <a:p>
            <a:pPr marL="469900" marR="395605" indent="-457200" algn="just">
              <a:lnSpc>
                <a:spcPct val="100000"/>
              </a:lnSpc>
              <a:spcBef>
                <a:spcPts val="994"/>
              </a:spcBef>
              <a:buFont typeface="Arial"/>
              <a:buChar char="•"/>
              <a:tabLst>
                <a:tab pos="469900" algn="l"/>
              </a:tabLst>
            </a:pPr>
            <a:r>
              <a:rPr sz="3200" dirty="0">
                <a:latin typeface="Times New Roman"/>
                <a:cs typeface="Times New Roman"/>
              </a:rPr>
              <a:t>Pre-ap</a:t>
            </a:r>
            <a:r>
              <a:rPr sz="3200" spc="5" dirty="0">
                <a:latin typeface="Times New Roman"/>
                <a:cs typeface="Times New Roman"/>
              </a:rPr>
              <a:t>p</a:t>
            </a:r>
            <a:r>
              <a:rPr sz="3200" dirty="0">
                <a:latin typeface="Times New Roman"/>
                <a:cs typeface="Times New Roman"/>
              </a:rPr>
              <a:t>licati</a:t>
            </a:r>
            <a:r>
              <a:rPr sz="3200" spc="-15" dirty="0">
                <a:latin typeface="Times New Roman"/>
                <a:cs typeface="Times New Roman"/>
              </a:rPr>
              <a:t>o</a:t>
            </a:r>
            <a:r>
              <a:rPr sz="3200" dirty="0">
                <a:latin typeface="Times New Roman"/>
                <a:cs typeface="Times New Roman"/>
              </a:rPr>
              <a:t>n</a:t>
            </a:r>
            <a:r>
              <a:rPr sz="3200" spc="-40" dirty="0">
                <a:latin typeface="Times New Roman"/>
                <a:cs typeface="Times New Roman"/>
              </a:rPr>
              <a:t> </a:t>
            </a:r>
            <a:r>
              <a:rPr sz="3200" dirty="0">
                <a:latin typeface="Times New Roman"/>
                <a:cs typeface="Times New Roman"/>
              </a:rPr>
              <a:t>me</a:t>
            </a:r>
            <a:r>
              <a:rPr sz="3200" spc="5" dirty="0">
                <a:latin typeface="Times New Roman"/>
                <a:cs typeface="Times New Roman"/>
              </a:rPr>
              <a:t>e</a:t>
            </a:r>
            <a:r>
              <a:rPr sz="3200" dirty="0">
                <a:latin typeface="Times New Roman"/>
                <a:cs typeface="Times New Roman"/>
              </a:rPr>
              <a:t>ting</a:t>
            </a:r>
            <a:r>
              <a:rPr sz="3200" spc="-35" dirty="0">
                <a:latin typeface="Times New Roman"/>
                <a:cs typeface="Times New Roman"/>
              </a:rPr>
              <a:t> </a:t>
            </a:r>
            <a:r>
              <a:rPr sz="3200" dirty="0">
                <a:latin typeface="Times New Roman"/>
                <a:cs typeface="Times New Roman"/>
              </a:rPr>
              <a:t>with</a:t>
            </a:r>
            <a:r>
              <a:rPr sz="3200" spc="-10" dirty="0">
                <a:latin typeface="Times New Roman"/>
                <a:cs typeface="Times New Roman"/>
              </a:rPr>
              <a:t> </a:t>
            </a:r>
            <a:r>
              <a:rPr sz="3200" dirty="0">
                <a:latin typeface="Times New Roman"/>
                <a:cs typeface="Times New Roman"/>
              </a:rPr>
              <a:t>Leg</a:t>
            </a:r>
            <a:r>
              <a:rPr sz="3200" spc="5" dirty="0">
                <a:latin typeface="Times New Roman"/>
                <a:cs typeface="Times New Roman"/>
              </a:rPr>
              <a:t>a</a:t>
            </a:r>
            <a:r>
              <a:rPr sz="3200" dirty="0">
                <a:latin typeface="Times New Roman"/>
                <a:cs typeface="Times New Roman"/>
              </a:rPr>
              <a:t>cy</a:t>
            </a:r>
            <a:r>
              <a:rPr sz="3200" spc="-25" dirty="0">
                <a:latin typeface="Times New Roman"/>
                <a:cs typeface="Times New Roman"/>
              </a:rPr>
              <a:t> </a:t>
            </a:r>
            <a:r>
              <a:rPr sz="3200" dirty="0">
                <a:latin typeface="Times New Roman"/>
                <a:cs typeface="Times New Roman"/>
              </a:rPr>
              <a:t>sta</a:t>
            </a:r>
            <a:r>
              <a:rPr sz="3200" spc="-60" dirty="0">
                <a:latin typeface="Times New Roman"/>
                <a:cs typeface="Times New Roman"/>
              </a:rPr>
              <a:t>f</a:t>
            </a:r>
            <a:r>
              <a:rPr sz="3200" dirty="0">
                <a:latin typeface="Times New Roman"/>
                <a:cs typeface="Times New Roman"/>
              </a:rPr>
              <a:t>f</a:t>
            </a:r>
            <a:r>
              <a:rPr sz="3200" spc="-25" dirty="0">
                <a:latin typeface="Times New Roman"/>
                <a:cs typeface="Times New Roman"/>
              </a:rPr>
              <a:t> </a:t>
            </a:r>
            <a:r>
              <a:rPr sz="3200" dirty="0">
                <a:latin typeface="Times New Roman"/>
                <a:cs typeface="Times New Roman"/>
              </a:rPr>
              <a:t>is stron</a:t>
            </a:r>
            <a:r>
              <a:rPr sz="3200" spc="5" dirty="0">
                <a:latin typeface="Times New Roman"/>
                <a:cs typeface="Times New Roman"/>
              </a:rPr>
              <a:t>g</a:t>
            </a:r>
            <a:r>
              <a:rPr sz="3200" dirty="0">
                <a:latin typeface="Times New Roman"/>
                <a:cs typeface="Times New Roman"/>
              </a:rPr>
              <a:t>ly</a:t>
            </a:r>
            <a:r>
              <a:rPr sz="3200" spc="-35" dirty="0">
                <a:latin typeface="Times New Roman"/>
                <a:cs typeface="Times New Roman"/>
              </a:rPr>
              <a:t> </a:t>
            </a:r>
            <a:r>
              <a:rPr sz="3200" dirty="0">
                <a:latin typeface="Times New Roman"/>
                <a:cs typeface="Times New Roman"/>
              </a:rPr>
              <a:t>rec</a:t>
            </a:r>
            <a:r>
              <a:rPr sz="3200" spc="5" dirty="0">
                <a:latin typeface="Times New Roman"/>
                <a:cs typeface="Times New Roman"/>
              </a:rPr>
              <a:t>o</a:t>
            </a:r>
            <a:r>
              <a:rPr sz="3200" dirty="0">
                <a:latin typeface="Times New Roman"/>
                <a:cs typeface="Times New Roman"/>
              </a:rPr>
              <a:t>mmende</a:t>
            </a:r>
            <a:r>
              <a:rPr sz="3200" spc="-10" dirty="0">
                <a:latin typeface="Times New Roman"/>
                <a:cs typeface="Times New Roman"/>
              </a:rPr>
              <a:t>d</a:t>
            </a:r>
            <a:r>
              <a:rPr sz="3200" dirty="0">
                <a:latin typeface="Times New Roman"/>
                <a:cs typeface="Times New Roman"/>
              </a:rPr>
              <a:t>, es</a:t>
            </a:r>
            <a:r>
              <a:rPr sz="3200" spc="5" dirty="0">
                <a:latin typeface="Times New Roman"/>
                <a:cs typeface="Times New Roman"/>
              </a:rPr>
              <a:t>p</a:t>
            </a:r>
            <a:r>
              <a:rPr sz="3200" dirty="0">
                <a:latin typeface="Times New Roman"/>
                <a:cs typeface="Times New Roman"/>
              </a:rPr>
              <a:t>e</a:t>
            </a:r>
            <a:r>
              <a:rPr sz="3200" spc="5" dirty="0">
                <a:latin typeface="Times New Roman"/>
                <a:cs typeface="Times New Roman"/>
              </a:rPr>
              <a:t>c</a:t>
            </a:r>
            <a:r>
              <a:rPr sz="3200" dirty="0">
                <a:latin typeface="Times New Roman"/>
                <a:cs typeface="Times New Roman"/>
              </a:rPr>
              <a:t>ially</a:t>
            </a:r>
            <a:r>
              <a:rPr sz="3200" spc="-30" dirty="0">
                <a:latin typeface="Times New Roman"/>
                <a:cs typeface="Times New Roman"/>
              </a:rPr>
              <a:t> </a:t>
            </a:r>
            <a:r>
              <a:rPr sz="3200" dirty="0">
                <a:latin typeface="Times New Roman"/>
                <a:cs typeface="Times New Roman"/>
              </a:rPr>
              <a:t>if y</a:t>
            </a:r>
            <a:r>
              <a:rPr sz="3200" spc="5" dirty="0">
                <a:latin typeface="Times New Roman"/>
                <a:cs typeface="Times New Roman"/>
              </a:rPr>
              <a:t>o</a:t>
            </a:r>
            <a:r>
              <a:rPr sz="3200" dirty="0">
                <a:latin typeface="Times New Roman"/>
                <a:cs typeface="Times New Roman"/>
              </a:rPr>
              <a:t>ur</a:t>
            </a:r>
            <a:r>
              <a:rPr sz="3200" spc="-25" dirty="0">
                <a:latin typeface="Times New Roman"/>
                <a:cs typeface="Times New Roman"/>
              </a:rPr>
              <a:t> </a:t>
            </a:r>
            <a:r>
              <a:rPr sz="3200" dirty="0">
                <a:latin typeface="Times New Roman"/>
                <a:cs typeface="Times New Roman"/>
              </a:rPr>
              <a:t>o</a:t>
            </a:r>
            <a:r>
              <a:rPr sz="3200" spc="-55" dirty="0">
                <a:latin typeface="Times New Roman"/>
                <a:cs typeface="Times New Roman"/>
              </a:rPr>
              <a:t>r</a:t>
            </a:r>
            <a:r>
              <a:rPr sz="3200" dirty="0">
                <a:latin typeface="Times New Roman"/>
                <a:cs typeface="Times New Roman"/>
              </a:rPr>
              <a:t>g</a:t>
            </a:r>
            <a:r>
              <a:rPr sz="3200" spc="5" dirty="0">
                <a:latin typeface="Times New Roman"/>
                <a:cs typeface="Times New Roman"/>
              </a:rPr>
              <a:t>a</a:t>
            </a:r>
            <a:r>
              <a:rPr sz="3200" dirty="0">
                <a:latin typeface="Times New Roman"/>
                <a:cs typeface="Times New Roman"/>
              </a:rPr>
              <a:t>niz</a:t>
            </a:r>
            <a:r>
              <a:rPr sz="3200" spc="5" dirty="0">
                <a:latin typeface="Times New Roman"/>
                <a:cs typeface="Times New Roman"/>
              </a:rPr>
              <a:t>a</a:t>
            </a:r>
            <a:r>
              <a:rPr sz="3200" dirty="0">
                <a:latin typeface="Times New Roman"/>
                <a:cs typeface="Times New Roman"/>
              </a:rPr>
              <a:t>ti</a:t>
            </a:r>
            <a:r>
              <a:rPr sz="3200" spc="-15" dirty="0">
                <a:latin typeface="Times New Roman"/>
                <a:cs typeface="Times New Roman"/>
              </a:rPr>
              <a:t>o</a:t>
            </a:r>
            <a:r>
              <a:rPr sz="3200" dirty="0">
                <a:latin typeface="Times New Roman"/>
                <a:cs typeface="Times New Roman"/>
              </a:rPr>
              <a:t>n</a:t>
            </a:r>
            <a:r>
              <a:rPr sz="3200" spc="-40" dirty="0">
                <a:latin typeface="Times New Roman"/>
                <a:cs typeface="Times New Roman"/>
              </a:rPr>
              <a:t> </a:t>
            </a:r>
            <a:r>
              <a:rPr sz="3200" dirty="0">
                <a:latin typeface="Times New Roman"/>
                <a:cs typeface="Times New Roman"/>
              </a:rPr>
              <a:t>h</a:t>
            </a:r>
            <a:r>
              <a:rPr sz="3200" spc="5" dirty="0">
                <a:latin typeface="Times New Roman"/>
                <a:cs typeface="Times New Roman"/>
              </a:rPr>
              <a:t>a</a:t>
            </a:r>
            <a:r>
              <a:rPr sz="3200" dirty="0">
                <a:latin typeface="Times New Roman"/>
                <a:cs typeface="Times New Roman"/>
              </a:rPr>
              <a:t>s not</a:t>
            </a:r>
            <a:r>
              <a:rPr sz="3200" spc="-20" dirty="0">
                <a:latin typeface="Times New Roman"/>
                <a:cs typeface="Times New Roman"/>
              </a:rPr>
              <a:t> </a:t>
            </a:r>
            <a:r>
              <a:rPr sz="3200" dirty="0">
                <a:latin typeface="Times New Roman"/>
                <a:cs typeface="Times New Roman"/>
              </a:rPr>
              <a:t>pr</a:t>
            </a:r>
            <a:r>
              <a:rPr sz="3200" spc="5" dirty="0">
                <a:latin typeface="Times New Roman"/>
                <a:cs typeface="Times New Roman"/>
              </a:rPr>
              <a:t>e</a:t>
            </a:r>
            <a:r>
              <a:rPr sz="3200" dirty="0">
                <a:latin typeface="Times New Roman"/>
                <a:cs typeface="Times New Roman"/>
              </a:rPr>
              <a:t>vio</a:t>
            </a:r>
            <a:r>
              <a:rPr sz="3200" spc="10" dirty="0">
                <a:latin typeface="Times New Roman"/>
                <a:cs typeface="Times New Roman"/>
              </a:rPr>
              <a:t>u</a:t>
            </a:r>
            <a:r>
              <a:rPr sz="3200" dirty="0">
                <a:latin typeface="Times New Roman"/>
                <a:cs typeface="Times New Roman"/>
              </a:rPr>
              <a:t>sly</a:t>
            </a:r>
            <a:r>
              <a:rPr sz="3200" spc="-45" dirty="0">
                <a:latin typeface="Times New Roman"/>
                <a:cs typeface="Times New Roman"/>
              </a:rPr>
              <a:t> </a:t>
            </a:r>
            <a:r>
              <a:rPr sz="3200" dirty="0">
                <a:latin typeface="Times New Roman"/>
                <a:cs typeface="Times New Roman"/>
              </a:rPr>
              <a:t>re</a:t>
            </a:r>
            <a:r>
              <a:rPr sz="3200" spc="5" dirty="0">
                <a:latin typeface="Times New Roman"/>
                <a:cs typeface="Times New Roman"/>
              </a:rPr>
              <a:t>c</a:t>
            </a:r>
            <a:r>
              <a:rPr sz="3200" dirty="0">
                <a:latin typeface="Times New Roman"/>
                <a:cs typeface="Times New Roman"/>
              </a:rPr>
              <a:t>eiv</a:t>
            </a:r>
            <a:r>
              <a:rPr sz="3200" spc="5" dirty="0">
                <a:latin typeface="Times New Roman"/>
                <a:cs typeface="Times New Roman"/>
              </a:rPr>
              <a:t>e</a:t>
            </a:r>
            <a:r>
              <a:rPr sz="3200" dirty="0">
                <a:latin typeface="Times New Roman"/>
                <a:cs typeface="Times New Roman"/>
              </a:rPr>
              <a:t>d</a:t>
            </a:r>
            <a:r>
              <a:rPr sz="3200" spc="-25" dirty="0">
                <a:latin typeface="Times New Roman"/>
                <a:cs typeface="Times New Roman"/>
              </a:rPr>
              <a:t> </a:t>
            </a:r>
            <a:r>
              <a:rPr sz="3200" dirty="0">
                <a:latin typeface="Times New Roman"/>
                <a:cs typeface="Times New Roman"/>
              </a:rPr>
              <a:t>a Leg</a:t>
            </a:r>
            <a:r>
              <a:rPr sz="3200" spc="5" dirty="0">
                <a:latin typeface="Times New Roman"/>
                <a:cs typeface="Times New Roman"/>
              </a:rPr>
              <a:t>a</a:t>
            </a:r>
            <a:r>
              <a:rPr sz="3200" dirty="0">
                <a:latin typeface="Times New Roman"/>
                <a:cs typeface="Times New Roman"/>
              </a:rPr>
              <a:t>cy gr</a:t>
            </a:r>
            <a:r>
              <a:rPr sz="3200" spc="5" dirty="0">
                <a:latin typeface="Times New Roman"/>
                <a:cs typeface="Times New Roman"/>
              </a:rPr>
              <a:t>a</a:t>
            </a:r>
            <a:r>
              <a:rPr sz="3200" dirty="0">
                <a:latin typeface="Times New Roman"/>
                <a:cs typeface="Times New Roman"/>
              </a:rPr>
              <a:t>nt.</a:t>
            </a:r>
          </a:p>
          <a:p>
            <a:pPr marL="469900" indent="-457200">
              <a:lnSpc>
                <a:spcPct val="100000"/>
              </a:lnSpc>
              <a:spcBef>
                <a:spcPts val="994"/>
              </a:spcBef>
              <a:buFont typeface="Arial"/>
              <a:buChar char="•"/>
              <a:tabLst>
                <a:tab pos="469900" algn="l"/>
              </a:tabLst>
            </a:pPr>
            <a:r>
              <a:rPr sz="3200" dirty="0">
                <a:latin typeface="Times New Roman"/>
                <a:cs typeface="Times New Roman"/>
              </a:rPr>
              <a:t>Only</a:t>
            </a:r>
            <a:r>
              <a:rPr sz="3200" spc="-15" dirty="0">
                <a:latin typeface="Times New Roman"/>
                <a:cs typeface="Times New Roman"/>
              </a:rPr>
              <a:t> </a:t>
            </a:r>
            <a:r>
              <a:rPr sz="3200" dirty="0">
                <a:latin typeface="Times New Roman"/>
                <a:cs typeface="Times New Roman"/>
              </a:rPr>
              <a:t>one</a:t>
            </a:r>
            <a:r>
              <a:rPr lang="en-US" sz="3200" dirty="0">
                <a:latin typeface="Times New Roman"/>
                <a:cs typeface="Times New Roman"/>
              </a:rPr>
              <a:t> grant from each category</a:t>
            </a:r>
            <a:r>
              <a:rPr sz="3200" spc="-15" dirty="0">
                <a:latin typeface="Times New Roman"/>
                <a:cs typeface="Times New Roman"/>
              </a:rPr>
              <a:t> </a:t>
            </a:r>
            <a:r>
              <a:rPr lang="en-US" sz="3200" spc="-15" dirty="0">
                <a:latin typeface="Times New Roman"/>
                <a:cs typeface="Times New Roman"/>
              </a:rPr>
              <a:t>(TLC/Sponsorship/US Steel) </a:t>
            </a:r>
            <a:r>
              <a:rPr sz="3200" dirty="0">
                <a:latin typeface="Times New Roman"/>
                <a:cs typeface="Times New Roman"/>
              </a:rPr>
              <a:t>can</a:t>
            </a:r>
            <a:r>
              <a:rPr sz="3200" spc="-15" dirty="0">
                <a:latin typeface="Times New Roman"/>
                <a:cs typeface="Times New Roman"/>
              </a:rPr>
              <a:t> </a:t>
            </a:r>
            <a:r>
              <a:rPr sz="3200" dirty="0">
                <a:latin typeface="Times New Roman"/>
                <a:cs typeface="Times New Roman"/>
              </a:rPr>
              <a:t>be awar</a:t>
            </a:r>
            <a:r>
              <a:rPr sz="3200" spc="5" dirty="0">
                <a:latin typeface="Times New Roman"/>
                <a:cs typeface="Times New Roman"/>
              </a:rPr>
              <a:t>d</a:t>
            </a:r>
            <a:r>
              <a:rPr sz="3200" dirty="0">
                <a:latin typeface="Times New Roman"/>
                <a:cs typeface="Times New Roman"/>
              </a:rPr>
              <a:t>ed</a:t>
            </a:r>
            <a:r>
              <a:rPr sz="3200" spc="-25" dirty="0">
                <a:latin typeface="Times New Roman"/>
                <a:cs typeface="Times New Roman"/>
              </a:rPr>
              <a:t> </a:t>
            </a:r>
            <a:r>
              <a:rPr sz="3200" dirty="0">
                <a:latin typeface="Times New Roman"/>
                <a:cs typeface="Times New Roman"/>
              </a:rPr>
              <a:t>in a</a:t>
            </a:r>
            <a:r>
              <a:rPr sz="3200" spc="-15" dirty="0">
                <a:latin typeface="Times New Roman"/>
                <a:cs typeface="Times New Roman"/>
              </a:rPr>
              <a:t> </a:t>
            </a:r>
            <a:r>
              <a:rPr sz="3200" dirty="0">
                <a:latin typeface="Times New Roman"/>
                <a:cs typeface="Times New Roman"/>
              </a:rPr>
              <a:t>12</a:t>
            </a:r>
            <a:r>
              <a:rPr lang="en-US" sz="3200" spc="-15" dirty="0">
                <a:latin typeface="Times New Roman"/>
                <a:cs typeface="Times New Roman"/>
              </a:rPr>
              <a:t>-</a:t>
            </a:r>
            <a:r>
              <a:rPr sz="3200" dirty="0">
                <a:latin typeface="Times New Roman"/>
                <a:cs typeface="Times New Roman"/>
              </a:rPr>
              <a:t>mo</a:t>
            </a:r>
            <a:r>
              <a:rPr sz="3200" spc="5" dirty="0">
                <a:latin typeface="Times New Roman"/>
                <a:cs typeface="Times New Roman"/>
              </a:rPr>
              <a:t>n</a:t>
            </a:r>
            <a:r>
              <a:rPr sz="3200" dirty="0">
                <a:latin typeface="Times New Roman"/>
                <a:cs typeface="Times New Roman"/>
              </a:rPr>
              <a:t>th</a:t>
            </a:r>
            <a:r>
              <a:rPr sz="3200" spc="-35" dirty="0">
                <a:latin typeface="Times New Roman"/>
                <a:cs typeface="Times New Roman"/>
              </a:rPr>
              <a:t> </a:t>
            </a:r>
            <a:r>
              <a:rPr sz="3200" dirty="0">
                <a:latin typeface="Times New Roman"/>
                <a:cs typeface="Times New Roman"/>
              </a:rPr>
              <a:t>peri</a:t>
            </a:r>
            <a:r>
              <a:rPr sz="3200" spc="5" dirty="0">
                <a:latin typeface="Times New Roman"/>
                <a:cs typeface="Times New Roman"/>
              </a:rPr>
              <a:t>o</a:t>
            </a:r>
            <a:r>
              <a:rPr sz="3200" dirty="0">
                <a:latin typeface="Times New Roman"/>
                <a:cs typeface="Times New Roman"/>
              </a:rPr>
              <a:t>d.</a:t>
            </a:r>
          </a:p>
          <a:p>
            <a:pPr marL="927100" marR="5080" lvl="1" indent="-457200">
              <a:lnSpc>
                <a:spcPct val="100000"/>
              </a:lnSpc>
              <a:spcBef>
                <a:spcPts val="520"/>
              </a:spcBef>
              <a:buFont typeface="Arial"/>
              <a:buChar char="•"/>
              <a:tabLst>
                <a:tab pos="927100" algn="l"/>
                <a:tab pos="4095750" algn="l"/>
              </a:tabLst>
            </a:pPr>
            <a:r>
              <a:rPr lang="en-US" sz="2800" spc="-10" dirty="0">
                <a:latin typeface="Times New Roman"/>
                <a:cs typeface="Times New Roman"/>
              </a:rPr>
              <a:t>Final reports must be submitted and approved before future grants can be awarded</a:t>
            </a:r>
          </a:p>
          <a:p>
            <a:pPr marL="927100" marR="5080" lvl="1" indent="-457200">
              <a:lnSpc>
                <a:spcPct val="100000"/>
              </a:lnSpc>
              <a:spcBef>
                <a:spcPts val="520"/>
              </a:spcBef>
              <a:buFont typeface="Arial"/>
              <a:buChar char="•"/>
              <a:tabLst>
                <a:tab pos="927100" algn="l"/>
                <a:tab pos="4095750" algn="l"/>
              </a:tabLst>
            </a:pPr>
            <a:r>
              <a:rPr lang="en-US" sz="2800" spc="-10" dirty="0">
                <a:latin typeface="Times New Roman"/>
                <a:cs typeface="Times New Roman"/>
              </a:rPr>
              <a:t>Organizations are able to apply for </a:t>
            </a:r>
            <a:r>
              <a:rPr lang="en-US" sz="2800" i="1" spc="-10" dirty="0">
                <a:latin typeface="Times New Roman"/>
                <a:cs typeface="Times New Roman"/>
              </a:rPr>
              <a:t>other</a:t>
            </a:r>
            <a:r>
              <a:rPr lang="en-US" sz="2800" spc="-10" dirty="0">
                <a:latin typeface="Times New Roman"/>
                <a:cs typeface="Times New Roman"/>
              </a:rPr>
              <a:t> opportunities that might arise during the year.</a:t>
            </a:r>
            <a:endParaRPr sz="2800" dirty="0">
              <a:latin typeface="Times New Roman"/>
              <a:cs typeface="Times New Roman"/>
            </a:endParaRPr>
          </a:p>
        </p:txBody>
      </p:sp>
    </p:spTree>
    <p:extLst>
      <p:ext uri="{BB962C8B-B14F-4D97-AF65-F5344CB8AC3E}">
        <p14:creationId xmlns:p14="http://schemas.microsoft.com/office/powerpoint/2010/main" val="2521237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37F0D-1D8B-4ED8-AF84-B9735C7CDEEB}"/>
              </a:ext>
            </a:extLst>
          </p:cNvPr>
          <p:cNvSpPr txBox="1">
            <a:spLocks/>
          </p:cNvSpPr>
          <p:nvPr/>
        </p:nvSpPr>
        <p:spPr>
          <a:xfrm>
            <a:off x="1604094" y="632187"/>
            <a:ext cx="11120119" cy="830997"/>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2">
                    <a:lumMod val="50000"/>
                  </a:schemeClr>
                </a:solidFill>
              </a:rPr>
              <a:t>Top 10 Grant Writing Mistakes</a:t>
            </a:r>
          </a:p>
        </p:txBody>
      </p:sp>
      <p:sp>
        <p:nvSpPr>
          <p:cNvPr id="3" name="Text Placeholder 2">
            <a:extLst>
              <a:ext uri="{FF2B5EF4-FFF2-40B4-BE49-F238E27FC236}">
                <a16:creationId xmlns:a16="http://schemas.microsoft.com/office/drawing/2014/main" id="{133F6529-DAFB-4754-B5A6-F1D204208073}"/>
              </a:ext>
            </a:extLst>
          </p:cNvPr>
          <p:cNvSpPr txBox="1">
            <a:spLocks/>
          </p:cNvSpPr>
          <p:nvPr/>
        </p:nvSpPr>
        <p:spPr>
          <a:xfrm>
            <a:off x="1208797" y="1593535"/>
            <a:ext cx="11927332" cy="443319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571500" indent="-571500">
              <a:buFont typeface="Arial" panose="020B0604020202020204" pitchFamily="34" charset="0"/>
              <a:buChar char="•"/>
            </a:pPr>
            <a:r>
              <a:rPr lang="en-US" sz="2400" dirty="0"/>
              <a:t>Not following instructions/guidelines</a:t>
            </a:r>
          </a:p>
          <a:p>
            <a:pPr marL="571500" indent="-571500">
              <a:buFont typeface="Arial" panose="020B0604020202020204" pitchFamily="34" charset="0"/>
              <a:buChar char="•"/>
            </a:pPr>
            <a:r>
              <a:rPr lang="en-US" sz="2400" dirty="0"/>
              <a:t>Not answering the questions asked</a:t>
            </a:r>
          </a:p>
          <a:p>
            <a:pPr marL="571500" indent="-571500">
              <a:buFont typeface="Arial" panose="020B0604020202020204" pitchFamily="34" charset="0"/>
              <a:buChar char="•"/>
            </a:pPr>
            <a:r>
              <a:rPr lang="en-US" sz="2400" dirty="0"/>
              <a:t>Purpose of grant is not clear</a:t>
            </a:r>
          </a:p>
          <a:p>
            <a:pPr marL="571500" indent="-571500">
              <a:buFont typeface="Arial" panose="020B0604020202020204" pitchFamily="34" charset="0"/>
              <a:buChar char="•"/>
            </a:pPr>
            <a:r>
              <a:rPr lang="en-US" sz="2400" dirty="0"/>
              <a:t>Grammar and typos </a:t>
            </a:r>
          </a:p>
          <a:p>
            <a:pPr marL="571500" indent="-571500">
              <a:buFont typeface="Arial" panose="020B0604020202020204" pitchFamily="34" charset="0"/>
              <a:buChar char="•"/>
            </a:pPr>
            <a:r>
              <a:rPr lang="en-US" sz="2400" dirty="0"/>
              <a:t>Jargon and catchphrases </a:t>
            </a:r>
          </a:p>
          <a:p>
            <a:pPr marL="571500" indent="-571500">
              <a:buFont typeface="Arial" panose="020B0604020202020204" pitchFamily="34" charset="0"/>
              <a:buChar char="•"/>
            </a:pPr>
            <a:r>
              <a:rPr lang="en-US" sz="2400" dirty="0"/>
              <a:t>Unclear budget</a:t>
            </a:r>
          </a:p>
          <a:p>
            <a:pPr marL="571500" indent="-571500">
              <a:buFont typeface="Arial" panose="020B0604020202020204" pitchFamily="34" charset="0"/>
              <a:buChar char="•"/>
            </a:pPr>
            <a:r>
              <a:rPr lang="en-US" sz="2400" dirty="0"/>
              <a:t>Objectives do not match the problem</a:t>
            </a:r>
          </a:p>
          <a:p>
            <a:pPr marL="571500" indent="-571500">
              <a:buFont typeface="Arial" panose="020B0604020202020204" pitchFamily="34" charset="0"/>
              <a:buChar char="•"/>
            </a:pPr>
            <a:r>
              <a:rPr lang="en-US" sz="2400" dirty="0"/>
              <a:t>Necessary collaborations have not been established</a:t>
            </a:r>
          </a:p>
          <a:p>
            <a:pPr marL="571500" indent="-571500">
              <a:buFont typeface="Arial" panose="020B0604020202020204" pitchFamily="34" charset="0"/>
              <a:buChar char="•"/>
            </a:pPr>
            <a:r>
              <a:rPr lang="en-US" sz="2400" dirty="0"/>
              <a:t>Organization lacks capacity to carry out proposed activities</a:t>
            </a:r>
          </a:p>
          <a:p>
            <a:pPr marL="571500" indent="-571500">
              <a:buFont typeface="Arial" panose="020B0604020202020204" pitchFamily="34" charset="0"/>
              <a:buChar char="•"/>
            </a:pPr>
            <a:r>
              <a:rPr lang="en-US" sz="2400" dirty="0"/>
              <a:t>Additional funding has not been secured</a:t>
            </a:r>
          </a:p>
        </p:txBody>
      </p:sp>
      <p:pic>
        <p:nvPicPr>
          <p:cNvPr id="4" name="Picture 4" descr="Essay Computer Stock Illustrations – 428 Essay Computer Stock  Illustrations, Vectors &amp; Clipart - Dreams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12379">
            <a:off x="9188778" y="1377683"/>
            <a:ext cx="2143125" cy="2305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246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31101" y="952696"/>
            <a:ext cx="6865084" cy="2000548"/>
          </a:xfrm>
          <a:prstGeom prst="rect">
            <a:avLst/>
          </a:prstGeom>
        </p:spPr>
        <p:txBody>
          <a:bodyPr vert="horz" wrap="square" lIns="0" tIns="0" rIns="0" bIns="0" rtlCol="0">
            <a:spAutoFit/>
          </a:bodyPr>
          <a:lstStyle/>
          <a:p>
            <a:pPr marL="355600" marR="5080" indent="-342900">
              <a:lnSpc>
                <a:spcPts val="7780"/>
              </a:lnSpc>
            </a:pPr>
            <a:r>
              <a:rPr lang="en-US" sz="7200" dirty="0">
                <a:solidFill>
                  <a:srgbClr val="61683E"/>
                </a:solidFill>
                <a:latin typeface="Times New Roman"/>
                <a:cs typeface="Times New Roman"/>
              </a:rPr>
              <a:t>Application </a:t>
            </a:r>
            <a:r>
              <a:rPr lang="en-US" sz="7200">
                <a:solidFill>
                  <a:srgbClr val="61683E"/>
                </a:solidFill>
                <a:latin typeface="Times New Roman"/>
                <a:cs typeface="Times New Roman"/>
              </a:rPr>
              <a:t>Process in GLM</a:t>
            </a:r>
            <a:endParaRPr sz="4800" dirty="0">
              <a:latin typeface="Times New Roman"/>
              <a:cs typeface="Times New Roman"/>
            </a:endParaRPr>
          </a:p>
        </p:txBody>
      </p:sp>
      <p:sp>
        <p:nvSpPr>
          <p:cNvPr id="3" name="object 3"/>
          <p:cNvSpPr/>
          <p:nvPr/>
        </p:nvSpPr>
        <p:spPr>
          <a:xfrm>
            <a:off x="8673142" y="2953244"/>
            <a:ext cx="3414395" cy="352666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45474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849504" y="1157161"/>
            <a:ext cx="9655108" cy="5507329"/>
          </a:xfrm>
          <a:prstGeom prst="rect">
            <a:avLst/>
          </a:prstGeom>
        </p:spPr>
      </p:pic>
      <p:sp>
        <p:nvSpPr>
          <p:cNvPr id="7" name="Title 6"/>
          <p:cNvSpPr>
            <a:spLocks noGrp="1"/>
          </p:cNvSpPr>
          <p:nvPr>
            <p:ph type="title"/>
          </p:nvPr>
        </p:nvSpPr>
        <p:spPr>
          <a:xfrm>
            <a:off x="2592925" y="624110"/>
            <a:ext cx="8911687" cy="533051"/>
          </a:xfrm>
        </p:spPr>
        <p:txBody>
          <a:bodyPr>
            <a:normAutofit fontScale="90000"/>
          </a:bodyPr>
          <a:lstStyle/>
          <a:p>
            <a:r>
              <a:rPr lang="en-US" dirty="0"/>
              <a:t>Logging Into the System</a:t>
            </a:r>
          </a:p>
        </p:txBody>
      </p:sp>
      <p:sp>
        <p:nvSpPr>
          <p:cNvPr id="6" name="Right Arrow 5"/>
          <p:cNvSpPr/>
          <p:nvPr/>
        </p:nvSpPr>
        <p:spPr>
          <a:xfrm rot="19971987">
            <a:off x="8448083" y="1512188"/>
            <a:ext cx="1051965" cy="3560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53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23439" y="331772"/>
            <a:ext cx="9603575" cy="5548355"/>
          </a:xfrm>
          <a:prstGeom prst="rect">
            <a:avLst/>
          </a:prstGeom>
        </p:spPr>
      </p:pic>
      <p:sp>
        <p:nvSpPr>
          <p:cNvPr id="3" name="TextBox 2"/>
          <p:cNvSpPr txBox="1"/>
          <p:nvPr/>
        </p:nvSpPr>
        <p:spPr>
          <a:xfrm>
            <a:off x="1205714" y="5365019"/>
            <a:ext cx="5842450" cy="923330"/>
          </a:xfrm>
          <a:prstGeom prst="rect">
            <a:avLst/>
          </a:prstGeom>
          <a:noFill/>
          <a:ln>
            <a:solidFill>
              <a:schemeClr val="tx2">
                <a:lumMod val="75000"/>
              </a:schemeClr>
            </a:solidFill>
          </a:ln>
        </p:spPr>
        <p:txBody>
          <a:bodyPr wrap="square" rtlCol="0">
            <a:spAutoFit/>
          </a:bodyPr>
          <a:lstStyle/>
          <a:p>
            <a:r>
              <a:rPr lang="en-US" dirty="0"/>
              <a:t>First time in the system? Click Create New Account</a:t>
            </a:r>
          </a:p>
          <a:p>
            <a:pPr algn="ctr"/>
            <a:r>
              <a:rPr lang="en-US" dirty="0"/>
              <a:t>Returning to your application? Log On with your email and password.</a:t>
            </a:r>
          </a:p>
        </p:txBody>
      </p:sp>
      <p:sp>
        <p:nvSpPr>
          <p:cNvPr id="4" name="Right Arrow 3"/>
          <p:cNvSpPr/>
          <p:nvPr/>
        </p:nvSpPr>
        <p:spPr>
          <a:xfrm rot="12073640">
            <a:off x="4787665" y="4985521"/>
            <a:ext cx="1435423" cy="2981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0088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2"/>
          <p:cNvSpPr txBox="1"/>
          <p:nvPr/>
        </p:nvSpPr>
        <p:spPr>
          <a:xfrm>
            <a:off x="881758" y="1336831"/>
            <a:ext cx="11234420" cy="1510670"/>
          </a:xfrm>
          <a:prstGeom prst="rect">
            <a:avLst/>
          </a:prstGeom>
        </p:spPr>
        <p:txBody>
          <a:bodyPr vert="horz" wrap="square" lIns="0" tIns="0" rIns="0" bIns="0" rtlCol="0">
            <a:spAutoFit/>
          </a:bodyPr>
          <a:lstStyle/>
          <a:p>
            <a:pPr algn="ctr">
              <a:lnSpc>
                <a:spcPts val="3420"/>
              </a:lnSpc>
            </a:pPr>
            <a:r>
              <a:rPr sz="3000" i="1" dirty="0">
                <a:latin typeface="Times New Roman"/>
                <a:cs typeface="Times New Roman"/>
              </a:rPr>
              <a:t>Co</a:t>
            </a:r>
            <a:r>
              <a:rPr sz="3000" i="1" spc="5" dirty="0">
                <a:latin typeface="Times New Roman"/>
                <a:cs typeface="Times New Roman"/>
              </a:rPr>
              <a:t>m</a:t>
            </a:r>
            <a:r>
              <a:rPr sz="3000" i="1" dirty="0">
                <a:latin typeface="Times New Roman"/>
                <a:cs typeface="Times New Roman"/>
              </a:rPr>
              <a:t>mu</a:t>
            </a:r>
            <a:r>
              <a:rPr sz="3000" i="1" spc="5" dirty="0">
                <a:latin typeface="Times New Roman"/>
                <a:cs typeface="Times New Roman"/>
              </a:rPr>
              <a:t>n</a:t>
            </a:r>
            <a:r>
              <a:rPr sz="3000" i="1" dirty="0">
                <a:latin typeface="Times New Roman"/>
                <a:cs typeface="Times New Roman"/>
              </a:rPr>
              <a:t>i</a:t>
            </a:r>
            <a:r>
              <a:rPr sz="3000" i="1" spc="-15" dirty="0">
                <a:latin typeface="Times New Roman"/>
                <a:cs typeface="Times New Roman"/>
              </a:rPr>
              <a:t>t</a:t>
            </a:r>
            <a:r>
              <a:rPr sz="3000" i="1" dirty="0">
                <a:latin typeface="Times New Roman"/>
                <a:cs typeface="Times New Roman"/>
              </a:rPr>
              <a:t>y </a:t>
            </a:r>
            <a:r>
              <a:rPr sz="3000" i="1" spc="-5" dirty="0">
                <a:latin typeface="Times New Roman"/>
                <a:cs typeface="Times New Roman"/>
              </a:rPr>
              <a:t>F</a:t>
            </a:r>
            <a:r>
              <a:rPr sz="3000" i="1" dirty="0">
                <a:latin typeface="Times New Roman"/>
                <a:cs typeface="Times New Roman"/>
              </a:rPr>
              <a:t>oundations</a:t>
            </a:r>
            <a:r>
              <a:rPr sz="3000" i="1" spc="5" dirty="0">
                <a:latin typeface="Times New Roman"/>
                <a:cs typeface="Times New Roman"/>
              </a:rPr>
              <a:t> </a:t>
            </a:r>
            <a:r>
              <a:rPr sz="3000" i="1" dirty="0">
                <a:latin typeface="Times New Roman"/>
                <a:cs typeface="Times New Roman"/>
              </a:rPr>
              <a:t>have</a:t>
            </a:r>
            <a:r>
              <a:rPr sz="3000" i="1" spc="5" dirty="0">
                <a:latin typeface="Times New Roman"/>
                <a:cs typeface="Times New Roman"/>
              </a:rPr>
              <a:t> </a:t>
            </a:r>
            <a:r>
              <a:rPr sz="3000" i="1" dirty="0">
                <a:latin typeface="Times New Roman"/>
                <a:cs typeface="Times New Roman"/>
              </a:rPr>
              <a:t>a b</a:t>
            </a:r>
            <a:r>
              <a:rPr sz="3000" i="1" spc="-105" dirty="0">
                <a:latin typeface="Times New Roman"/>
                <a:cs typeface="Times New Roman"/>
              </a:rPr>
              <a:t>r</a:t>
            </a:r>
            <a:r>
              <a:rPr sz="3000" i="1" dirty="0">
                <a:latin typeface="Times New Roman"/>
                <a:cs typeface="Times New Roman"/>
              </a:rPr>
              <a:t>oad mandate</a:t>
            </a:r>
            <a:r>
              <a:rPr sz="3000" i="1" spc="-35" dirty="0">
                <a:latin typeface="Times New Roman"/>
                <a:cs typeface="Times New Roman"/>
              </a:rPr>
              <a:t> </a:t>
            </a:r>
            <a:r>
              <a:rPr sz="3000" i="1" dirty="0">
                <a:latin typeface="Times New Roman"/>
                <a:cs typeface="Times New Roman"/>
              </a:rPr>
              <a:t>to serve</a:t>
            </a:r>
            <a:r>
              <a:rPr sz="3000" i="1" spc="5" dirty="0">
                <a:latin typeface="Times New Roman"/>
                <a:cs typeface="Times New Roman"/>
              </a:rPr>
              <a:t> </a:t>
            </a:r>
            <a:r>
              <a:rPr sz="3000" i="1" dirty="0">
                <a:latin typeface="Times New Roman"/>
                <a:cs typeface="Times New Roman"/>
              </a:rPr>
              <a:t>co</a:t>
            </a:r>
            <a:r>
              <a:rPr sz="3000" i="1" spc="5" dirty="0">
                <a:latin typeface="Times New Roman"/>
                <a:cs typeface="Times New Roman"/>
              </a:rPr>
              <a:t>m</a:t>
            </a:r>
            <a:r>
              <a:rPr sz="3000" i="1" dirty="0">
                <a:latin typeface="Times New Roman"/>
                <a:cs typeface="Times New Roman"/>
              </a:rPr>
              <a:t>mu</a:t>
            </a:r>
            <a:r>
              <a:rPr sz="3000" i="1" spc="5" dirty="0">
                <a:latin typeface="Times New Roman"/>
                <a:cs typeface="Times New Roman"/>
              </a:rPr>
              <a:t>n</a:t>
            </a:r>
            <a:r>
              <a:rPr sz="3000" i="1" dirty="0">
                <a:latin typeface="Times New Roman"/>
                <a:cs typeface="Times New Roman"/>
              </a:rPr>
              <a:t>i</a:t>
            </a:r>
            <a:r>
              <a:rPr sz="3000" i="1" spc="-15" dirty="0">
                <a:latin typeface="Times New Roman"/>
                <a:cs typeface="Times New Roman"/>
              </a:rPr>
              <a:t>t</a:t>
            </a:r>
            <a:r>
              <a:rPr sz="3000" i="1" dirty="0">
                <a:latin typeface="Times New Roman"/>
                <a:cs typeface="Times New Roman"/>
              </a:rPr>
              <a:t>ies;</a:t>
            </a:r>
            <a:endParaRPr sz="3000" dirty="0">
              <a:latin typeface="Times New Roman"/>
              <a:cs typeface="Times New Roman"/>
            </a:endParaRPr>
          </a:p>
          <a:p>
            <a:pPr algn="ctr">
              <a:lnSpc>
                <a:spcPts val="3420"/>
              </a:lnSpc>
            </a:pPr>
            <a:r>
              <a:rPr sz="3000" i="1" dirty="0">
                <a:latin typeface="Times New Roman"/>
                <a:cs typeface="Times New Roman"/>
              </a:rPr>
              <a:t>usually a</a:t>
            </a:r>
            <a:r>
              <a:rPr sz="3000" i="1" spc="5" dirty="0">
                <a:latin typeface="Times New Roman"/>
                <a:cs typeface="Times New Roman"/>
              </a:rPr>
              <a:t>m</a:t>
            </a:r>
            <a:r>
              <a:rPr sz="3000" i="1" dirty="0">
                <a:latin typeface="Times New Roman"/>
                <a:cs typeface="Times New Roman"/>
              </a:rPr>
              <a:t>ong </a:t>
            </a:r>
            <a:r>
              <a:rPr sz="3000" i="1" spc="5" dirty="0">
                <a:latin typeface="Times New Roman"/>
                <a:cs typeface="Times New Roman"/>
              </a:rPr>
              <a:t>m</a:t>
            </a:r>
            <a:r>
              <a:rPr sz="3000" i="1" dirty="0">
                <a:latin typeface="Times New Roman"/>
                <a:cs typeface="Times New Roman"/>
              </a:rPr>
              <a:t>ul</a:t>
            </a:r>
            <a:r>
              <a:rPr sz="3000" i="1" spc="-10" dirty="0">
                <a:latin typeface="Times New Roman"/>
                <a:cs typeface="Times New Roman"/>
              </a:rPr>
              <a:t>t</a:t>
            </a:r>
            <a:r>
              <a:rPr sz="3000" i="1" dirty="0">
                <a:latin typeface="Times New Roman"/>
                <a:cs typeface="Times New Roman"/>
              </a:rPr>
              <a:t>ip</a:t>
            </a:r>
            <a:r>
              <a:rPr sz="3000" i="1" spc="-10" dirty="0">
                <a:latin typeface="Times New Roman"/>
                <a:cs typeface="Times New Roman"/>
              </a:rPr>
              <a:t>l</a:t>
            </a:r>
            <a:r>
              <a:rPr sz="3000" i="1" dirty="0">
                <a:latin typeface="Times New Roman"/>
                <a:cs typeface="Times New Roman"/>
              </a:rPr>
              <a:t>e</a:t>
            </a:r>
            <a:r>
              <a:rPr sz="3000" i="1" spc="30" dirty="0">
                <a:latin typeface="Times New Roman"/>
                <a:cs typeface="Times New Roman"/>
              </a:rPr>
              <a:t> </a:t>
            </a:r>
            <a:r>
              <a:rPr sz="3000" i="1" dirty="0">
                <a:latin typeface="Times New Roman"/>
                <a:cs typeface="Times New Roman"/>
              </a:rPr>
              <a:t>f</a:t>
            </a:r>
            <a:r>
              <a:rPr sz="3000" i="1" spc="-15" dirty="0">
                <a:latin typeface="Times New Roman"/>
                <a:cs typeface="Times New Roman"/>
              </a:rPr>
              <a:t>i</a:t>
            </a:r>
            <a:r>
              <a:rPr sz="3000" i="1" dirty="0">
                <a:latin typeface="Times New Roman"/>
                <a:cs typeface="Times New Roman"/>
              </a:rPr>
              <a:t>elds</a:t>
            </a:r>
            <a:r>
              <a:rPr sz="3000" i="1" spc="35" dirty="0">
                <a:latin typeface="Times New Roman"/>
                <a:cs typeface="Times New Roman"/>
              </a:rPr>
              <a:t> </a:t>
            </a:r>
            <a:r>
              <a:rPr sz="3000" i="1" dirty="0">
                <a:latin typeface="Times New Roman"/>
                <a:cs typeface="Times New Roman"/>
              </a:rPr>
              <a:t>of inte</a:t>
            </a:r>
            <a:r>
              <a:rPr sz="3000" i="1" spc="-120" dirty="0">
                <a:latin typeface="Times New Roman"/>
                <a:cs typeface="Times New Roman"/>
              </a:rPr>
              <a:t>r</a:t>
            </a:r>
            <a:r>
              <a:rPr sz="3000" i="1" dirty="0">
                <a:latin typeface="Times New Roman"/>
                <a:cs typeface="Times New Roman"/>
              </a:rPr>
              <a:t>est</a:t>
            </a:r>
            <a:r>
              <a:rPr sz="3000" i="1" spc="20" dirty="0">
                <a:latin typeface="Times New Roman"/>
                <a:cs typeface="Times New Roman"/>
              </a:rPr>
              <a:t> </a:t>
            </a:r>
            <a:r>
              <a:rPr sz="3000" i="1" dirty="0">
                <a:latin typeface="Times New Roman"/>
                <a:cs typeface="Times New Roman"/>
              </a:rPr>
              <a:t>with</a:t>
            </a:r>
            <a:r>
              <a:rPr sz="3000" i="1" spc="-15" dirty="0">
                <a:latin typeface="Times New Roman"/>
                <a:cs typeface="Times New Roman"/>
              </a:rPr>
              <a:t> </a:t>
            </a:r>
            <a:r>
              <a:rPr sz="3000" i="1" dirty="0">
                <a:latin typeface="Times New Roman"/>
                <a:cs typeface="Times New Roman"/>
              </a:rPr>
              <a:t>a def</a:t>
            </a:r>
            <a:r>
              <a:rPr sz="3000" i="1" spc="-15" dirty="0">
                <a:latin typeface="Times New Roman"/>
                <a:cs typeface="Times New Roman"/>
              </a:rPr>
              <a:t>i</a:t>
            </a:r>
            <a:r>
              <a:rPr sz="3000" i="1" dirty="0">
                <a:latin typeface="Times New Roman"/>
                <a:cs typeface="Times New Roman"/>
              </a:rPr>
              <a:t>ned</a:t>
            </a:r>
            <a:r>
              <a:rPr sz="3000" i="1" spc="30" dirty="0">
                <a:latin typeface="Times New Roman"/>
                <a:cs typeface="Times New Roman"/>
              </a:rPr>
              <a:t> </a:t>
            </a:r>
            <a:r>
              <a:rPr sz="3000" i="1" dirty="0">
                <a:latin typeface="Times New Roman"/>
                <a:cs typeface="Times New Roman"/>
              </a:rPr>
              <a:t>geo</a:t>
            </a:r>
            <a:r>
              <a:rPr sz="3000" i="1" spc="5" dirty="0">
                <a:latin typeface="Times New Roman"/>
                <a:cs typeface="Times New Roman"/>
              </a:rPr>
              <a:t>g</a:t>
            </a:r>
            <a:r>
              <a:rPr sz="3000" i="1" dirty="0">
                <a:latin typeface="Times New Roman"/>
                <a:cs typeface="Times New Roman"/>
              </a:rPr>
              <a:t>raphic</a:t>
            </a:r>
            <a:r>
              <a:rPr sz="3000" i="1" spc="30" dirty="0">
                <a:latin typeface="Times New Roman"/>
                <a:cs typeface="Times New Roman"/>
              </a:rPr>
              <a:t> </a:t>
            </a:r>
            <a:r>
              <a:rPr sz="3000" i="1" dirty="0">
                <a:latin typeface="Times New Roman"/>
                <a:cs typeface="Times New Roman"/>
              </a:rPr>
              <a:t>focus.</a:t>
            </a:r>
            <a:endParaRPr sz="3000" dirty="0">
              <a:latin typeface="Times New Roman"/>
              <a:cs typeface="Times New Roman"/>
            </a:endParaRPr>
          </a:p>
          <a:p>
            <a:pPr>
              <a:lnSpc>
                <a:spcPct val="100000"/>
              </a:lnSpc>
              <a:spcBef>
                <a:spcPts val="19"/>
              </a:spcBef>
            </a:pPr>
            <a:endParaRPr sz="4150" dirty="0">
              <a:latin typeface="Times New Roman"/>
              <a:cs typeface="Times New Roman"/>
            </a:endParaRPr>
          </a:p>
        </p:txBody>
      </p:sp>
      <p:sp>
        <p:nvSpPr>
          <p:cNvPr id="8" name="object 3"/>
          <p:cNvSpPr/>
          <p:nvPr/>
        </p:nvSpPr>
        <p:spPr>
          <a:xfrm>
            <a:off x="4708437" y="4719987"/>
            <a:ext cx="2000251" cy="2000250"/>
          </a:xfrm>
          <a:custGeom>
            <a:avLst/>
            <a:gdLst/>
            <a:ahLst/>
            <a:cxnLst/>
            <a:rect l="l" t="t" r="r" b="b"/>
            <a:pathLst>
              <a:path w="2000250" h="2000250">
                <a:moveTo>
                  <a:pt x="0" y="999921"/>
                </a:moveTo>
                <a:lnTo>
                  <a:pt x="3314" y="917911"/>
                </a:lnTo>
                <a:lnTo>
                  <a:pt x="13087" y="837728"/>
                </a:lnTo>
                <a:lnTo>
                  <a:pt x="29059" y="759627"/>
                </a:lnTo>
                <a:lnTo>
                  <a:pt x="50975" y="683867"/>
                </a:lnTo>
                <a:lnTo>
                  <a:pt x="78577" y="610704"/>
                </a:lnTo>
                <a:lnTo>
                  <a:pt x="111607" y="540397"/>
                </a:lnTo>
                <a:lnTo>
                  <a:pt x="149807" y="473203"/>
                </a:lnTo>
                <a:lnTo>
                  <a:pt x="192922" y="409378"/>
                </a:lnTo>
                <a:lnTo>
                  <a:pt x="240692" y="349181"/>
                </a:lnTo>
                <a:lnTo>
                  <a:pt x="292861" y="292868"/>
                </a:lnTo>
                <a:lnTo>
                  <a:pt x="349172" y="240697"/>
                </a:lnTo>
                <a:lnTo>
                  <a:pt x="409367" y="192925"/>
                </a:lnTo>
                <a:lnTo>
                  <a:pt x="473189" y="149810"/>
                </a:lnTo>
                <a:lnTo>
                  <a:pt x="540380" y="111608"/>
                </a:lnTo>
                <a:lnTo>
                  <a:pt x="610683" y="78578"/>
                </a:lnTo>
                <a:lnTo>
                  <a:pt x="683841" y="50976"/>
                </a:lnTo>
                <a:lnTo>
                  <a:pt x="759596" y="29060"/>
                </a:lnTo>
                <a:lnTo>
                  <a:pt x="837690" y="13087"/>
                </a:lnTo>
                <a:lnTo>
                  <a:pt x="917868" y="3314"/>
                </a:lnTo>
                <a:lnTo>
                  <a:pt x="999871" y="0"/>
                </a:lnTo>
                <a:lnTo>
                  <a:pt x="1081873" y="3314"/>
                </a:lnTo>
                <a:lnTo>
                  <a:pt x="1162051" y="13087"/>
                </a:lnTo>
                <a:lnTo>
                  <a:pt x="1240145" y="29060"/>
                </a:lnTo>
                <a:lnTo>
                  <a:pt x="1315900" y="50976"/>
                </a:lnTo>
                <a:lnTo>
                  <a:pt x="1389058" y="78578"/>
                </a:lnTo>
                <a:lnTo>
                  <a:pt x="1459361" y="111608"/>
                </a:lnTo>
                <a:lnTo>
                  <a:pt x="1526552" y="149810"/>
                </a:lnTo>
                <a:lnTo>
                  <a:pt x="1590374" y="192925"/>
                </a:lnTo>
                <a:lnTo>
                  <a:pt x="1650569" y="240697"/>
                </a:lnTo>
                <a:lnTo>
                  <a:pt x="1706880" y="292868"/>
                </a:lnTo>
                <a:lnTo>
                  <a:pt x="1759049" y="349181"/>
                </a:lnTo>
                <a:lnTo>
                  <a:pt x="1806819" y="409378"/>
                </a:lnTo>
                <a:lnTo>
                  <a:pt x="1849934" y="473203"/>
                </a:lnTo>
                <a:lnTo>
                  <a:pt x="1888134" y="540397"/>
                </a:lnTo>
                <a:lnTo>
                  <a:pt x="1921164" y="610704"/>
                </a:lnTo>
                <a:lnTo>
                  <a:pt x="1948766" y="683867"/>
                </a:lnTo>
                <a:lnTo>
                  <a:pt x="1970682" y="759627"/>
                </a:lnTo>
                <a:lnTo>
                  <a:pt x="1986654" y="837728"/>
                </a:lnTo>
                <a:lnTo>
                  <a:pt x="1996427" y="917911"/>
                </a:lnTo>
                <a:lnTo>
                  <a:pt x="1999741" y="999921"/>
                </a:lnTo>
                <a:lnTo>
                  <a:pt x="1996427" y="1081927"/>
                </a:lnTo>
                <a:lnTo>
                  <a:pt x="1986654" y="1162108"/>
                </a:lnTo>
                <a:lnTo>
                  <a:pt x="1970682" y="1240206"/>
                </a:lnTo>
                <a:lnTo>
                  <a:pt x="1948766" y="1315963"/>
                </a:lnTo>
                <a:lnTo>
                  <a:pt x="1921164" y="1389122"/>
                </a:lnTo>
                <a:lnTo>
                  <a:pt x="1888134" y="1459427"/>
                </a:lnTo>
                <a:lnTo>
                  <a:pt x="1849934" y="1526619"/>
                </a:lnTo>
                <a:lnTo>
                  <a:pt x="1806819" y="1590442"/>
                </a:lnTo>
                <a:lnTo>
                  <a:pt x="1759049" y="1650637"/>
                </a:lnTo>
                <a:lnTo>
                  <a:pt x="1706879" y="1706949"/>
                </a:lnTo>
                <a:lnTo>
                  <a:pt x="1650569" y="1759118"/>
                </a:lnTo>
                <a:lnTo>
                  <a:pt x="1590374" y="1806889"/>
                </a:lnTo>
                <a:lnTo>
                  <a:pt x="1526552" y="1850003"/>
                </a:lnTo>
                <a:lnTo>
                  <a:pt x="1459361" y="1888204"/>
                </a:lnTo>
                <a:lnTo>
                  <a:pt x="1389058" y="1921234"/>
                </a:lnTo>
                <a:lnTo>
                  <a:pt x="1315900" y="1948835"/>
                </a:lnTo>
                <a:lnTo>
                  <a:pt x="1240145" y="1970751"/>
                </a:lnTo>
                <a:lnTo>
                  <a:pt x="1162051" y="1986723"/>
                </a:lnTo>
                <a:lnTo>
                  <a:pt x="1081873" y="1996495"/>
                </a:lnTo>
                <a:lnTo>
                  <a:pt x="999871" y="1999810"/>
                </a:lnTo>
                <a:lnTo>
                  <a:pt x="917868" y="1996495"/>
                </a:lnTo>
                <a:lnTo>
                  <a:pt x="837690" y="1986723"/>
                </a:lnTo>
                <a:lnTo>
                  <a:pt x="759596" y="1970751"/>
                </a:lnTo>
                <a:lnTo>
                  <a:pt x="683841" y="1948835"/>
                </a:lnTo>
                <a:lnTo>
                  <a:pt x="610683" y="1921234"/>
                </a:lnTo>
                <a:lnTo>
                  <a:pt x="540380" y="1888204"/>
                </a:lnTo>
                <a:lnTo>
                  <a:pt x="473189" y="1850003"/>
                </a:lnTo>
                <a:lnTo>
                  <a:pt x="409367" y="1806889"/>
                </a:lnTo>
                <a:lnTo>
                  <a:pt x="349172" y="1759118"/>
                </a:lnTo>
                <a:lnTo>
                  <a:pt x="292862" y="1706949"/>
                </a:lnTo>
                <a:lnTo>
                  <a:pt x="240692" y="1650637"/>
                </a:lnTo>
                <a:lnTo>
                  <a:pt x="192922" y="1590442"/>
                </a:lnTo>
                <a:lnTo>
                  <a:pt x="149807" y="1526619"/>
                </a:lnTo>
                <a:lnTo>
                  <a:pt x="111607" y="1459427"/>
                </a:lnTo>
                <a:lnTo>
                  <a:pt x="78577" y="1389122"/>
                </a:lnTo>
                <a:lnTo>
                  <a:pt x="50975" y="1315963"/>
                </a:lnTo>
                <a:lnTo>
                  <a:pt x="29059" y="1240206"/>
                </a:lnTo>
                <a:lnTo>
                  <a:pt x="13087" y="1162108"/>
                </a:lnTo>
                <a:lnTo>
                  <a:pt x="3314" y="1081927"/>
                </a:lnTo>
                <a:lnTo>
                  <a:pt x="0" y="999921"/>
                </a:lnTo>
                <a:close/>
              </a:path>
            </a:pathLst>
          </a:custGeom>
          <a:ln w="12700">
            <a:solidFill>
              <a:srgbClr val="000000"/>
            </a:solidFill>
          </a:ln>
        </p:spPr>
        <p:txBody>
          <a:bodyPr wrap="square" lIns="0" tIns="0" rIns="0" bIns="0" rtlCol="0"/>
          <a:lstStyle/>
          <a:p>
            <a:endParaRPr/>
          </a:p>
        </p:txBody>
      </p:sp>
      <p:sp>
        <p:nvSpPr>
          <p:cNvPr id="9" name="object 4"/>
          <p:cNvSpPr txBox="1"/>
          <p:nvPr/>
        </p:nvSpPr>
        <p:spPr>
          <a:xfrm>
            <a:off x="5133083" y="5377268"/>
            <a:ext cx="1365885" cy="589905"/>
          </a:xfrm>
          <a:prstGeom prst="rect">
            <a:avLst/>
          </a:prstGeom>
        </p:spPr>
        <p:txBody>
          <a:bodyPr vert="horz" wrap="square" lIns="0" tIns="0" rIns="0" bIns="0" rtlCol="0">
            <a:spAutoFit/>
          </a:bodyPr>
          <a:lstStyle/>
          <a:p>
            <a:pPr marL="12700" marR="5080" indent="39370">
              <a:lnSpc>
                <a:spcPts val="2320"/>
              </a:lnSpc>
            </a:pPr>
            <a:r>
              <a:rPr sz="2100" spc="-5" dirty="0">
                <a:latin typeface="Calibri"/>
                <a:cs typeface="Calibri"/>
              </a:rPr>
              <a:t>Community </a:t>
            </a:r>
            <a:r>
              <a:rPr sz="2100" spc="-30" dirty="0">
                <a:latin typeface="Calibri"/>
                <a:cs typeface="Calibri"/>
              </a:rPr>
              <a:t>F</a:t>
            </a:r>
            <a:r>
              <a:rPr sz="2100" spc="-5" dirty="0">
                <a:latin typeface="Calibri"/>
                <a:cs typeface="Calibri"/>
              </a:rPr>
              <a:t>ound</a:t>
            </a:r>
            <a:r>
              <a:rPr sz="2100" spc="-25" dirty="0">
                <a:latin typeface="Calibri"/>
                <a:cs typeface="Calibri"/>
              </a:rPr>
              <a:t>a</a:t>
            </a:r>
            <a:r>
              <a:rPr sz="2100" dirty="0">
                <a:latin typeface="Calibri"/>
                <a:cs typeface="Calibri"/>
              </a:rPr>
              <a:t>tions</a:t>
            </a:r>
          </a:p>
        </p:txBody>
      </p:sp>
      <p:sp>
        <p:nvSpPr>
          <p:cNvPr id="10" name="object 5"/>
          <p:cNvSpPr/>
          <p:nvPr/>
        </p:nvSpPr>
        <p:spPr>
          <a:xfrm>
            <a:off x="3383536" y="4164076"/>
            <a:ext cx="1398912" cy="1090930"/>
          </a:xfrm>
          <a:custGeom>
            <a:avLst/>
            <a:gdLst/>
            <a:ahLst/>
            <a:cxnLst/>
            <a:rect l="l" t="t" r="r" b="b"/>
            <a:pathLst>
              <a:path w="1355725" h="1090929">
                <a:moveTo>
                  <a:pt x="196087" y="0"/>
                </a:moveTo>
                <a:lnTo>
                  <a:pt x="0" y="280162"/>
                </a:lnTo>
                <a:lnTo>
                  <a:pt x="1024001" y="997204"/>
                </a:lnTo>
                <a:lnTo>
                  <a:pt x="958595" y="1090549"/>
                </a:lnTo>
                <a:lnTo>
                  <a:pt x="1355470" y="1020572"/>
                </a:lnTo>
                <a:lnTo>
                  <a:pt x="1301952" y="717042"/>
                </a:lnTo>
                <a:lnTo>
                  <a:pt x="1220089" y="717042"/>
                </a:lnTo>
                <a:lnTo>
                  <a:pt x="196087" y="0"/>
                </a:lnTo>
                <a:close/>
              </a:path>
              <a:path w="1355725" h="1090929">
                <a:moveTo>
                  <a:pt x="1285493" y="623697"/>
                </a:moveTo>
                <a:lnTo>
                  <a:pt x="1220089" y="717042"/>
                </a:lnTo>
                <a:lnTo>
                  <a:pt x="1301952" y="717042"/>
                </a:lnTo>
                <a:lnTo>
                  <a:pt x="1285493" y="623697"/>
                </a:lnTo>
                <a:close/>
              </a:path>
            </a:pathLst>
          </a:custGeom>
          <a:solidFill>
            <a:schemeClr val="tx2">
              <a:lumMod val="75000"/>
            </a:schemeClr>
          </a:solidFill>
        </p:spPr>
        <p:txBody>
          <a:bodyPr wrap="square" lIns="0" tIns="0" rIns="0" bIns="0" rtlCol="0"/>
          <a:lstStyle/>
          <a:p>
            <a:endParaRPr/>
          </a:p>
        </p:txBody>
      </p:sp>
      <p:sp>
        <p:nvSpPr>
          <p:cNvPr id="11" name="object 6"/>
          <p:cNvSpPr/>
          <p:nvPr/>
        </p:nvSpPr>
        <p:spPr>
          <a:xfrm>
            <a:off x="2294311" y="3313900"/>
            <a:ext cx="1940768" cy="1354745"/>
          </a:xfrm>
          <a:custGeom>
            <a:avLst/>
            <a:gdLst/>
            <a:ahLst/>
            <a:cxnLst/>
            <a:rect l="l" t="t" r="r" b="b"/>
            <a:pathLst>
              <a:path w="1899920" h="1520189">
                <a:moveTo>
                  <a:pt x="1747901" y="0"/>
                </a:moveTo>
                <a:lnTo>
                  <a:pt x="138362" y="605"/>
                </a:lnTo>
                <a:lnTo>
                  <a:pt x="96796" y="10344"/>
                </a:lnTo>
                <a:lnTo>
                  <a:pt x="60504" y="30627"/>
                </a:lnTo>
                <a:lnTo>
                  <a:pt x="31228" y="59713"/>
                </a:lnTo>
                <a:lnTo>
                  <a:pt x="10713" y="95858"/>
                </a:lnTo>
                <a:lnTo>
                  <a:pt x="701" y="137318"/>
                </a:lnTo>
                <a:lnTo>
                  <a:pt x="0" y="152019"/>
                </a:lnTo>
                <a:lnTo>
                  <a:pt x="605" y="1381446"/>
                </a:lnTo>
                <a:lnTo>
                  <a:pt x="10344" y="1423012"/>
                </a:lnTo>
                <a:lnTo>
                  <a:pt x="30627" y="1459304"/>
                </a:lnTo>
                <a:lnTo>
                  <a:pt x="59713" y="1488580"/>
                </a:lnTo>
                <a:lnTo>
                  <a:pt x="95858" y="1509095"/>
                </a:lnTo>
                <a:lnTo>
                  <a:pt x="137318" y="1519107"/>
                </a:lnTo>
                <a:lnTo>
                  <a:pt x="152019" y="1519808"/>
                </a:lnTo>
                <a:lnTo>
                  <a:pt x="1761440" y="1519212"/>
                </a:lnTo>
                <a:lnTo>
                  <a:pt x="1802983" y="1509492"/>
                </a:lnTo>
                <a:lnTo>
                  <a:pt x="1839269" y="1489215"/>
                </a:lnTo>
                <a:lnTo>
                  <a:pt x="1868548" y="1460127"/>
                </a:lnTo>
                <a:lnTo>
                  <a:pt x="1889072" y="1423972"/>
                </a:lnTo>
                <a:lnTo>
                  <a:pt x="1899090" y="1382496"/>
                </a:lnTo>
                <a:lnTo>
                  <a:pt x="1899792" y="1367789"/>
                </a:lnTo>
                <a:lnTo>
                  <a:pt x="1899196" y="138460"/>
                </a:lnTo>
                <a:lnTo>
                  <a:pt x="1889478" y="96867"/>
                </a:lnTo>
                <a:lnTo>
                  <a:pt x="1869208" y="60550"/>
                </a:lnTo>
                <a:lnTo>
                  <a:pt x="1840136" y="31253"/>
                </a:lnTo>
                <a:lnTo>
                  <a:pt x="1804012" y="10722"/>
                </a:lnTo>
                <a:lnTo>
                  <a:pt x="1762585" y="702"/>
                </a:lnTo>
                <a:lnTo>
                  <a:pt x="1747901" y="0"/>
                </a:lnTo>
                <a:close/>
              </a:path>
            </a:pathLst>
          </a:custGeom>
          <a:solidFill>
            <a:srgbClr val="FFFFFF"/>
          </a:solidFill>
          <a:ln>
            <a:solidFill>
              <a:schemeClr val="tx2">
                <a:lumMod val="75000"/>
              </a:schemeClr>
            </a:solidFill>
          </a:ln>
        </p:spPr>
        <p:txBody>
          <a:bodyPr wrap="square" lIns="0" tIns="0" rIns="0" bIns="0" rtlCol="0"/>
          <a:lstStyle/>
          <a:p>
            <a:pPr algn="ctr"/>
            <a:endParaRPr lang="en-US" dirty="0"/>
          </a:p>
          <a:p>
            <a:pPr algn="ctr"/>
            <a:r>
              <a:rPr lang="en-US" sz="2000" b="1" dirty="0"/>
              <a:t>Active Leadership</a:t>
            </a:r>
            <a:endParaRPr b="1" dirty="0"/>
          </a:p>
        </p:txBody>
      </p:sp>
      <p:sp>
        <p:nvSpPr>
          <p:cNvPr id="12" name="object 9"/>
          <p:cNvSpPr/>
          <p:nvPr/>
        </p:nvSpPr>
        <p:spPr>
          <a:xfrm>
            <a:off x="5554091" y="3724287"/>
            <a:ext cx="570231" cy="1015615"/>
          </a:xfrm>
          <a:custGeom>
            <a:avLst/>
            <a:gdLst/>
            <a:ahLst/>
            <a:cxnLst/>
            <a:rect l="l" t="t" r="r" b="b"/>
            <a:pathLst>
              <a:path w="570229" h="1535429">
                <a:moveTo>
                  <a:pt x="569976" y="1250061"/>
                </a:moveTo>
                <a:lnTo>
                  <a:pt x="0" y="1250061"/>
                </a:lnTo>
                <a:lnTo>
                  <a:pt x="284988" y="1535049"/>
                </a:lnTo>
                <a:lnTo>
                  <a:pt x="569976" y="1250061"/>
                </a:lnTo>
                <a:close/>
              </a:path>
              <a:path w="570229" h="1535429">
                <a:moveTo>
                  <a:pt x="456056" y="0"/>
                </a:moveTo>
                <a:lnTo>
                  <a:pt x="114046" y="0"/>
                </a:lnTo>
                <a:lnTo>
                  <a:pt x="114046" y="1250061"/>
                </a:lnTo>
                <a:lnTo>
                  <a:pt x="456056" y="1250061"/>
                </a:lnTo>
                <a:lnTo>
                  <a:pt x="456056" y="0"/>
                </a:lnTo>
                <a:close/>
              </a:path>
            </a:pathLst>
          </a:custGeom>
          <a:solidFill>
            <a:schemeClr val="tx2">
              <a:lumMod val="75000"/>
            </a:schemeClr>
          </a:solidFill>
        </p:spPr>
        <p:txBody>
          <a:bodyPr wrap="square" lIns="0" tIns="0" rIns="0" bIns="0" rtlCol="0"/>
          <a:lstStyle/>
          <a:p>
            <a:endParaRPr/>
          </a:p>
        </p:txBody>
      </p:sp>
      <p:sp>
        <p:nvSpPr>
          <p:cNvPr id="14" name="object 14"/>
          <p:cNvSpPr/>
          <p:nvPr/>
        </p:nvSpPr>
        <p:spPr>
          <a:xfrm>
            <a:off x="6550518" y="4123180"/>
            <a:ext cx="1355725" cy="1090930"/>
          </a:xfrm>
          <a:custGeom>
            <a:avLst/>
            <a:gdLst/>
            <a:ahLst/>
            <a:cxnLst/>
            <a:rect l="l" t="t" r="r" b="b"/>
            <a:pathLst>
              <a:path w="1355725" h="1090929">
                <a:moveTo>
                  <a:pt x="69976" y="623569"/>
                </a:moveTo>
                <a:lnTo>
                  <a:pt x="0" y="1020444"/>
                </a:lnTo>
                <a:lnTo>
                  <a:pt x="396875" y="1090421"/>
                </a:lnTo>
                <a:lnTo>
                  <a:pt x="331470" y="997076"/>
                </a:lnTo>
                <a:lnTo>
                  <a:pt x="731566" y="716914"/>
                </a:lnTo>
                <a:lnTo>
                  <a:pt x="135381" y="716914"/>
                </a:lnTo>
                <a:lnTo>
                  <a:pt x="69976" y="623569"/>
                </a:lnTo>
                <a:close/>
              </a:path>
              <a:path w="1355725" h="1090929">
                <a:moveTo>
                  <a:pt x="1159382" y="0"/>
                </a:moveTo>
                <a:lnTo>
                  <a:pt x="135381" y="716914"/>
                </a:lnTo>
                <a:lnTo>
                  <a:pt x="731566" y="716914"/>
                </a:lnTo>
                <a:lnTo>
                  <a:pt x="1355471" y="280034"/>
                </a:lnTo>
                <a:lnTo>
                  <a:pt x="1159382" y="0"/>
                </a:lnTo>
                <a:close/>
              </a:path>
            </a:pathLst>
          </a:custGeom>
          <a:solidFill>
            <a:schemeClr val="tx2">
              <a:lumMod val="75000"/>
            </a:schemeClr>
          </a:solidFill>
        </p:spPr>
        <p:txBody>
          <a:bodyPr wrap="square" lIns="0" tIns="0" rIns="0" bIns="0" rtlCol="0"/>
          <a:lstStyle/>
          <a:p>
            <a:endParaRPr/>
          </a:p>
        </p:txBody>
      </p:sp>
      <p:sp>
        <p:nvSpPr>
          <p:cNvPr id="15" name="object 15"/>
          <p:cNvSpPr/>
          <p:nvPr/>
        </p:nvSpPr>
        <p:spPr>
          <a:xfrm>
            <a:off x="7051291" y="3653030"/>
            <a:ext cx="1698639" cy="1433626"/>
          </a:xfrm>
          <a:custGeom>
            <a:avLst/>
            <a:gdLst/>
            <a:ahLst/>
            <a:cxnLst/>
            <a:rect l="l" t="t" r="r" b="b"/>
            <a:pathLst>
              <a:path w="1899920" h="1520189">
                <a:moveTo>
                  <a:pt x="1747774" y="0"/>
                </a:moveTo>
                <a:lnTo>
                  <a:pt x="138362" y="605"/>
                </a:lnTo>
                <a:lnTo>
                  <a:pt x="96796" y="10344"/>
                </a:lnTo>
                <a:lnTo>
                  <a:pt x="60504" y="30627"/>
                </a:lnTo>
                <a:lnTo>
                  <a:pt x="31228" y="59713"/>
                </a:lnTo>
                <a:lnTo>
                  <a:pt x="10713" y="95858"/>
                </a:lnTo>
                <a:lnTo>
                  <a:pt x="701" y="137318"/>
                </a:lnTo>
                <a:lnTo>
                  <a:pt x="0" y="152019"/>
                </a:lnTo>
                <a:lnTo>
                  <a:pt x="605" y="1381446"/>
                </a:lnTo>
                <a:lnTo>
                  <a:pt x="10344" y="1423012"/>
                </a:lnTo>
                <a:lnTo>
                  <a:pt x="30627" y="1459304"/>
                </a:lnTo>
                <a:lnTo>
                  <a:pt x="59713" y="1488580"/>
                </a:lnTo>
                <a:lnTo>
                  <a:pt x="95858" y="1509095"/>
                </a:lnTo>
                <a:lnTo>
                  <a:pt x="137318" y="1519107"/>
                </a:lnTo>
                <a:lnTo>
                  <a:pt x="152019" y="1519808"/>
                </a:lnTo>
                <a:lnTo>
                  <a:pt x="1761430" y="1519203"/>
                </a:lnTo>
                <a:lnTo>
                  <a:pt x="1802996" y="1509464"/>
                </a:lnTo>
                <a:lnTo>
                  <a:pt x="1839288" y="1489181"/>
                </a:lnTo>
                <a:lnTo>
                  <a:pt x="1868564" y="1460095"/>
                </a:lnTo>
                <a:lnTo>
                  <a:pt x="1889079" y="1423950"/>
                </a:lnTo>
                <a:lnTo>
                  <a:pt x="1899091" y="1382490"/>
                </a:lnTo>
                <a:lnTo>
                  <a:pt x="1899793" y="1367789"/>
                </a:lnTo>
                <a:lnTo>
                  <a:pt x="1899187" y="138362"/>
                </a:lnTo>
                <a:lnTo>
                  <a:pt x="1889448" y="96796"/>
                </a:lnTo>
                <a:lnTo>
                  <a:pt x="1869165" y="60504"/>
                </a:lnTo>
                <a:lnTo>
                  <a:pt x="1840079" y="31228"/>
                </a:lnTo>
                <a:lnTo>
                  <a:pt x="1803934" y="10713"/>
                </a:lnTo>
                <a:lnTo>
                  <a:pt x="1762474" y="701"/>
                </a:lnTo>
                <a:lnTo>
                  <a:pt x="1747774" y="0"/>
                </a:lnTo>
                <a:close/>
              </a:path>
            </a:pathLst>
          </a:custGeom>
          <a:solidFill>
            <a:srgbClr val="FFFFFF"/>
          </a:solidFill>
        </p:spPr>
        <p:txBody>
          <a:bodyPr wrap="square" lIns="0" tIns="0" rIns="0" bIns="0" rtlCol="0"/>
          <a:lstStyle/>
          <a:p>
            <a:endParaRPr/>
          </a:p>
        </p:txBody>
      </p:sp>
      <p:sp>
        <p:nvSpPr>
          <p:cNvPr id="3" name="Rectangle: Rounded Corners 2">
            <a:extLst>
              <a:ext uri="{FF2B5EF4-FFF2-40B4-BE49-F238E27FC236}">
                <a16:creationId xmlns:a16="http://schemas.microsoft.com/office/drawing/2014/main" id="{32BC2183-9ED1-DC9F-1361-E9DE21B5B88D}"/>
              </a:ext>
            </a:extLst>
          </p:cNvPr>
          <p:cNvSpPr/>
          <p:nvPr/>
        </p:nvSpPr>
        <p:spPr>
          <a:xfrm>
            <a:off x="5043195" y="2592615"/>
            <a:ext cx="1692971" cy="1131672"/>
          </a:xfrm>
          <a:prstGeom prst="roundRect">
            <a:avLst/>
          </a:prstGeom>
          <a:no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23C7C09B-91E6-C0B4-3630-A0CD379D1781}"/>
              </a:ext>
            </a:extLst>
          </p:cNvPr>
          <p:cNvSpPr/>
          <p:nvPr/>
        </p:nvSpPr>
        <p:spPr>
          <a:xfrm>
            <a:off x="7025793" y="3699983"/>
            <a:ext cx="2472211" cy="1433626"/>
          </a:xfrm>
          <a:prstGeom prst="roundRect">
            <a:avLst/>
          </a:prstGeom>
          <a:no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BFFCE26-3C75-F7CB-5B29-25F79D22E29C}"/>
              </a:ext>
            </a:extLst>
          </p:cNvPr>
          <p:cNvSpPr txBox="1"/>
          <p:nvPr/>
        </p:nvSpPr>
        <p:spPr>
          <a:xfrm>
            <a:off x="7143522" y="3796657"/>
            <a:ext cx="2317719" cy="1138773"/>
          </a:xfrm>
          <a:prstGeom prst="rect">
            <a:avLst/>
          </a:prstGeom>
          <a:noFill/>
        </p:spPr>
        <p:txBody>
          <a:bodyPr wrap="square" rtlCol="0">
            <a:spAutoFit/>
          </a:bodyPr>
          <a:lstStyle/>
          <a:p>
            <a:endParaRPr lang="en-US" sz="1700" dirty="0"/>
          </a:p>
          <a:p>
            <a:pPr algn="ctr"/>
            <a:r>
              <a:rPr lang="en-US" sz="1700" b="1" dirty="0"/>
              <a:t>Respond Quickly to Socio-economic Trends</a:t>
            </a:r>
          </a:p>
        </p:txBody>
      </p:sp>
      <p:sp>
        <p:nvSpPr>
          <p:cNvPr id="6" name="TextBox 5">
            <a:extLst>
              <a:ext uri="{FF2B5EF4-FFF2-40B4-BE49-F238E27FC236}">
                <a16:creationId xmlns:a16="http://schemas.microsoft.com/office/drawing/2014/main" id="{D21CA532-D901-D676-16B7-64A0DE306D10}"/>
              </a:ext>
            </a:extLst>
          </p:cNvPr>
          <p:cNvSpPr txBox="1"/>
          <p:nvPr/>
        </p:nvSpPr>
        <p:spPr>
          <a:xfrm>
            <a:off x="5047861" y="2783854"/>
            <a:ext cx="1894115" cy="923330"/>
          </a:xfrm>
          <a:prstGeom prst="rect">
            <a:avLst/>
          </a:prstGeom>
          <a:noFill/>
        </p:spPr>
        <p:txBody>
          <a:bodyPr wrap="square" rtlCol="0">
            <a:spAutoFit/>
          </a:bodyPr>
          <a:lstStyle/>
          <a:p>
            <a:pPr algn="ctr"/>
            <a:r>
              <a:rPr lang="en-US" b="1" dirty="0"/>
              <a:t>Anticipate Community Needs</a:t>
            </a:r>
          </a:p>
        </p:txBody>
      </p:sp>
    </p:spTree>
    <p:extLst>
      <p:ext uri="{BB962C8B-B14F-4D97-AF65-F5344CB8AC3E}">
        <p14:creationId xmlns:p14="http://schemas.microsoft.com/office/powerpoint/2010/main" val="2115717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1406681" y="1151814"/>
            <a:ext cx="10672030" cy="4142823"/>
          </a:xfrm>
          <a:prstGeom prst="rect">
            <a:avLst/>
          </a:prstGeom>
        </p:spPr>
      </p:pic>
      <p:sp>
        <p:nvSpPr>
          <p:cNvPr id="2" name="Title 1"/>
          <p:cNvSpPr>
            <a:spLocks noGrp="1"/>
          </p:cNvSpPr>
          <p:nvPr>
            <p:ph type="title"/>
          </p:nvPr>
        </p:nvSpPr>
        <p:spPr/>
        <p:txBody>
          <a:bodyPr/>
          <a:lstStyle/>
          <a:p>
            <a:r>
              <a:rPr lang="en-US" dirty="0"/>
              <a:t>	</a:t>
            </a:r>
          </a:p>
        </p:txBody>
      </p:sp>
      <p:sp>
        <p:nvSpPr>
          <p:cNvPr id="9" name="Right Arrow 8"/>
          <p:cNvSpPr/>
          <p:nvPr/>
        </p:nvSpPr>
        <p:spPr>
          <a:xfrm>
            <a:off x="9927578" y="5056173"/>
            <a:ext cx="1408015" cy="1276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1613911" y="190924"/>
            <a:ext cx="10464800" cy="639762"/>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rgbClr val="2F4241"/>
                </a:solidFill>
              </a:rPr>
              <a:t>Organizational Information</a:t>
            </a:r>
          </a:p>
        </p:txBody>
      </p:sp>
      <p:sp>
        <p:nvSpPr>
          <p:cNvPr id="14" name="TextBox 13"/>
          <p:cNvSpPr txBox="1"/>
          <p:nvPr/>
        </p:nvSpPr>
        <p:spPr>
          <a:xfrm>
            <a:off x="3252759" y="4226578"/>
            <a:ext cx="5029200" cy="1200329"/>
          </a:xfrm>
          <a:prstGeom prst="rect">
            <a:avLst/>
          </a:prstGeom>
          <a:noFill/>
          <a:ln>
            <a:solidFill>
              <a:schemeClr val="accent2"/>
            </a:solidFill>
          </a:ln>
        </p:spPr>
        <p:txBody>
          <a:bodyPr wrap="square" rtlCol="0">
            <a:spAutoFit/>
          </a:bodyPr>
          <a:lstStyle/>
          <a:p>
            <a:pPr algn="ctr"/>
            <a:r>
              <a:rPr lang="en-US" dirty="0">
                <a:solidFill>
                  <a:schemeClr val="tx2">
                    <a:lumMod val="50000"/>
                  </a:schemeClr>
                </a:solidFill>
              </a:rPr>
              <a:t>ALL information entered as a part of the account creation process becomes </a:t>
            </a:r>
            <a:r>
              <a:rPr lang="en-US" i="1" dirty="0">
                <a:solidFill>
                  <a:schemeClr val="tx2">
                    <a:lumMod val="50000"/>
                  </a:schemeClr>
                </a:solidFill>
              </a:rPr>
              <a:t>part of your submitted application!</a:t>
            </a:r>
            <a:r>
              <a:rPr lang="en-US" dirty="0">
                <a:solidFill>
                  <a:schemeClr val="tx2">
                    <a:lumMod val="50000"/>
                  </a:schemeClr>
                </a:solidFill>
              </a:rPr>
              <a:t>  Assure that all information is entered correctly.</a:t>
            </a:r>
          </a:p>
        </p:txBody>
      </p:sp>
      <p:sp>
        <p:nvSpPr>
          <p:cNvPr id="16" name="TextBox 15"/>
          <p:cNvSpPr txBox="1"/>
          <p:nvPr/>
        </p:nvSpPr>
        <p:spPr>
          <a:xfrm>
            <a:off x="5177553" y="977608"/>
            <a:ext cx="5195087" cy="738664"/>
          </a:xfrm>
          <a:prstGeom prst="rect">
            <a:avLst/>
          </a:prstGeom>
          <a:noFill/>
          <a:ln>
            <a:solidFill>
              <a:schemeClr val="accent1"/>
            </a:solidFill>
          </a:ln>
        </p:spPr>
        <p:txBody>
          <a:bodyPr wrap="square" rtlCol="0">
            <a:spAutoFit/>
          </a:bodyPr>
          <a:lstStyle/>
          <a:p>
            <a:r>
              <a:rPr lang="en-US" sz="1400" b="1" dirty="0">
                <a:solidFill>
                  <a:schemeClr val="accent2"/>
                </a:solidFill>
              </a:rPr>
              <a:t>*If the EIN number is already associated with an account, you will receive a notice to contact the office before proceeding.</a:t>
            </a:r>
          </a:p>
        </p:txBody>
      </p:sp>
    </p:spTree>
    <p:extLst>
      <p:ext uri="{BB962C8B-B14F-4D97-AF65-F5344CB8AC3E}">
        <p14:creationId xmlns:p14="http://schemas.microsoft.com/office/powerpoint/2010/main" val="2621558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a:xfrm flipH="1">
            <a:off x="3607697" y="5170983"/>
            <a:ext cx="1205713" cy="1365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1788003" y="256260"/>
            <a:ext cx="9161430" cy="604934"/>
          </a:xfrm>
        </p:spPr>
        <p:txBody>
          <a:bodyPr>
            <a:normAutofit fontScale="90000"/>
          </a:bodyPr>
          <a:lstStyle/>
          <a:p>
            <a:r>
              <a:rPr lang="en-US">
                <a:solidFill>
                  <a:srgbClr val="2F4241"/>
                </a:solidFill>
              </a:rPr>
              <a:t>Entering Contact Information</a:t>
            </a:r>
            <a:endParaRPr lang="en-US" dirty="0">
              <a:solidFill>
                <a:srgbClr val="2F4241"/>
              </a:solidFill>
            </a:endParaRPr>
          </a:p>
        </p:txBody>
      </p:sp>
      <p:pic>
        <p:nvPicPr>
          <p:cNvPr id="12" name="Picture 11"/>
          <p:cNvPicPr>
            <a:picLocks noChangeAspect="1"/>
          </p:cNvPicPr>
          <p:nvPr/>
        </p:nvPicPr>
        <p:blipFill>
          <a:blip r:embed="rId2"/>
          <a:stretch>
            <a:fillRect/>
          </a:stretch>
        </p:blipFill>
        <p:spPr>
          <a:xfrm>
            <a:off x="1230320" y="987228"/>
            <a:ext cx="10276796" cy="5159928"/>
          </a:xfrm>
          <a:prstGeom prst="rect">
            <a:avLst/>
          </a:prstGeom>
        </p:spPr>
      </p:pic>
    </p:spTree>
    <p:extLst>
      <p:ext uri="{BB962C8B-B14F-4D97-AF65-F5344CB8AC3E}">
        <p14:creationId xmlns:p14="http://schemas.microsoft.com/office/powerpoint/2010/main" val="1686139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3090413" y="874375"/>
            <a:ext cx="8001000" cy="1259225"/>
          </a:xfrm>
          <a:prstGeom prst="rect">
            <a:avLst/>
          </a:prstGeom>
        </p:spPr>
      </p:pic>
      <p:sp>
        <p:nvSpPr>
          <p:cNvPr id="17" name="TextBox 16"/>
          <p:cNvSpPr txBox="1"/>
          <p:nvPr/>
        </p:nvSpPr>
        <p:spPr>
          <a:xfrm>
            <a:off x="1714161" y="228044"/>
            <a:ext cx="8352329" cy="646331"/>
          </a:xfrm>
          <a:prstGeom prst="rect">
            <a:avLst/>
          </a:prstGeom>
          <a:solidFill>
            <a:schemeClr val="bg2">
              <a:lumMod val="90000"/>
            </a:schemeClr>
          </a:solidFill>
        </p:spPr>
        <p:txBody>
          <a:bodyPr wrap="square" rtlCol="0">
            <a:spAutoFit/>
          </a:bodyPr>
          <a:lstStyle/>
          <a:p>
            <a:r>
              <a:rPr lang="en-US" dirty="0">
                <a:solidFill>
                  <a:schemeClr val="tx2">
                    <a:lumMod val="50000"/>
                  </a:schemeClr>
                </a:solidFill>
              </a:rPr>
              <a:t>Was the contact information listed on the previous screen for the ED? </a:t>
            </a:r>
          </a:p>
          <a:p>
            <a:r>
              <a:rPr lang="en-US" dirty="0">
                <a:solidFill>
                  <a:schemeClr val="tx2">
                    <a:lumMod val="50000"/>
                  </a:schemeClr>
                </a:solidFill>
              </a:rPr>
              <a:t>	Yes </a:t>
            </a:r>
            <a:r>
              <a:rPr lang="en-US" dirty="0">
                <a:solidFill>
                  <a:schemeClr val="tx2">
                    <a:lumMod val="50000"/>
                  </a:schemeClr>
                </a:solidFill>
                <a:sym typeface="Wingdings" panose="05000000000000000000" pitchFamily="2" charset="2"/>
              </a:rPr>
              <a:t> Next</a:t>
            </a:r>
            <a:endParaRPr lang="en-US" dirty="0">
              <a:solidFill>
                <a:schemeClr val="tx2">
                  <a:lumMod val="50000"/>
                </a:schemeClr>
              </a:solidFill>
            </a:endParaRPr>
          </a:p>
        </p:txBody>
      </p:sp>
      <p:pic>
        <p:nvPicPr>
          <p:cNvPr id="18" name="Picture 17"/>
          <p:cNvPicPr>
            <a:picLocks noChangeAspect="1"/>
          </p:cNvPicPr>
          <p:nvPr/>
        </p:nvPicPr>
        <p:blipFill>
          <a:blip r:embed="rId3"/>
          <a:stretch>
            <a:fillRect/>
          </a:stretch>
        </p:blipFill>
        <p:spPr>
          <a:xfrm>
            <a:off x="5970803" y="3397705"/>
            <a:ext cx="5986528" cy="3221581"/>
          </a:xfrm>
          <a:prstGeom prst="rect">
            <a:avLst/>
          </a:prstGeom>
        </p:spPr>
      </p:pic>
      <p:pic>
        <p:nvPicPr>
          <p:cNvPr id="19" name="Picture 18"/>
          <p:cNvPicPr>
            <a:picLocks noChangeAspect="1"/>
          </p:cNvPicPr>
          <p:nvPr/>
        </p:nvPicPr>
        <p:blipFill>
          <a:blip r:embed="rId4"/>
          <a:stretch>
            <a:fillRect/>
          </a:stretch>
        </p:blipFill>
        <p:spPr>
          <a:xfrm>
            <a:off x="1039827" y="2535613"/>
            <a:ext cx="5867400" cy="1470774"/>
          </a:xfrm>
          <a:prstGeom prst="rect">
            <a:avLst/>
          </a:prstGeom>
        </p:spPr>
      </p:pic>
      <p:sp>
        <p:nvSpPr>
          <p:cNvPr id="20" name="TextBox 19"/>
          <p:cNvSpPr txBox="1"/>
          <p:nvPr/>
        </p:nvSpPr>
        <p:spPr>
          <a:xfrm>
            <a:off x="1039827" y="2133600"/>
            <a:ext cx="5959784" cy="369332"/>
          </a:xfrm>
          <a:prstGeom prst="rect">
            <a:avLst/>
          </a:prstGeom>
          <a:solidFill>
            <a:schemeClr val="bg2">
              <a:lumMod val="90000"/>
            </a:schemeClr>
          </a:solidFill>
        </p:spPr>
        <p:txBody>
          <a:bodyPr wrap="square" rtlCol="0">
            <a:spAutoFit/>
          </a:bodyPr>
          <a:lstStyle/>
          <a:p>
            <a:r>
              <a:rPr lang="en-US" dirty="0">
                <a:solidFill>
                  <a:schemeClr val="accent4">
                    <a:lumMod val="50000"/>
                  </a:schemeClr>
                </a:solidFill>
              </a:rPr>
              <a:t>Enter any additional information for the ED </a:t>
            </a:r>
            <a:r>
              <a:rPr lang="en-US" dirty="0">
                <a:solidFill>
                  <a:schemeClr val="accent4">
                    <a:lumMod val="50000"/>
                  </a:schemeClr>
                </a:solidFill>
                <a:sym typeface="Wingdings" panose="05000000000000000000" pitchFamily="2" charset="2"/>
              </a:rPr>
              <a:t> Next</a:t>
            </a:r>
            <a:endParaRPr lang="en-US" dirty="0">
              <a:solidFill>
                <a:schemeClr val="accent4">
                  <a:lumMod val="50000"/>
                </a:schemeClr>
              </a:solidFill>
            </a:endParaRPr>
          </a:p>
        </p:txBody>
      </p:sp>
      <p:sp>
        <p:nvSpPr>
          <p:cNvPr id="21" name="TextBox 20"/>
          <p:cNvSpPr txBox="1"/>
          <p:nvPr/>
        </p:nvSpPr>
        <p:spPr>
          <a:xfrm>
            <a:off x="262317" y="4624161"/>
            <a:ext cx="5928090" cy="646331"/>
          </a:xfrm>
          <a:prstGeom prst="rect">
            <a:avLst/>
          </a:prstGeom>
          <a:solidFill>
            <a:schemeClr val="bg2">
              <a:lumMod val="90000"/>
            </a:schemeClr>
          </a:solidFill>
        </p:spPr>
        <p:txBody>
          <a:bodyPr wrap="square" rtlCol="0">
            <a:spAutoFit/>
          </a:bodyPr>
          <a:lstStyle/>
          <a:p>
            <a:r>
              <a:rPr lang="en-US" dirty="0">
                <a:solidFill>
                  <a:schemeClr val="accent6">
                    <a:lumMod val="75000"/>
                  </a:schemeClr>
                </a:solidFill>
              </a:rPr>
              <a:t>No, then enter the information for the ED </a:t>
            </a:r>
            <a:r>
              <a:rPr lang="en-US" dirty="0">
                <a:solidFill>
                  <a:schemeClr val="accent6">
                    <a:lumMod val="75000"/>
                  </a:schemeClr>
                </a:solidFill>
                <a:sym typeface="Wingdings" panose="05000000000000000000" pitchFamily="2" charset="2"/>
              </a:rPr>
              <a:t> Next</a:t>
            </a:r>
            <a:endParaRPr lang="en-US" dirty="0">
              <a:solidFill>
                <a:schemeClr val="accent6">
                  <a:lumMod val="75000"/>
                </a:schemeClr>
              </a:solidFill>
            </a:endParaRPr>
          </a:p>
          <a:p>
            <a:endParaRPr lang="en-US" dirty="0">
              <a:solidFill>
                <a:schemeClr val="accent6">
                  <a:lumMod val="75000"/>
                </a:schemeClr>
              </a:solidFill>
            </a:endParaRPr>
          </a:p>
        </p:txBody>
      </p:sp>
    </p:spTree>
    <p:extLst>
      <p:ext uri="{BB962C8B-B14F-4D97-AF65-F5344CB8AC3E}">
        <p14:creationId xmlns:p14="http://schemas.microsoft.com/office/powerpoint/2010/main" val="3631379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852170" y="4612460"/>
            <a:ext cx="11339830" cy="1792386"/>
          </a:xfrm>
          <a:prstGeom prst="rect">
            <a:avLst/>
          </a:prstGeom>
        </p:spPr>
      </p:pic>
      <p:sp>
        <p:nvSpPr>
          <p:cNvPr id="13" name="TextBox 12"/>
          <p:cNvSpPr txBox="1"/>
          <p:nvPr/>
        </p:nvSpPr>
        <p:spPr>
          <a:xfrm>
            <a:off x="2806459" y="940083"/>
            <a:ext cx="6705600" cy="369332"/>
          </a:xfrm>
          <a:prstGeom prst="rect">
            <a:avLst/>
          </a:prstGeom>
          <a:noFill/>
        </p:spPr>
        <p:txBody>
          <a:bodyPr wrap="square" rtlCol="0">
            <a:spAutoFit/>
          </a:bodyPr>
          <a:lstStyle/>
          <a:p>
            <a:r>
              <a:rPr lang="en-US" dirty="0"/>
              <a:t>Create a password – note the password requirements</a:t>
            </a:r>
          </a:p>
        </p:txBody>
      </p:sp>
      <p:pic>
        <p:nvPicPr>
          <p:cNvPr id="15" name="Picture 14"/>
          <p:cNvPicPr>
            <a:picLocks noChangeAspect="1"/>
          </p:cNvPicPr>
          <p:nvPr/>
        </p:nvPicPr>
        <p:blipFill>
          <a:blip r:embed="rId3"/>
          <a:stretch>
            <a:fillRect/>
          </a:stretch>
        </p:blipFill>
        <p:spPr>
          <a:xfrm>
            <a:off x="1294725" y="1322919"/>
            <a:ext cx="10651142" cy="1700915"/>
          </a:xfrm>
          <a:prstGeom prst="rect">
            <a:avLst/>
          </a:prstGeom>
        </p:spPr>
      </p:pic>
      <p:sp>
        <p:nvSpPr>
          <p:cNvPr id="17" name="Down Arrow 16"/>
          <p:cNvSpPr/>
          <p:nvPr/>
        </p:nvSpPr>
        <p:spPr>
          <a:xfrm rot="17594553" flipH="1">
            <a:off x="10280101" y="1981685"/>
            <a:ext cx="359928" cy="1179598"/>
          </a:xfrm>
          <a:prstGeom prst="downArrow">
            <a:avLst>
              <a:gd name="adj1" fmla="val 50000"/>
              <a:gd name="adj2" fmla="val 42581"/>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4122589" flipH="1">
            <a:off x="9183651" y="941244"/>
            <a:ext cx="266283" cy="1179598"/>
          </a:xfrm>
          <a:prstGeom prst="downArrow">
            <a:avLst>
              <a:gd name="adj1" fmla="val 50000"/>
              <a:gd name="adj2" fmla="val 42581"/>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797685" y="3412131"/>
            <a:ext cx="9448800" cy="1200329"/>
          </a:xfrm>
          <a:prstGeom prst="rect">
            <a:avLst/>
          </a:prstGeom>
          <a:noFill/>
          <a:ln>
            <a:solidFill>
              <a:schemeClr val="tx2"/>
            </a:solidFill>
          </a:ln>
        </p:spPr>
        <p:txBody>
          <a:bodyPr wrap="square" rtlCol="0">
            <a:spAutoFit/>
          </a:bodyPr>
          <a:lstStyle/>
          <a:p>
            <a:r>
              <a:rPr lang="en-US" dirty="0"/>
              <a:t>This system sends automated email communications to you during the application process and follow up reminders once awarded. It is important that you are able to receive these communications. After creating a password, you will have the opportunity to verify that the emails are coming through. </a:t>
            </a:r>
          </a:p>
        </p:txBody>
      </p:sp>
    </p:spTree>
    <p:extLst>
      <p:ext uri="{BB962C8B-B14F-4D97-AF65-F5344CB8AC3E}">
        <p14:creationId xmlns:p14="http://schemas.microsoft.com/office/powerpoint/2010/main" val="171034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58324" y="4402065"/>
            <a:ext cx="10194999" cy="1725843"/>
          </a:xfrm>
          <a:prstGeom prst="rect">
            <a:avLst/>
          </a:prstGeom>
        </p:spPr>
      </p:pic>
      <p:sp>
        <p:nvSpPr>
          <p:cNvPr id="2" name="Title 1"/>
          <p:cNvSpPr>
            <a:spLocks noGrp="1"/>
          </p:cNvSpPr>
          <p:nvPr>
            <p:ph type="title"/>
          </p:nvPr>
        </p:nvSpPr>
        <p:spPr>
          <a:xfrm>
            <a:off x="2592924" y="624110"/>
            <a:ext cx="8911687" cy="711076"/>
          </a:xfrm>
          <a:solidFill>
            <a:schemeClr val="tx2">
              <a:lumMod val="60000"/>
              <a:lumOff val="40000"/>
            </a:schemeClr>
          </a:solidFill>
        </p:spPr>
        <p:txBody>
          <a:bodyPr/>
          <a:lstStyle/>
          <a:p>
            <a:r>
              <a:rPr lang="en-US" dirty="0"/>
              <a:t>Access Codes</a:t>
            </a:r>
          </a:p>
        </p:txBody>
      </p:sp>
      <p:sp>
        <p:nvSpPr>
          <p:cNvPr id="4" name="TextBox 3"/>
          <p:cNvSpPr txBox="1"/>
          <p:nvPr/>
        </p:nvSpPr>
        <p:spPr>
          <a:xfrm>
            <a:off x="1505119" y="1853076"/>
            <a:ext cx="9217160" cy="2246769"/>
          </a:xfrm>
          <a:prstGeom prst="rect">
            <a:avLst/>
          </a:prstGeom>
          <a:noFill/>
        </p:spPr>
        <p:txBody>
          <a:bodyPr wrap="square" rtlCol="0">
            <a:spAutoFit/>
          </a:bodyPr>
          <a:lstStyle/>
          <a:p>
            <a:r>
              <a:rPr lang="en-US" sz="2000" dirty="0"/>
              <a:t>We have the ability to email access codes to individual organizations that fit criteria for a specific grant. If invited to apply, you will receive an email containing the code.</a:t>
            </a:r>
          </a:p>
          <a:p>
            <a:pPr marL="285750" indent="-285750">
              <a:buFont typeface="Arial" panose="020B0604020202020204" pitchFamily="34" charset="0"/>
              <a:buChar char="•"/>
            </a:pPr>
            <a:r>
              <a:rPr lang="en-US" sz="2000" dirty="0"/>
              <a:t>Log into your account</a:t>
            </a:r>
          </a:p>
          <a:p>
            <a:pPr marL="285750" indent="-285750">
              <a:buFont typeface="Arial" panose="020B0604020202020204" pitchFamily="34" charset="0"/>
              <a:buChar char="•"/>
            </a:pPr>
            <a:r>
              <a:rPr lang="en-US" sz="2000" dirty="0"/>
              <a:t>You WILL NOT see the application listed in the Apply section</a:t>
            </a:r>
          </a:p>
          <a:p>
            <a:pPr marL="285750" indent="-285750">
              <a:buFont typeface="Arial" panose="020B0604020202020204" pitchFamily="34" charset="0"/>
              <a:buChar char="•"/>
            </a:pPr>
            <a:r>
              <a:rPr lang="en-US" sz="2000" dirty="0"/>
              <a:t>Type your access code in the box at the top of the screen</a:t>
            </a:r>
          </a:p>
          <a:p>
            <a:pPr marL="285750" indent="-285750">
              <a:buFont typeface="Arial" panose="020B0604020202020204" pitchFamily="34" charset="0"/>
              <a:buChar char="•"/>
            </a:pPr>
            <a:r>
              <a:rPr lang="en-US" sz="2000" dirty="0"/>
              <a:t>Click “Enter Code” and the application will open for you to begin </a:t>
            </a:r>
          </a:p>
        </p:txBody>
      </p:sp>
      <p:sp>
        <p:nvSpPr>
          <p:cNvPr id="5" name="Right Arrow 4"/>
          <p:cNvSpPr/>
          <p:nvPr/>
        </p:nvSpPr>
        <p:spPr>
          <a:xfrm>
            <a:off x="4531540" y="5008970"/>
            <a:ext cx="1561763" cy="809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8628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314027" y="1189528"/>
            <a:ext cx="10101138" cy="5178651"/>
          </a:xfrm>
          <a:prstGeom prst="rect">
            <a:avLst/>
          </a:prstGeom>
        </p:spPr>
      </p:pic>
      <p:sp>
        <p:nvSpPr>
          <p:cNvPr id="10" name="TextBox 9"/>
          <p:cNvSpPr txBox="1"/>
          <p:nvPr/>
        </p:nvSpPr>
        <p:spPr>
          <a:xfrm>
            <a:off x="2337262" y="543197"/>
            <a:ext cx="5715000" cy="646331"/>
          </a:xfrm>
          <a:prstGeom prst="rect">
            <a:avLst/>
          </a:prstGeom>
          <a:solidFill>
            <a:schemeClr val="accent1">
              <a:lumMod val="40000"/>
              <a:lumOff val="60000"/>
            </a:schemeClr>
          </a:solidFill>
        </p:spPr>
        <p:txBody>
          <a:bodyPr wrap="square" rtlCol="0">
            <a:spAutoFit/>
          </a:bodyPr>
          <a:lstStyle/>
          <a:p>
            <a:r>
              <a:rPr lang="en-US" dirty="0"/>
              <a:t>After creating the account, you will be directed to a list of grant opportunities currently available.</a:t>
            </a:r>
          </a:p>
        </p:txBody>
      </p:sp>
      <p:sp>
        <p:nvSpPr>
          <p:cNvPr id="11" name="TextBox 10"/>
          <p:cNvSpPr txBox="1"/>
          <p:nvPr/>
        </p:nvSpPr>
        <p:spPr>
          <a:xfrm>
            <a:off x="2955110" y="2463866"/>
            <a:ext cx="6658228" cy="646331"/>
          </a:xfrm>
          <a:prstGeom prst="rect">
            <a:avLst/>
          </a:prstGeom>
          <a:solidFill>
            <a:schemeClr val="accent3">
              <a:lumMod val="60000"/>
              <a:lumOff val="40000"/>
            </a:schemeClr>
          </a:solidFill>
        </p:spPr>
        <p:txBody>
          <a:bodyPr wrap="square" rtlCol="0">
            <a:spAutoFit/>
          </a:bodyPr>
          <a:lstStyle/>
          <a:p>
            <a:r>
              <a:rPr lang="en-US" dirty="0"/>
              <a:t>This is to preview the eligibility quiz, NOT the application.</a:t>
            </a:r>
          </a:p>
          <a:p>
            <a:r>
              <a:rPr lang="en-US" dirty="0"/>
              <a:t>To begin the application, click to Start Eligibility Quiz</a:t>
            </a:r>
          </a:p>
        </p:txBody>
      </p:sp>
      <p:sp>
        <p:nvSpPr>
          <p:cNvPr id="12" name="Right Arrow 11"/>
          <p:cNvSpPr/>
          <p:nvPr/>
        </p:nvSpPr>
        <p:spPr>
          <a:xfrm rot="20268845" flipH="1" flipV="1">
            <a:off x="1991011" y="2783477"/>
            <a:ext cx="1112803" cy="151148"/>
          </a:xfrm>
          <a:prstGeom prst="right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13" name="Right Arrow 12"/>
          <p:cNvSpPr/>
          <p:nvPr/>
        </p:nvSpPr>
        <p:spPr>
          <a:xfrm flipV="1">
            <a:off x="8804136" y="2905041"/>
            <a:ext cx="1488932" cy="137564"/>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1455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486167" y="552201"/>
            <a:ext cx="9373274" cy="4680208"/>
          </a:xfrm>
          <a:prstGeom prst="rect">
            <a:avLst/>
          </a:prstGeom>
        </p:spPr>
      </p:pic>
      <p:pic>
        <p:nvPicPr>
          <p:cNvPr id="13" name="Picture 12"/>
          <p:cNvPicPr>
            <a:picLocks noChangeAspect="1"/>
          </p:cNvPicPr>
          <p:nvPr/>
        </p:nvPicPr>
        <p:blipFill>
          <a:blip r:embed="rId3"/>
          <a:stretch>
            <a:fillRect/>
          </a:stretch>
        </p:blipFill>
        <p:spPr>
          <a:xfrm>
            <a:off x="1486167" y="5175764"/>
            <a:ext cx="9114399" cy="1523999"/>
          </a:xfrm>
          <a:prstGeom prst="rect">
            <a:avLst/>
          </a:prstGeom>
        </p:spPr>
      </p:pic>
      <p:sp>
        <p:nvSpPr>
          <p:cNvPr id="14" name="Title 1"/>
          <p:cNvSpPr txBox="1">
            <a:spLocks/>
          </p:cNvSpPr>
          <p:nvPr/>
        </p:nvSpPr>
        <p:spPr>
          <a:xfrm>
            <a:off x="1700002" y="221857"/>
            <a:ext cx="8001000" cy="457200"/>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a:solidFill>
                  <a:srgbClr val="2F4241"/>
                </a:solidFill>
                <a:latin typeface="Calibri"/>
              </a:rPr>
              <a:t>Answer Prequalifying Questions to Begin</a:t>
            </a:r>
            <a:endParaRPr kumimoji="0" lang="en-US" sz="4400" b="0" i="0" u="none" strike="noStrike" kern="1200" cap="none" spc="0" normalizeH="0" baseline="0" noProof="0" dirty="0">
              <a:ln>
                <a:noFill/>
              </a:ln>
              <a:solidFill>
                <a:srgbClr val="2F4241"/>
              </a:solidFill>
              <a:effectLst/>
              <a:uLnTx/>
              <a:uFillTx/>
              <a:latin typeface="Calibri"/>
              <a:ea typeface="+mj-ea"/>
              <a:cs typeface="+mj-cs"/>
            </a:endParaRPr>
          </a:p>
        </p:txBody>
      </p:sp>
    </p:spTree>
    <p:extLst>
      <p:ext uri="{BB962C8B-B14F-4D97-AF65-F5344CB8AC3E}">
        <p14:creationId xmlns:p14="http://schemas.microsoft.com/office/powerpoint/2010/main" val="1692634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540124" y="113529"/>
            <a:ext cx="10972800" cy="503238"/>
          </a:xfrm>
        </p:spPr>
        <p:txBody>
          <a:bodyPr>
            <a:normAutofit fontScale="90000"/>
          </a:bodyPr>
          <a:lstStyle/>
          <a:p>
            <a:r>
              <a:rPr lang="en-US" sz="4000" dirty="0"/>
              <a:t>Eligibility Results</a:t>
            </a:r>
          </a:p>
        </p:txBody>
      </p:sp>
      <p:pic>
        <p:nvPicPr>
          <p:cNvPr id="11" name="Picture 10"/>
          <p:cNvPicPr>
            <a:picLocks noChangeAspect="1"/>
          </p:cNvPicPr>
          <p:nvPr/>
        </p:nvPicPr>
        <p:blipFill>
          <a:blip r:embed="rId2"/>
          <a:stretch>
            <a:fillRect/>
          </a:stretch>
        </p:blipFill>
        <p:spPr>
          <a:xfrm>
            <a:off x="540124" y="686104"/>
            <a:ext cx="10747076" cy="3201412"/>
          </a:xfrm>
          <a:prstGeom prst="rect">
            <a:avLst/>
          </a:prstGeom>
        </p:spPr>
      </p:pic>
      <p:sp>
        <p:nvSpPr>
          <p:cNvPr id="12" name="TextBox 11"/>
          <p:cNvSpPr txBox="1"/>
          <p:nvPr/>
        </p:nvSpPr>
        <p:spPr>
          <a:xfrm>
            <a:off x="2449219" y="2419932"/>
            <a:ext cx="7467600" cy="923330"/>
          </a:xfrm>
          <a:prstGeom prst="rect">
            <a:avLst/>
          </a:prstGeom>
          <a:solidFill>
            <a:schemeClr val="bg2">
              <a:lumMod val="90000"/>
            </a:schemeClr>
          </a:solidFill>
        </p:spPr>
        <p:txBody>
          <a:bodyPr wrap="square" rtlCol="0">
            <a:spAutoFit/>
          </a:bodyPr>
          <a:lstStyle/>
          <a:p>
            <a:r>
              <a:rPr lang="en-US" dirty="0"/>
              <a:t>After </a:t>
            </a:r>
            <a:r>
              <a:rPr lang="en-US" u="sng" dirty="0"/>
              <a:t>qualifying</a:t>
            </a:r>
            <a:r>
              <a:rPr lang="en-US" dirty="0"/>
              <a:t>, you will be directed to this confirmation page. If there were multiple grant opportunities available based on  your answers, they would appear here. Click Continue.</a:t>
            </a:r>
          </a:p>
        </p:txBody>
      </p:sp>
      <p:pic>
        <p:nvPicPr>
          <p:cNvPr id="13" name="Picture 12"/>
          <p:cNvPicPr>
            <a:picLocks noChangeAspect="1"/>
          </p:cNvPicPr>
          <p:nvPr/>
        </p:nvPicPr>
        <p:blipFill>
          <a:blip r:embed="rId3"/>
          <a:stretch>
            <a:fillRect/>
          </a:stretch>
        </p:blipFill>
        <p:spPr>
          <a:xfrm>
            <a:off x="730881" y="4817928"/>
            <a:ext cx="10904276" cy="1588313"/>
          </a:xfrm>
          <a:prstGeom prst="rect">
            <a:avLst/>
          </a:prstGeom>
        </p:spPr>
      </p:pic>
      <p:sp>
        <p:nvSpPr>
          <p:cNvPr id="14" name="TextBox 13"/>
          <p:cNvSpPr txBox="1"/>
          <p:nvPr/>
        </p:nvSpPr>
        <p:spPr>
          <a:xfrm>
            <a:off x="838200" y="4343400"/>
            <a:ext cx="10449000" cy="369332"/>
          </a:xfrm>
          <a:prstGeom prst="rect">
            <a:avLst/>
          </a:prstGeom>
          <a:solidFill>
            <a:schemeClr val="bg2">
              <a:lumMod val="90000"/>
            </a:schemeClr>
          </a:solidFill>
        </p:spPr>
        <p:txBody>
          <a:bodyPr wrap="square" rtlCol="0">
            <a:spAutoFit/>
          </a:bodyPr>
          <a:lstStyle/>
          <a:p>
            <a:r>
              <a:rPr lang="en-US" dirty="0"/>
              <a:t>Clicking Continue (above) directs you back to the Dashboard where you will click to Apply.</a:t>
            </a:r>
          </a:p>
        </p:txBody>
      </p:sp>
      <p:sp>
        <p:nvSpPr>
          <p:cNvPr id="15" name="Right Arrow 14"/>
          <p:cNvSpPr/>
          <p:nvPr/>
        </p:nvSpPr>
        <p:spPr>
          <a:xfrm>
            <a:off x="8909332" y="3625232"/>
            <a:ext cx="1618407" cy="971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5400000">
            <a:off x="10996481" y="5488155"/>
            <a:ext cx="581438" cy="2478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838200" y="4054110"/>
            <a:ext cx="10572929" cy="72828"/>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367815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90842" y="577421"/>
            <a:ext cx="8691459" cy="897236"/>
          </a:xfrm>
          <a:prstGeom prst="rect">
            <a:avLst/>
          </a:prstGeom>
          <a:solidFill>
            <a:schemeClr val="bg2">
              <a:lumMod val="90000"/>
            </a:schemeClr>
          </a:solidFill>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Ineligible </a:t>
            </a:r>
          </a:p>
        </p:txBody>
      </p:sp>
      <p:sp>
        <p:nvSpPr>
          <p:cNvPr id="3" name="TextBox 2"/>
          <p:cNvSpPr txBox="1"/>
          <p:nvPr/>
        </p:nvSpPr>
        <p:spPr>
          <a:xfrm>
            <a:off x="858479" y="1553991"/>
            <a:ext cx="10779339" cy="646331"/>
          </a:xfrm>
          <a:prstGeom prst="rect">
            <a:avLst/>
          </a:prstGeom>
          <a:noFill/>
        </p:spPr>
        <p:txBody>
          <a:bodyPr wrap="square" rtlCol="0">
            <a:spAutoFit/>
          </a:bodyPr>
          <a:lstStyle/>
          <a:p>
            <a:r>
              <a:rPr lang="en-US" dirty="0"/>
              <a:t>If you </a:t>
            </a:r>
            <a:r>
              <a:rPr lang="en-US" u="sng" dirty="0"/>
              <a:t>do not qualify</a:t>
            </a:r>
            <a:r>
              <a:rPr lang="en-US" dirty="0"/>
              <a:t>, you will see the message below. If you feel this is an error, please contact our office. Kelly B. will review your answers and, if appropriate, re-open the quiz.</a:t>
            </a:r>
          </a:p>
        </p:txBody>
      </p:sp>
      <p:pic>
        <p:nvPicPr>
          <p:cNvPr id="4" name="Picture 3"/>
          <p:cNvPicPr>
            <a:picLocks noChangeAspect="1"/>
          </p:cNvPicPr>
          <p:nvPr/>
        </p:nvPicPr>
        <p:blipFill>
          <a:blip r:embed="rId2"/>
          <a:stretch>
            <a:fillRect/>
          </a:stretch>
        </p:blipFill>
        <p:spPr>
          <a:xfrm>
            <a:off x="801835" y="2885269"/>
            <a:ext cx="11069475" cy="3395310"/>
          </a:xfrm>
          <a:prstGeom prst="rect">
            <a:avLst/>
          </a:prstGeom>
        </p:spPr>
      </p:pic>
      <p:cxnSp>
        <p:nvCxnSpPr>
          <p:cNvPr id="6" name="Straight Arrow Connector 5"/>
          <p:cNvCxnSpPr/>
          <p:nvPr/>
        </p:nvCxnSpPr>
        <p:spPr>
          <a:xfrm flipH="1">
            <a:off x="4536543" y="3648626"/>
            <a:ext cx="2502132"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360388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Free Free Pencil Cliparts, Download Free Free Pencil Cliparts png images,  Free ClipArts on Clipart Libra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67531">
            <a:off x="8902178" y="132767"/>
            <a:ext cx="1033714" cy="13800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p:cNvSpPr>
          <p:nvPr/>
        </p:nvSpPr>
        <p:spPr>
          <a:xfrm>
            <a:off x="635479" y="84138"/>
            <a:ext cx="10972800" cy="1143000"/>
          </a:xfrm>
          <a:prstGeom prst="rect">
            <a:avLst/>
          </a:prstGeom>
          <a:ln>
            <a:solidFill>
              <a:schemeClr val="tx2"/>
            </a:solidFill>
          </a:ln>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a:p>
            <a:r>
              <a:rPr lang="en-US" dirty="0"/>
              <a:t>			Editing Your Profile</a:t>
            </a:r>
          </a:p>
        </p:txBody>
      </p:sp>
      <p:sp>
        <p:nvSpPr>
          <p:cNvPr id="3" name="Content Placeholder 2"/>
          <p:cNvSpPr txBox="1">
            <a:spLocks/>
          </p:cNvSpPr>
          <p:nvPr/>
        </p:nvSpPr>
        <p:spPr>
          <a:xfrm>
            <a:off x="3429479" y="1417639"/>
            <a:ext cx="5384800" cy="953328"/>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As the contact information is a part of your application, it is important that you update any changes to address, email, etc. </a:t>
            </a:r>
          </a:p>
        </p:txBody>
      </p:sp>
      <p:sp>
        <p:nvSpPr>
          <p:cNvPr id="4" name="Content Placeholder 3"/>
          <p:cNvSpPr txBox="1">
            <a:spLocks/>
          </p:cNvSpPr>
          <p:nvPr/>
        </p:nvSpPr>
        <p:spPr>
          <a:xfrm>
            <a:off x="8279995" y="2561468"/>
            <a:ext cx="3712489" cy="2991264"/>
          </a:xfrm>
          <a:prstGeom prst="rect">
            <a:avLst/>
          </a:prstGeom>
          <a:ln>
            <a:solidFill>
              <a:schemeClr val="tx2">
                <a:lumMod val="75000"/>
              </a:schemeClr>
            </a:solidFill>
          </a:ln>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Log into your account</a:t>
            </a:r>
          </a:p>
          <a:p>
            <a:r>
              <a:rPr lang="en-US" dirty="0"/>
              <a:t>Click on the pencil icon on your Applicant Dashboard page to edit you </a:t>
            </a:r>
            <a:r>
              <a:rPr lang="en-US" b="1" i="1" u="sng" dirty="0"/>
              <a:t>APPLICANT</a:t>
            </a:r>
            <a:r>
              <a:rPr lang="en-US" dirty="0"/>
              <a:t> information</a:t>
            </a:r>
          </a:p>
          <a:p>
            <a:r>
              <a:rPr lang="en-US" dirty="0"/>
              <a:t>To edit your </a:t>
            </a:r>
            <a:r>
              <a:rPr lang="en-US" b="1" i="1" u="sng" dirty="0"/>
              <a:t>ORGANIZATION</a:t>
            </a:r>
            <a:r>
              <a:rPr lang="en-US" dirty="0"/>
              <a:t> information, please contact Kelly B. at 219-736-1880</a:t>
            </a:r>
          </a:p>
          <a:p>
            <a:pPr marL="0" indent="0">
              <a:buNone/>
            </a:pPr>
            <a:endParaRPr lang="en-US" dirty="0"/>
          </a:p>
          <a:p>
            <a:endParaRPr lang="en-US" dirty="0"/>
          </a:p>
          <a:p>
            <a:endParaRPr lang="en-US" dirty="0"/>
          </a:p>
        </p:txBody>
      </p:sp>
      <p:pic>
        <p:nvPicPr>
          <p:cNvPr id="5" name="Picture 4"/>
          <p:cNvPicPr>
            <a:picLocks noChangeAspect="1"/>
          </p:cNvPicPr>
          <p:nvPr/>
        </p:nvPicPr>
        <p:blipFill>
          <a:blip r:embed="rId3"/>
          <a:stretch>
            <a:fillRect/>
          </a:stretch>
        </p:blipFill>
        <p:spPr>
          <a:xfrm>
            <a:off x="776653" y="2270309"/>
            <a:ext cx="7447555" cy="4105439"/>
          </a:xfrm>
          <a:prstGeom prst="rect">
            <a:avLst/>
          </a:prstGeom>
        </p:spPr>
      </p:pic>
      <p:cxnSp>
        <p:nvCxnSpPr>
          <p:cNvPr id="6" name="Straight Arrow Connector 5"/>
          <p:cNvCxnSpPr/>
          <p:nvPr/>
        </p:nvCxnSpPr>
        <p:spPr>
          <a:xfrm>
            <a:off x="4053080" y="2612889"/>
            <a:ext cx="228600" cy="45720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120055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5"/>
          <p:cNvSpPr txBox="1"/>
          <p:nvPr/>
        </p:nvSpPr>
        <p:spPr>
          <a:xfrm>
            <a:off x="844865" y="1242518"/>
            <a:ext cx="10832465" cy="4706417"/>
          </a:xfrm>
          <a:prstGeom prst="rect">
            <a:avLst/>
          </a:prstGeom>
        </p:spPr>
        <p:txBody>
          <a:bodyPr vert="horz" wrap="square" lIns="0" tIns="0" rIns="0" bIns="0" rtlCol="0">
            <a:spAutoFit/>
          </a:bodyPr>
          <a:lstStyle/>
          <a:p>
            <a:pPr marL="3054985" marR="5080" indent="-3042920">
              <a:lnSpc>
                <a:spcPts val="3460"/>
              </a:lnSpc>
            </a:pPr>
            <a:r>
              <a:rPr sz="3200" i="1" dirty="0">
                <a:latin typeface="Times New Roman"/>
                <a:cs typeface="Times New Roman"/>
              </a:rPr>
              <a:t>Leg</a:t>
            </a:r>
            <a:r>
              <a:rPr sz="3200" i="1" spc="5" dirty="0">
                <a:latin typeface="Times New Roman"/>
                <a:cs typeface="Times New Roman"/>
              </a:rPr>
              <a:t>a</a:t>
            </a:r>
            <a:r>
              <a:rPr sz="3200" i="1" dirty="0">
                <a:latin typeface="Times New Roman"/>
                <a:cs typeface="Times New Roman"/>
              </a:rPr>
              <a:t>cy</a:t>
            </a:r>
            <a:r>
              <a:rPr sz="3200" i="1" spc="-25" dirty="0">
                <a:latin typeface="Times New Roman"/>
                <a:cs typeface="Times New Roman"/>
              </a:rPr>
              <a:t> </a:t>
            </a:r>
            <a:r>
              <a:rPr sz="3200" i="1" dirty="0">
                <a:latin typeface="Times New Roman"/>
                <a:cs typeface="Times New Roman"/>
              </a:rPr>
              <a:t>Fo</a:t>
            </a:r>
            <a:r>
              <a:rPr sz="3200" i="1" spc="5" dirty="0">
                <a:latin typeface="Times New Roman"/>
                <a:cs typeface="Times New Roman"/>
              </a:rPr>
              <a:t>u</a:t>
            </a:r>
            <a:r>
              <a:rPr sz="3200" i="1" dirty="0">
                <a:latin typeface="Times New Roman"/>
                <a:cs typeface="Times New Roman"/>
              </a:rPr>
              <a:t>n</a:t>
            </a:r>
            <a:r>
              <a:rPr sz="3200" i="1" spc="5" dirty="0">
                <a:latin typeface="Times New Roman"/>
                <a:cs typeface="Times New Roman"/>
              </a:rPr>
              <a:t>d</a:t>
            </a:r>
            <a:r>
              <a:rPr sz="3200" i="1" dirty="0">
                <a:latin typeface="Times New Roman"/>
                <a:cs typeface="Times New Roman"/>
              </a:rPr>
              <a:t>ation</a:t>
            </a:r>
            <a:r>
              <a:rPr sz="3200" i="1" spc="-45" dirty="0">
                <a:latin typeface="Times New Roman"/>
                <a:cs typeface="Times New Roman"/>
              </a:rPr>
              <a:t> </a:t>
            </a:r>
            <a:r>
              <a:rPr sz="3200" i="1" dirty="0">
                <a:latin typeface="Times New Roman"/>
                <a:cs typeface="Times New Roman"/>
              </a:rPr>
              <a:t>se</a:t>
            </a:r>
            <a:r>
              <a:rPr sz="3200" i="1" spc="5" dirty="0">
                <a:latin typeface="Times New Roman"/>
                <a:cs typeface="Times New Roman"/>
              </a:rPr>
              <a:t>e</a:t>
            </a:r>
            <a:r>
              <a:rPr sz="3200" i="1" dirty="0">
                <a:latin typeface="Times New Roman"/>
                <a:cs typeface="Times New Roman"/>
              </a:rPr>
              <a:t>ks to</a:t>
            </a:r>
            <a:r>
              <a:rPr sz="3200" i="1" spc="10" dirty="0">
                <a:latin typeface="Times New Roman"/>
                <a:cs typeface="Times New Roman"/>
              </a:rPr>
              <a:t> </a:t>
            </a:r>
            <a:r>
              <a:rPr sz="3200" i="1" dirty="0">
                <a:latin typeface="Times New Roman"/>
                <a:cs typeface="Times New Roman"/>
              </a:rPr>
              <a:t>su</a:t>
            </a:r>
            <a:r>
              <a:rPr sz="3200" i="1" spc="5" dirty="0">
                <a:latin typeface="Times New Roman"/>
                <a:cs typeface="Times New Roman"/>
              </a:rPr>
              <a:t>p</a:t>
            </a:r>
            <a:r>
              <a:rPr sz="3200" i="1" dirty="0">
                <a:latin typeface="Times New Roman"/>
                <a:cs typeface="Times New Roman"/>
              </a:rPr>
              <a:t>p</a:t>
            </a:r>
            <a:r>
              <a:rPr sz="3200" i="1" spc="5" dirty="0">
                <a:latin typeface="Times New Roman"/>
                <a:cs typeface="Times New Roman"/>
              </a:rPr>
              <a:t>o</a:t>
            </a:r>
            <a:r>
              <a:rPr sz="3200" i="1" dirty="0">
                <a:latin typeface="Times New Roman"/>
                <a:cs typeface="Times New Roman"/>
              </a:rPr>
              <a:t>rt</a:t>
            </a:r>
            <a:r>
              <a:rPr sz="3200" i="1" spc="-25" dirty="0">
                <a:latin typeface="Times New Roman"/>
                <a:cs typeface="Times New Roman"/>
              </a:rPr>
              <a:t> </a:t>
            </a:r>
            <a:r>
              <a:rPr sz="3200" i="1" dirty="0">
                <a:latin typeface="Times New Roman"/>
                <a:cs typeface="Times New Roman"/>
              </a:rPr>
              <a:t>o</a:t>
            </a:r>
            <a:r>
              <a:rPr sz="3200" i="1" spc="-114" dirty="0">
                <a:latin typeface="Times New Roman"/>
                <a:cs typeface="Times New Roman"/>
              </a:rPr>
              <a:t>r</a:t>
            </a:r>
            <a:r>
              <a:rPr sz="3200" i="1" dirty="0">
                <a:latin typeface="Times New Roman"/>
                <a:cs typeface="Times New Roman"/>
              </a:rPr>
              <a:t>g</a:t>
            </a:r>
            <a:r>
              <a:rPr sz="3200" i="1" spc="5" dirty="0">
                <a:latin typeface="Times New Roman"/>
                <a:cs typeface="Times New Roman"/>
              </a:rPr>
              <a:t>a</a:t>
            </a:r>
            <a:r>
              <a:rPr sz="3200" i="1" dirty="0">
                <a:latin typeface="Times New Roman"/>
                <a:cs typeface="Times New Roman"/>
              </a:rPr>
              <a:t>niz</a:t>
            </a:r>
            <a:r>
              <a:rPr sz="3200" i="1" spc="5" dirty="0">
                <a:latin typeface="Times New Roman"/>
                <a:cs typeface="Times New Roman"/>
              </a:rPr>
              <a:t>a</a:t>
            </a:r>
            <a:r>
              <a:rPr sz="3200" i="1" dirty="0">
                <a:latin typeface="Times New Roman"/>
                <a:cs typeface="Times New Roman"/>
              </a:rPr>
              <a:t>tions</a:t>
            </a:r>
            <a:r>
              <a:rPr sz="3200" i="1" spc="-30" dirty="0">
                <a:latin typeface="Times New Roman"/>
                <a:cs typeface="Times New Roman"/>
              </a:rPr>
              <a:t> </a:t>
            </a:r>
            <a:r>
              <a:rPr sz="3200" i="1" dirty="0">
                <a:latin typeface="Times New Roman"/>
                <a:cs typeface="Times New Roman"/>
              </a:rPr>
              <a:t>that</a:t>
            </a:r>
            <a:r>
              <a:rPr sz="3200" i="1" spc="-15" dirty="0">
                <a:latin typeface="Times New Roman"/>
                <a:cs typeface="Times New Roman"/>
              </a:rPr>
              <a:t> </a:t>
            </a:r>
            <a:r>
              <a:rPr sz="3200" i="1" dirty="0">
                <a:latin typeface="Times New Roman"/>
                <a:cs typeface="Times New Roman"/>
              </a:rPr>
              <a:t>ma</a:t>
            </a:r>
            <a:r>
              <a:rPr sz="3200" i="1" spc="5" dirty="0">
                <a:latin typeface="Times New Roman"/>
                <a:cs typeface="Times New Roman"/>
              </a:rPr>
              <a:t>k</a:t>
            </a:r>
            <a:r>
              <a:rPr sz="3200" i="1" dirty="0">
                <a:latin typeface="Times New Roman"/>
                <a:cs typeface="Times New Roman"/>
              </a:rPr>
              <a:t>e</a:t>
            </a:r>
            <a:r>
              <a:rPr sz="3200" i="1" spc="-10" dirty="0">
                <a:latin typeface="Times New Roman"/>
                <a:cs typeface="Times New Roman"/>
              </a:rPr>
              <a:t> </a:t>
            </a:r>
            <a:r>
              <a:rPr sz="3200" i="1" dirty="0">
                <a:latin typeface="Times New Roman"/>
                <a:cs typeface="Times New Roman"/>
              </a:rPr>
              <a:t>Lake Co</a:t>
            </a:r>
            <a:r>
              <a:rPr sz="3200" i="1" spc="5" dirty="0">
                <a:latin typeface="Times New Roman"/>
                <a:cs typeface="Times New Roman"/>
              </a:rPr>
              <a:t>u</a:t>
            </a:r>
            <a:r>
              <a:rPr sz="3200" i="1" dirty="0">
                <a:latin typeface="Times New Roman"/>
                <a:cs typeface="Times New Roman"/>
              </a:rPr>
              <a:t>nty</a:t>
            </a:r>
            <a:r>
              <a:rPr sz="3200" i="1" spc="-25" dirty="0">
                <a:latin typeface="Times New Roman"/>
                <a:cs typeface="Times New Roman"/>
              </a:rPr>
              <a:t> </a:t>
            </a:r>
            <a:r>
              <a:rPr sz="3200" i="1" dirty="0">
                <a:latin typeface="Times New Roman"/>
                <a:cs typeface="Times New Roman"/>
              </a:rPr>
              <a:t>a</a:t>
            </a:r>
            <a:r>
              <a:rPr sz="3200" i="1" spc="15" dirty="0">
                <a:latin typeface="Times New Roman"/>
                <a:cs typeface="Times New Roman"/>
              </a:rPr>
              <a:t> </a:t>
            </a:r>
            <a:r>
              <a:rPr sz="3200" i="1" dirty="0">
                <a:latin typeface="Times New Roman"/>
                <a:cs typeface="Times New Roman"/>
              </a:rPr>
              <a:t>b</a:t>
            </a:r>
            <a:r>
              <a:rPr sz="3200" i="1" spc="5" dirty="0">
                <a:latin typeface="Times New Roman"/>
                <a:cs typeface="Times New Roman"/>
              </a:rPr>
              <a:t>e</a:t>
            </a:r>
            <a:r>
              <a:rPr sz="3200" i="1" dirty="0">
                <a:latin typeface="Times New Roman"/>
                <a:cs typeface="Times New Roman"/>
              </a:rPr>
              <a:t>tter</a:t>
            </a:r>
            <a:r>
              <a:rPr sz="3200" i="1" spc="-20" dirty="0">
                <a:latin typeface="Times New Roman"/>
                <a:cs typeface="Times New Roman"/>
              </a:rPr>
              <a:t> </a:t>
            </a:r>
            <a:r>
              <a:rPr sz="3200" i="1" dirty="0">
                <a:latin typeface="Times New Roman"/>
                <a:cs typeface="Times New Roman"/>
              </a:rPr>
              <a:t>pla</a:t>
            </a:r>
            <a:r>
              <a:rPr sz="3200" i="1" spc="10" dirty="0">
                <a:latin typeface="Times New Roman"/>
                <a:cs typeface="Times New Roman"/>
              </a:rPr>
              <a:t>c</a:t>
            </a:r>
            <a:r>
              <a:rPr sz="3200" i="1" dirty="0">
                <a:latin typeface="Times New Roman"/>
                <a:cs typeface="Times New Roman"/>
              </a:rPr>
              <a:t>e</a:t>
            </a:r>
            <a:r>
              <a:rPr sz="3200" i="1" spc="-15" dirty="0">
                <a:latin typeface="Times New Roman"/>
                <a:cs typeface="Times New Roman"/>
              </a:rPr>
              <a:t> </a:t>
            </a:r>
            <a:r>
              <a:rPr sz="3200" i="1" dirty="0">
                <a:latin typeface="Times New Roman"/>
                <a:cs typeface="Times New Roman"/>
              </a:rPr>
              <a:t>to live.</a:t>
            </a:r>
            <a:endParaRPr sz="3200" dirty="0">
              <a:latin typeface="Times New Roman"/>
              <a:cs typeface="Times New Roman"/>
            </a:endParaRPr>
          </a:p>
          <a:p>
            <a:pPr>
              <a:lnSpc>
                <a:spcPct val="100000"/>
              </a:lnSpc>
              <a:spcBef>
                <a:spcPts val="12"/>
              </a:spcBef>
            </a:pPr>
            <a:endParaRPr sz="4000" dirty="0">
              <a:latin typeface="Times New Roman"/>
              <a:cs typeface="Times New Roman"/>
            </a:endParaRPr>
          </a:p>
          <a:p>
            <a:pPr marL="1183640">
              <a:lnSpc>
                <a:spcPct val="100000"/>
              </a:lnSpc>
            </a:pPr>
            <a:r>
              <a:rPr sz="2400" spc="-5" dirty="0">
                <a:latin typeface="Calibri"/>
                <a:cs typeface="Calibri"/>
              </a:rPr>
              <a:t>Enh</a:t>
            </a:r>
            <a:r>
              <a:rPr sz="2400" dirty="0">
                <a:latin typeface="Calibri"/>
                <a:cs typeface="Calibri"/>
              </a:rPr>
              <a:t>a</a:t>
            </a:r>
            <a:r>
              <a:rPr sz="2400" spc="-20" dirty="0">
                <a:latin typeface="Calibri"/>
                <a:cs typeface="Calibri"/>
              </a:rPr>
              <a:t>nc</a:t>
            </a:r>
            <a:r>
              <a:rPr sz="2400" spc="-15" dirty="0">
                <a:latin typeface="Calibri"/>
                <a:cs typeface="Calibri"/>
              </a:rPr>
              <a:t>e</a:t>
            </a:r>
            <a:r>
              <a:rPr sz="2400" spc="5" dirty="0">
                <a:latin typeface="Calibri"/>
                <a:cs typeface="Calibri"/>
              </a:rPr>
              <a:t> </a:t>
            </a:r>
            <a:r>
              <a:rPr sz="2400" spc="-15" dirty="0">
                <a:latin typeface="Calibri"/>
                <a:cs typeface="Calibri"/>
              </a:rPr>
              <a:t>the </a:t>
            </a:r>
            <a:r>
              <a:rPr sz="2400" spc="-35" dirty="0">
                <a:latin typeface="Calibri"/>
                <a:cs typeface="Calibri"/>
              </a:rPr>
              <a:t>e</a:t>
            </a:r>
            <a:r>
              <a:rPr sz="2400" spc="-25" dirty="0">
                <a:latin typeface="Calibri"/>
                <a:cs typeface="Calibri"/>
              </a:rPr>
              <a:t>f</a:t>
            </a:r>
            <a:r>
              <a:rPr sz="2400" spc="-65" dirty="0">
                <a:latin typeface="Calibri"/>
                <a:cs typeface="Calibri"/>
              </a:rPr>
              <a:t>f</a:t>
            </a:r>
            <a:r>
              <a:rPr sz="2400" spc="-15" dirty="0">
                <a:latin typeface="Calibri"/>
                <a:cs typeface="Calibri"/>
              </a:rPr>
              <a:t>e</a:t>
            </a:r>
            <a:r>
              <a:rPr sz="2400" spc="-10" dirty="0">
                <a:latin typeface="Calibri"/>
                <a:cs typeface="Calibri"/>
              </a:rPr>
              <a:t>c</a:t>
            </a:r>
            <a:r>
              <a:rPr sz="2400" dirty="0">
                <a:latin typeface="Calibri"/>
                <a:cs typeface="Calibri"/>
              </a:rPr>
              <a:t>ti</a:t>
            </a:r>
            <a:r>
              <a:rPr sz="2400" spc="-30" dirty="0">
                <a:latin typeface="Calibri"/>
                <a:cs typeface="Calibri"/>
              </a:rPr>
              <a:t>v</a:t>
            </a:r>
            <a:r>
              <a:rPr sz="2400" spc="-15" dirty="0">
                <a:latin typeface="Calibri"/>
                <a:cs typeface="Calibri"/>
              </a:rPr>
              <a:t>en</a:t>
            </a:r>
            <a:r>
              <a:rPr sz="2400" spc="-10" dirty="0">
                <a:latin typeface="Calibri"/>
                <a:cs typeface="Calibri"/>
              </a:rPr>
              <a:t>e</a:t>
            </a:r>
            <a:r>
              <a:rPr sz="2400" spc="-5" dirty="0">
                <a:latin typeface="Calibri"/>
                <a:cs typeface="Calibri"/>
              </a:rPr>
              <a:t>s</a:t>
            </a:r>
            <a:r>
              <a:rPr sz="2400" dirty="0">
                <a:latin typeface="Calibri"/>
                <a:cs typeface="Calibri"/>
              </a:rPr>
              <a:t>s </a:t>
            </a:r>
            <a:r>
              <a:rPr sz="2400" spc="-5" dirty="0">
                <a:latin typeface="Calibri"/>
                <a:cs typeface="Calibri"/>
              </a:rPr>
              <a:t>o</a:t>
            </a:r>
            <a:r>
              <a:rPr sz="2400" dirty="0">
                <a:latin typeface="Calibri"/>
                <a:cs typeface="Calibri"/>
              </a:rPr>
              <a:t>f</a:t>
            </a:r>
            <a:r>
              <a:rPr sz="2400" spc="5" dirty="0">
                <a:latin typeface="Calibri"/>
                <a:cs typeface="Calibri"/>
              </a:rPr>
              <a:t> </a:t>
            </a:r>
            <a:r>
              <a:rPr sz="2400" spc="-5" dirty="0">
                <a:latin typeface="Calibri"/>
                <a:cs typeface="Calibri"/>
              </a:rPr>
              <a:t>no</a:t>
            </a:r>
            <a:r>
              <a:rPr sz="2400" spc="10" dirty="0">
                <a:latin typeface="Calibri"/>
                <a:cs typeface="Calibri"/>
              </a:rPr>
              <a:t>n</a:t>
            </a:r>
            <a:r>
              <a:rPr sz="2400" spc="-5" dirty="0">
                <a:latin typeface="Calibri"/>
                <a:cs typeface="Calibri"/>
              </a:rPr>
              <a:t>-p</a:t>
            </a:r>
            <a:r>
              <a:rPr sz="2400" spc="-35" dirty="0">
                <a:latin typeface="Calibri"/>
                <a:cs typeface="Calibri"/>
              </a:rPr>
              <a:t>r</a:t>
            </a:r>
            <a:r>
              <a:rPr sz="2400" spc="-5" dirty="0">
                <a:latin typeface="Calibri"/>
                <a:cs typeface="Calibri"/>
              </a:rPr>
              <a:t>ofi</a:t>
            </a:r>
            <a:r>
              <a:rPr sz="2400" dirty="0">
                <a:latin typeface="Calibri"/>
                <a:cs typeface="Calibri"/>
              </a:rPr>
              <a:t>t</a:t>
            </a:r>
            <a:r>
              <a:rPr sz="2400" spc="5" dirty="0">
                <a:latin typeface="Calibri"/>
                <a:cs typeface="Calibri"/>
              </a:rPr>
              <a:t> </a:t>
            </a:r>
            <a:r>
              <a:rPr sz="2400" spc="-20" dirty="0">
                <a:latin typeface="Calibri"/>
                <a:cs typeface="Calibri"/>
              </a:rPr>
              <a:t>o</a:t>
            </a:r>
            <a:r>
              <a:rPr sz="2400" spc="-45" dirty="0">
                <a:latin typeface="Calibri"/>
                <a:cs typeface="Calibri"/>
              </a:rPr>
              <a:t>r</a:t>
            </a:r>
            <a:r>
              <a:rPr sz="2400" spc="-65" dirty="0">
                <a:latin typeface="Calibri"/>
                <a:cs typeface="Calibri"/>
              </a:rPr>
              <a:t>g</a:t>
            </a:r>
            <a:r>
              <a:rPr sz="2400" dirty="0">
                <a:latin typeface="Calibri"/>
                <a:cs typeface="Calibri"/>
              </a:rPr>
              <a:t>ani</a:t>
            </a:r>
            <a:r>
              <a:rPr sz="2400" spc="-35" dirty="0">
                <a:latin typeface="Calibri"/>
                <a:cs typeface="Calibri"/>
              </a:rPr>
              <a:t>z</a:t>
            </a:r>
            <a:r>
              <a:rPr sz="2400" spc="-25" dirty="0">
                <a:latin typeface="Calibri"/>
                <a:cs typeface="Calibri"/>
              </a:rPr>
              <a:t>a</a:t>
            </a:r>
            <a:r>
              <a:rPr sz="2400" dirty="0">
                <a:latin typeface="Calibri"/>
                <a:cs typeface="Calibri"/>
              </a:rPr>
              <a:t>tions</a:t>
            </a:r>
            <a:r>
              <a:rPr sz="2400" spc="-25" dirty="0">
                <a:latin typeface="Calibri"/>
                <a:cs typeface="Calibri"/>
              </a:rPr>
              <a:t> </a:t>
            </a:r>
            <a:r>
              <a:rPr sz="2400" spc="-15" dirty="0">
                <a:latin typeface="Calibri"/>
                <a:cs typeface="Calibri"/>
              </a:rPr>
              <a:t>th</a:t>
            </a:r>
            <a:r>
              <a:rPr sz="2400" spc="-45" dirty="0">
                <a:latin typeface="Calibri"/>
                <a:cs typeface="Calibri"/>
              </a:rPr>
              <a:t>r</a:t>
            </a:r>
            <a:r>
              <a:rPr sz="2400" spc="-5" dirty="0">
                <a:latin typeface="Calibri"/>
                <a:cs typeface="Calibri"/>
              </a:rPr>
              <a:t>ough:</a:t>
            </a:r>
            <a:endParaRPr sz="2400" dirty="0">
              <a:latin typeface="Calibri"/>
              <a:cs typeface="Calibri"/>
            </a:endParaRPr>
          </a:p>
          <a:p>
            <a:pPr marL="1960245" indent="-287020">
              <a:lnSpc>
                <a:spcPct val="100000"/>
              </a:lnSpc>
              <a:spcBef>
                <a:spcPts val="560"/>
              </a:spcBef>
              <a:buFont typeface="Courier New"/>
              <a:buChar char="o"/>
              <a:tabLst>
                <a:tab pos="1960880" algn="l"/>
              </a:tabLst>
            </a:pPr>
            <a:r>
              <a:rPr sz="2400" spc="-5" dirty="0">
                <a:latin typeface="Calibri"/>
                <a:cs typeface="Calibri"/>
              </a:rPr>
              <a:t>C</a:t>
            </a:r>
            <a:r>
              <a:rPr sz="2400" dirty="0">
                <a:latin typeface="Calibri"/>
                <a:cs typeface="Calibri"/>
              </a:rPr>
              <a:t>a</a:t>
            </a:r>
            <a:r>
              <a:rPr sz="2400" spc="-5" dirty="0">
                <a:latin typeface="Calibri"/>
                <a:cs typeface="Calibri"/>
              </a:rPr>
              <a:t>pabilit</a:t>
            </a:r>
            <a:r>
              <a:rPr sz="2400" dirty="0">
                <a:latin typeface="Calibri"/>
                <a:cs typeface="Calibri"/>
              </a:rPr>
              <a:t>y</a:t>
            </a:r>
            <a:r>
              <a:rPr sz="2400" spc="-15" dirty="0">
                <a:latin typeface="Calibri"/>
                <a:cs typeface="Calibri"/>
              </a:rPr>
              <a:t> </a:t>
            </a:r>
            <a:r>
              <a:rPr sz="2400" dirty="0">
                <a:latin typeface="Calibri"/>
                <a:cs typeface="Calibri"/>
              </a:rPr>
              <a:t>imp</a:t>
            </a:r>
            <a:r>
              <a:rPr sz="2400" spc="-35" dirty="0">
                <a:latin typeface="Calibri"/>
                <a:cs typeface="Calibri"/>
              </a:rPr>
              <a:t>r</a:t>
            </a:r>
            <a:r>
              <a:rPr sz="2400" spc="-20" dirty="0">
                <a:latin typeface="Calibri"/>
                <a:cs typeface="Calibri"/>
              </a:rPr>
              <a:t>o</a:t>
            </a:r>
            <a:r>
              <a:rPr sz="2400" spc="-45" dirty="0">
                <a:latin typeface="Calibri"/>
                <a:cs typeface="Calibri"/>
              </a:rPr>
              <a:t>v</a:t>
            </a:r>
            <a:r>
              <a:rPr sz="2400" spc="-15" dirty="0">
                <a:latin typeface="Calibri"/>
                <a:cs typeface="Calibri"/>
              </a:rPr>
              <a:t>eme</a:t>
            </a:r>
            <a:r>
              <a:rPr sz="2400" spc="-40" dirty="0">
                <a:latin typeface="Calibri"/>
                <a:cs typeface="Calibri"/>
              </a:rPr>
              <a:t>n</a:t>
            </a:r>
            <a:r>
              <a:rPr sz="2400" spc="-10" dirty="0">
                <a:latin typeface="Calibri"/>
                <a:cs typeface="Calibri"/>
              </a:rPr>
              <a:t>t</a:t>
            </a:r>
            <a:endParaRPr sz="2400" dirty="0">
              <a:latin typeface="Calibri"/>
              <a:cs typeface="Calibri"/>
            </a:endParaRPr>
          </a:p>
          <a:p>
            <a:pPr marL="1960245" indent="-287020">
              <a:lnSpc>
                <a:spcPct val="100000"/>
              </a:lnSpc>
              <a:buFont typeface="Courier New"/>
              <a:buChar char="o"/>
              <a:tabLst>
                <a:tab pos="1960880" algn="l"/>
              </a:tabLst>
            </a:pPr>
            <a:r>
              <a:rPr sz="2400" spc="-50" dirty="0">
                <a:latin typeface="Calibri"/>
                <a:cs typeface="Calibri"/>
              </a:rPr>
              <a:t>K</a:t>
            </a:r>
            <a:r>
              <a:rPr sz="2400" spc="-5" dirty="0">
                <a:latin typeface="Calibri"/>
                <a:cs typeface="Calibri"/>
              </a:rPr>
              <a:t>n</a:t>
            </a:r>
            <a:r>
              <a:rPr sz="2400" spc="-20" dirty="0">
                <a:latin typeface="Calibri"/>
                <a:cs typeface="Calibri"/>
              </a:rPr>
              <a:t>o</a:t>
            </a:r>
            <a:r>
              <a:rPr sz="2400" spc="-15" dirty="0">
                <a:latin typeface="Calibri"/>
                <a:cs typeface="Calibri"/>
              </a:rPr>
              <a:t>wled</a:t>
            </a:r>
            <a:r>
              <a:rPr sz="2400" spc="-40" dirty="0">
                <a:latin typeface="Calibri"/>
                <a:cs typeface="Calibri"/>
              </a:rPr>
              <a:t>g</a:t>
            </a:r>
            <a:r>
              <a:rPr sz="2400" spc="-15" dirty="0">
                <a:latin typeface="Calibri"/>
                <a:cs typeface="Calibri"/>
              </a:rPr>
              <a:t>e</a:t>
            </a:r>
            <a:endParaRPr sz="2400" dirty="0">
              <a:latin typeface="Calibri"/>
              <a:cs typeface="Calibri"/>
            </a:endParaRPr>
          </a:p>
          <a:p>
            <a:pPr marL="1960245" indent="-287020">
              <a:lnSpc>
                <a:spcPct val="100000"/>
              </a:lnSpc>
              <a:buFont typeface="Courier New"/>
              <a:buChar char="o"/>
              <a:tabLst>
                <a:tab pos="1960880" algn="l"/>
              </a:tabLst>
            </a:pPr>
            <a:r>
              <a:rPr sz="2400" spc="-50" dirty="0">
                <a:latin typeface="Calibri"/>
                <a:cs typeface="Calibri"/>
              </a:rPr>
              <a:t>R</a:t>
            </a:r>
            <a:r>
              <a:rPr sz="2400" dirty="0">
                <a:latin typeface="Calibri"/>
                <a:cs typeface="Calibri"/>
              </a:rPr>
              <a:t>esou</a:t>
            </a:r>
            <a:r>
              <a:rPr sz="2400" spc="-45" dirty="0">
                <a:latin typeface="Calibri"/>
                <a:cs typeface="Calibri"/>
              </a:rPr>
              <a:t>r</a:t>
            </a:r>
            <a:r>
              <a:rPr sz="2400" spc="-15" dirty="0">
                <a:latin typeface="Calibri"/>
                <a:cs typeface="Calibri"/>
              </a:rPr>
              <a:t>c</a:t>
            </a:r>
            <a:r>
              <a:rPr sz="2400" spc="-10" dirty="0">
                <a:latin typeface="Calibri"/>
                <a:cs typeface="Calibri"/>
              </a:rPr>
              <a:t>e</a:t>
            </a:r>
            <a:r>
              <a:rPr sz="2400" dirty="0">
                <a:latin typeface="Calibri"/>
                <a:cs typeface="Calibri"/>
              </a:rPr>
              <a:t>s</a:t>
            </a:r>
          </a:p>
          <a:p>
            <a:pPr>
              <a:lnSpc>
                <a:spcPct val="100000"/>
              </a:lnSpc>
              <a:spcBef>
                <a:spcPts val="11"/>
              </a:spcBef>
            </a:pPr>
            <a:endParaRPr sz="3450" dirty="0">
              <a:latin typeface="Times New Roman"/>
              <a:cs typeface="Times New Roman"/>
            </a:endParaRPr>
          </a:p>
          <a:p>
            <a:pPr marL="1146810" marR="2752090">
              <a:lnSpc>
                <a:spcPct val="100000"/>
              </a:lnSpc>
            </a:pPr>
            <a:r>
              <a:rPr sz="2400" spc="-5" dirty="0">
                <a:latin typeface="Calibri"/>
                <a:cs typeface="Calibri"/>
              </a:rPr>
              <a:t>St</a:t>
            </a:r>
            <a:r>
              <a:rPr sz="2400" spc="-30" dirty="0">
                <a:latin typeface="Calibri"/>
                <a:cs typeface="Calibri"/>
              </a:rPr>
              <a:t>r</a:t>
            </a:r>
            <a:r>
              <a:rPr sz="2400" spc="-15" dirty="0">
                <a:latin typeface="Calibri"/>
                <a:cs typeface="Calibri"/>
              </a:rPr>
              <a:t>en</a:t>
            </a:r>
            <a:r>
              <a:rPr sz="2400" spc="-50" dirty="0">
                <a:latin typeface="Calibri"/>
                <a:cs typeface="Calibri"/>
              </a:rPr>
              <a:t>g</a:t>
            </a:r>
            <a:r>
              <a:rPr sz="2400" dirty="0">
                <a:latin typeface="Calibri"/>
                <a:cs typeface="Calibri"/>
              </a:rPr>
              <a:t>th</a:t>
            </a:r>
            <a:r>
              <a:rPr lang="en-US" sz="2400" dirty="0">
                <a:latin typeface="Calibri"/>
                <a:cs typeface="Calibri"/>
              </a:rPr>
              <a:t>en</a:t>
            </a:r>
            <a:r>
              <a:rPr sz="2400" spc="-20" dirty="0">
                <a:latin typeface="Calibri"/>
                <a:cs typeface="Calibri"/>
              </a:rPr>
              <a:t> </a:t>
            </a:r>
            <a:r>
              <a:rPr sz="2400" dirty="0">
                <a:latin typeface="Calibri"/>
                <a:cs typeface="Calibri"/>
              </a:rPr>
              <a:t>and</a:t>
            </a:r>
            <a:r>
              <a:rPr sz="2400" spc="-5" dirty="0">
                <a:latin typeface="Calibri"/>
                <a:cs typeface="Calibri"/>
              </a:rPr>
              <a:t> </a:t>
            </a:r>
            <a:r>
              <a:rPr sz="2400" spc="-15" dirty="0">
                <a:latin typeface="Calibri"/>
                <a:cs typeface="Calibri"/>
              </a:rPr>
              <a:t>em</a:t>
            </a:r>
            <a:r>
              <a:rPr sz="2400" spc="-5" dirty="0">
                <a:latin typeface="Calibri"/>
                <a:cs typeface="Calibri"/>
              </a:rPr>
              <a:t>p</a:t>
            </a:r>
            <a:r>
              <a:rPr sz="2400" spc="-20" dirty="0">
                <a:latin typeface="Calibri"/>
                <a:cs typeface="Calibri"/>
              </a:rPr>
              <a:t>o</a:t>
            </a:r>
            <a:r>
              <a:rPr sz="2400" spc="-45" dirty="0">
                <a:latin typeface="Calibri"/>
                <a:cs typeface="Calibri"/>
              </a:rPr>
              <a:t>w</a:t>
            </a:r>
            <a:r>
              <a:rPr sz="2400" spc="-15" dirty="0">
                <a:latin typeface="Calibri"/>
                <a:cs typeface="Calibri"/>
              </a:rPr>
              <a:t>er</a:t>
            </a:r>
            <a:r>
              <a:rPr sz="2400" spc="-5" dirty="0">
                <a:latin typeface="Calibri"/>
                <a:cs typeface="Calibri"/>
              </a:rPr>
              <a:t> no</a:t>
            </a:r>
            <a:r>
              <a:rPr sz="2400" dirty="0">
                <a:latin typeface="Calibri"/>
                <a:cs typeface="Calibri"/>
              </a:rPr>
              <a:t>n</a:t>
            </a:r>
            <a:r>
              <a:rPr sz="2400" spc="-5" dirty="0">
                <a:latin typeface="Calibri"/>
                <a:cs typeface="Calibri"/>
              </a:rPr>
              <a:t>-p</a:t>
            </a:r>
            <a:r>
              <a:rPr sz="2400" spc="-35" dirty="0">
                <a:latin typeface="Calibri"/>
                <a:cs typeface="Calibri"/>
              </a:rPr>
              <a:t>r</a:t>
            </a:r>
            <a:r>
              <a:rPr sz="2400" spc="-5" dirty="0">
                <a:latin typeface="Calibri"/>
                <a:cs typeface="Calibri"/>
              </a:rPr>
              <a:t>ofits</a:t>
            </a:r>
            <a:r>
              <a:rPr sz="2400" spc="-10" dirty="0">
                <a:latin typeface="Calibri"/>
                <a:cs typeface="Calibri"/>
              </a:rPr>
              <a:t>,</a:t>
            </a:r>
            <a:r>
              <a:rPr sz="2400" spc="5" dirty="0">
                <a:latin typeface="Calibri"/>
                <a:cs typeface="Calibri"/>
              </a:rPr>
              <a:t> </a:t>
            </a:r>
            <a:r>
              <a:rPr sz="2400" spc="-5" dirty="0">
                <a:latin typeface="Calibri"/>
                <a:cs typeface="Calibri"/>
              </a:rPr>
              <a:t>neighborhoods</a:t>
            </a:r>
            <a:r>
              <a:rPr sz="2400" dirty="0">
                <a:latin typeface="Calibri"/>
                <a:cs typeface="Calibri"/>
              </a:rPr>
              <a:t>,</a:t>
            </a:r>
            <a:r>
              <a:rPr sz="2400" spc="5" dirty="0">
                <a:latin typeface="Calibri"/>
                <a:cs typeface="Calibri"/>
              </a:rPr>
              <a:t> </a:t>
            </a:r>
            <a:r>
              <a:rPr sz="2400" dirty="0">
                <a:latin typeface="Calibri"/>
                <a:cs typeface="Calibri"/>
              </a:rPr>
              <a:t>and individuals</a:t>
            </a:r>
            <a:r>
              <a:rPr sz="2400" spc="-25" dirty="0">
                <a:latin typeface="Calibri"/>
                <a:cs typeface="Calibri"/>
              </a:rPr>
              <a:t> </a:t>
            </a:r>
            <a:r>
              <a:rPr sz="2400" spc="-30" dirty="0">
                <a:latin typeface="Calibri"/>
                <a:cs typeface="Calibri"/>
              </a:rPr>
              <a:t>t</a:t>
            </a:r>
            <a:r>
              <a:rPr sz="2400" dirty="0">
                <a:latin typeface="Calibri"/>
                <a:cs typeface="Calibri"/>
              </a:rPr>
              <a:t>o</a:t>
            </a:r>
            <a:r>
              <a:rPr sz="2400" spc="-20" dirty="0">
                <a:latin typeface="Calibri"/>
                <a:cs typeface="Calibri"/>
              </a:rPr>
              <a:t> </a:t>
            </a:r>
            <a:r>
              <a:rPr sz="2400" spc="-35" dirty="0">
                <a:latin typeface="Calibri"/>
                <a:cs typeface="Calibri"/>
              </a:rPr>
              <a:t>c</a:t>
            </a:r>
            <a:r>
              <a:rPr sz="2400" spc="-5" dirty="0">
                <a:latin typeface="Calibri"/>
                <a:cs typeface="Calibri"/>
              </a:rPr>
              <a:t>ollecti</a:t>
            </a:r>
            <a:r>
              <a:rPr sz="2400" spc="-15" dirty="0">
                <a:latin typeface="Calibri"/>
                <a:cs typeface="Calibri"/>
              </a:rPr>
              <a:t>v</a:t>
            </a:r>
            <a:r>
              <a:rPr sz="2400" spc="-10" dirty="0">
                <a:latin typeface="Calibri"/>
                <a:cs typeface="Calibri"/>
              </a:rPr>
              <a:t>ely </a:t>
            </a:r>
            <a:r>
              <a:rPr sz="2400" spc="-5" dirty="0">
                <a:latin typeface="Calibri"/>
                <a:cs typeface="Calibri"/>
              </a:rPr>
              <a:t>parti</a:t>
            </a:r>
            <a:r>
              <a:rPr sz="2400" spc="10" dirty="0">
                <a:latin typeface="Calibri"/>
                <a:cs typeface="Calibri"/>
              </a:rPr>
              <a:t>c</a:t>
            </a:r>
            <a:r>
              <a:rPr sz="2400" dirty="0">
                <a:latin typeface="Calibri"/>
                <a:cs typeface="Calibri"/>
              </a:rPr>
              <a:t>ip</a:t>
            </a:r>
            <a:r>
              <a:rPr sz="2400" spc="-25" dirty="0">
                <a:latin typeface="Calibri"/>
                <a:cs typeface="Calibri"/>
              </a:rPr>
              <a:t>a</a:t>
            </a:r>
            <a:r>
              <a:rPr sz="2400" spc="-35" dirty="0">
                <a:latin typeface="Calibri"/>
                <a:cs typeface="Calibri"/>
              </a:rPr>
              <a:t>t</a:t>
            </a:r>
            <a:r>
              <a:rPr sz="2400" spc="-15" dirty="0">
                <a:latin typeface="Calibri"/>
                <a:cs typeface="Calibri"/>
              </a:rPr>
              <a:t>e</a:t>
            </a:r>
            <a:r>
              <a:rPr sz="2400" spc="-25" dirty="0">
                <a:latin typeface="Calibri"/>
                <a:cs typeface="Calibri"/>
              </a:rPr>
              <a:t> </a:t>
            </a:r>
            <a:r>
              <a:rPr sz="2400" dirty="0">
                <a:latin typeface="Calibri"/>
                <a:cs typeface="Calibri"/>
              </a:rPr>
              <a:t>in</a:t>
            </a:r>
            <a:r>
              <a:rPr sz="2400" spc="-20" dirty="0">
                <a:latin typeface="Calibri"/>
                <a:cs typeface="Calibri"/>
              </a:rPr>
              <a:t> </a:t>
            </a:r>
            <a:r>
              <a:rPr sz="2400" spc="-35" dirty="0">
                <a:latin typeface="Calibri"/>
                <a:cs typeface="Calibri"/>
              </a:rPr>
              <a:t>c</a:t>
            </a:r>
            <a:r>
              <a:rPr sz="2400" spc="-5" dirty="0">
                <a:latin typeface="Calibri"/>
                <a:cs typeface="Calibri"/>
              </a:rPr>
              <a:t>ommunity </a:t>
            </a:r>
            <a:r>
              <a:rPr sz="2400" dirty="0">
                <a:latin typeface="Calibri"/>
                <a:cs typeface="Calibri"/>
              </a:rPr>
              <a:t>t</a:t>
            </a:r>
            <a:r>
              <a:rPr sz="2400" spc="-50" dirty="0">
                <a:latin typeface="Calibri"/>
                <a:cs typeface="Calibri"/>
              </a:rPr>
              <a:t>r</a:t>
            </a:r>
            <a:r>
              <a:rPr sz="2400" dirty="0">
                <a:latin typeface="Calibri"/>
                <a:cs typeface="Calibri"/>
              </a:rPr>
              <a:t>an</a:t>
            </a:r>
            <a:r>
              <a:rPr sz="2400" spc="-30" dirty="0">
                <a:latin typeface="Calibri"/>
                <a:cs typeface="Calibri"/>
              </a:rPr>
              <a:t>s</a:t>
            </a:r>
            <a:r>
              <a:rPr sz="2400" spc="-50" dirty="0">
                <a:latin typeface="Calibri"/>
                <a:cs typeface="Calibri"/>
              </a:rPr>
              <a:t>f</a:t>
            </a:r>
            <a:r>
              <a:rPr sz="2400" spc="-5" dirty="0">
                <a:latin typeface="Calibri"/>
                <a:cs typeface="Calibri"/>
              </a:rPr>
              <a:t>orm</a:t>
            </a:r>
            <a:r>
              <a:rPr sz="2400" spc="-25" dirty="0">
                <a:latin typeface="Calibri"/>
                <a:cs typeface="Calibri"/>
              </a:rPr>
              <a:t>a</a:t>
            </a:r>
            <a:r>
              <a:rPr sz="2400" dirty="0">
                <a:latin typeface="Calibri"/>
                <a:cs typeface="Calibri"/>
              </a:rPr>
              <a:t>ti</a:t>
            </a:r>
            <a:r>
              <a:rPr sz="2400" spc="-10" dirty="0">
                <a:latin typeface="Calibri"/>
                <a:cs typeface="Calibri"/>
              </a:rPr>
              <a:t>o</a:t>
            </a:r>
            <a:r>
              <a:rPr sz="2400" dirty="0">
                <a:latin typeface="Calibri"/>
                <a:cs typeface="Calibri"/>
              </a:rPr>
              <a:t>n</a:t>
            </a:r>
            <a:r>
              <a:rPr sz="2400" spc="-20" dirty="0">
                <a:latin typeface="Calibri"/>
                <a:cs typeface="Calibri"/>
              </a:rPr>
              <a:t> e</a:t>
            </a:r>
            <a:r>
              <a:rPr sz="2400" spc="-25" dirty="0">
                <a:latin typeface="Calibri"/>
                <a:cs typeface="Calibri"/>
              </a:rPr>
              <a:t>f</a:t>
            </a:r>
            <a:r>
              <a:rPr sz="2400" spc="-50" dirty="0">
                <a:latin typeface="Calibri"/>
                <a:cs typeface="Calibri"/>
              </a:rPr>
              <a:t>f</a:t>
            </a:r>
            <a:r>
              <a:rPr sz="2400" spc="-5" dirty="0">
                <a:latin typeface="Calibri"/>
                <a:cs typeface="Calibri"/>
              </a:rPr>
              <a:t>ort</a:t>
            </a:r>
            <a:r>
              <a:rPr sz="2400" spc="-10" dirty="0">
                <a:latin typeface="Calibri"/>
                <a:cs typeface="Calibri"/>
              </a:rPr>
              <a:t>s</a:t>
            </a:r>
            <a:r>
              <a:rPr sz="2400" dirty="0">
                <a:latin typeface="Calibri"/>
                <a:cs typeface="Calibri"/>
              </a:rPr>
              <a:t>.</a:t>
            </a:r>
          </a:p>
        </p:txBody>
      </p:sp>
    </p:spTree>
    <p:extLst>
      <p:ext uri="{BB962C8B-B14F-4D97-AF65-F5344CB8AC3E}">
        <p14:creationId xmlns:p14="http://schemas.microsoft.com/office/powerpoint/2010/main" val="3749784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5"/>
          <p:cNvSpPr txBox="1">
            <a:spLocks/>
          </p:cNvSpPr>
          <p:nvPr/>
        </p:nvSpPr>
        <p:spPr>
          <a:xfrm>
            <a:off x="1653472" y="656154"/>
            <a:ext cx="8089338" cy="585393"/>
          </a:xfrm>
          <a:prstGeom prst="rect">
            <a:avLst/>
          </a:prstGeom>
          <a:solidFill>
            <a:schemeClr val="bg2">
              <a:lumMod val="75000"/>
            </a:schemeClr>
          </a:solidFill>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Let’s Get Started</a:t>
            </a:r>
            <a:endParaRPr lang="en-US" dirty="0"/>
          </a:p>
        </p:txBody>
      </p:sp>
      <p:pic>
        <p:nvPicPr>
          <p:cNvPr id="3" name="Picture 2"/>
          <p:cNvPicPr>
            <a:picLocks noChangeAspect="1"/>
          </p:cNvPicPr>
          <p:nvPr/>
        </p:nvPicPr>
        <p:blipFill>
          <a:blip r:embed="rId2"/>
          <a:stretch>
            <a:fillRect/>
          </a:stretch>
        </p:blipFill>
        <p:spPr>
          <a:xfrm>
            <a:off x="695404" y="1212525"/>
            <a:ext cx="10306901" cy="5412924"/>
          </a:xfrm>
          <a:prstGeom prst="rect">
            <a:avLst/>
          </a:prstGeom>
        </p:spPr>
      </p:pic>
      <p:sp>
        <p:nvSpPr>
          <p:cNvPr id="4" name="TextBox 3"/>
          <p:cNvSpPr txBox="1"/>
          <p:nvPr/>
        </p:nvSpPr>
        <p:spPr>
          <a:xfrm>
            <a:off x="3902965" y="1189002"/>
            <a:ext cx="3581400" cy="369332"/>
          </a:xfrm>
          <a:prstGeom prst="rect">
            <a:avLst/>
          </a:prstGeom>
          <a:noFill/>
        </p:spPr>
        <p:txBody>
          <a:bodyPr wrap="square" rtlCol="0">
            <a:spAutoFit/>
          </a:bodyPr>
          <a:lstStyle/>
          <a:p>
            <a:r>
              <a:rPr lang="en-US" dirty="0"/>
              <a:t>Note the Due Date/Time!</a:t>
            </a:r>
          </a:p>
        </p:txBody>
      </p:sp>
      <p:sp>
        <p:nvSpPr>
          <p:cNvPr id="5" name="TextBox 4"/>
          <p:cNvSpPr txBox="1"/>
          <p:nvPr/>
        </p:nvSpPr>
        <p:spPr>
          <a:xfrm>
            <a:off x="2628469" y="1930040"/>
            <a:ext cx="7385332" cy="646331"/>
          </a:xfrm>
          <a:prstGeom prst="rect">
            <a:avLst/>
          </a:prstGeom>
          <a:solidFill>
            <a:schemeClr val="bg2">
              <a:lumMod val="90000"/>
            </a:schemeClr>
          </a:solidFill>
        </p:spPr>
        <p:txBody>
          <a:bodyPr wrap="square" rtlCol="0">
            <a:spAutoFit/>
          </a:bodyPr>
          <a:lstStyle/>
          <a:p>
            <a:r>
              <a:rPr lang="en-US" dirty="0"/>
              <a:t>This title will copy over to all components of the application including post acceptance forms that we ask you to complete.</a:t>
            </a:r>
          </a:p>
        </p:txBody>
      </p:sp>
      <p:sp>
        <p:nvSpPr>
          <p:cNvPr id="6" name="TextBox 5"/>
          <p:cNvSpPr txBox="1"/>
          <p:nvPr/>
        </p:nvSpPr>
        <p:spPr>
          <a:xfrm>
            <a:off x="3782352" y="5155290"/>
            <a:ext cx="7086600" cy="923330"/>
          </a:xfrm>
          <a:prstGeom prst="rect">
            <a:avLst/>
          </a:prstGeom>
          <a:noFill/>
        </p:spPr>
        <p:txBody>
          <a:bodyPr wrap="square" rtlCol="0">
            <a:spAutoFit/>
          </a:bodyPr>
          <a:lstStyle/>
          <a:p>
            <a:r>
              <a:rPr lang="en-US" dirty="0"/>
              <a:t>The new software has </a:t>
            </a:r>
            <a:r>
              <a:rPr lang="en-US" dirty="0" err="1"/>
              <a:t>GuideStar</a:t>
            </a:r>
            <a:r>
              <a:rPr lang="en-US" dirty="0"/>
              <a:t> enabled questions. Using your organization’s EIN number, you can import answers directly from </a:t>
            </a:r>
            <a:r>
              <a:rPr lang="en-US" dirty="0" err="1"/>
              <a:t>GuideStar</a:t>
            </a:r>
            <a:r>
              <a:rPr lang="en-US" dirty="0"/>
              <a:t> when you see this icon: </a:t>
            </a:r>
          </a:p>
        </p:txBody>
      </p:sp>
      <p:cxnSp>
        <p:nvCxnSpPr>
          <p:cNvPr id="8" name="Straight Arrow Connector 7"/>
          <p:cNvCxnSpPr/>
          <p:nvPr/>
        </p:nvCxnSpPr>
        <p:spPr>
          <a:xfrm flipH="1">
            <a:off x="2628469" y="1373668"/>
            <a:ext cx="1274496"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pic>
        <p:nvPicPr>
          <p:cNvPr id="14" name="Picture 13"/>
          <p:cNvPicPr>
            <a:picLocks noChangeAspect="1"/>
          </p:cNvPicPr>
          <p:nvPr/>
        </p:nvPicPr>
        <p:blipFill>
          <a:blip r:embed="rId3"/>
          <a:stretch>
            <a:fillRect/>
          </a:stretch>
        </p:blipFill>
        <p:spPr>
          <a:xfrm>
            <a:off x="9092227" y="5807443"/>
            <a:ext cx="190500" cy="200025"/>
          </a:xfrm>
          <a:prstGeom prst="rect">
            <a:avLst/>
          </a:prstGeom>
        </p:spPr>
      </p:pic>
    </p:spTree>
    <p:extLst>
      <p:ext uri="{BB962C8B-B14F-4D97-AF65-F5344CB8AC3E}">
        <p14:creationId xmlns:p14="http://schemas.microsoft.com/office/powerpoint/2010/main" val="4109287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1676639" y="171946"/>
            <a:ext cx="8639597" cy="511233"/>
          </a:xfrm>
          <a:prstGeom prst="rect">
            <a:avLst/>
          </a:prstGeom>
        </p:spPr>
        <p:txBody>
          <a:bodyPr>
            <a:normAutofit fontScale="92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Need a Printed Copy of the Application?</a:t>
            </a:r>
          </a:p>
        </p:txBody>
      </p:sp>
      <p:pic>
        <p:nvPicPr>
          <p:cNvPr id="3" name="Content Placeholder 5"/>
          <p:cNvPicPr>
            <a:picLocks noChangeAspect="1"/>
          </p:cNvPicPr>
          <p:nvPr/>
        </p:nvPicPr>
        <p:blipFill>
          <a:blip r:embed="rId2"/>
          <a:stretch>
            <a:fillRect/>
          </a:stretch>
        </p:blipFill>
        <p:spPr>
          <a:xfrm>
            <a:off x="1556210" y="1592438"/>
            <a:ext cx="8880457" cy="3287001"/>
          </a:xfrm>
          <a:prstGeom prst="rect">
            <a:avLst/>
          </a:prstGeom>
        </p:spPr>
      </p:pic>
      <p:sp>
        <p:nvSpPr>
          <p:cNvPr id="4" name="TextBox 3"/>
          <p:cNvSpPr txBox="1"/>
          <p:nvPr/>
        </p:nvSpPr>
        <p:spPr>
          <a:xfrm>
            <a:off x="2886742" y="1189103"/>
            <a:ext cx="7341591" cy="36933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solidFill>
                  <a:schemeClr val="tx2">
                    <a:lumMod val="50000"/>
                  </a:schemeClr>
                </a:solidFill>
              </a:rPr>
              <a:t>Just looking to print a list of the questions you’ll need to answer?</a:t>
            </a:r>
          </a:p>
        </p:txBody>
      </p:sp>
      <p:sp>
        <p:nvSpPr>
          <p:cNvPr id="5" name="TextBox 4"/>
          <p:cNvSpPr txBox="1"/>
          <p:nvPr/>
        </p:nvSpPr>
        <p:spPr>
          <a:xfrm>
            <a:off x="2913470" y="2604286"/>
            <a:ext cx="6365060" cy="369332"/>
          </a:xfrm>
          <a:prstGeom prst="rect">
            <a:avLst/>
          </a:prstGeom>
          <a:solidFill>
            <a:schemeClr val="accent5">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After logging in to the application, click on Question List</a:t>
            </a:r>
          </a:p>
        </p:txBody>
      </p:sp>
      <p:sp>
        <p:nvSpPr>
          <p:cNvPr id="6" name="TextBox 5"/>
          <p:cNvSpPr txBox="1"/>
          <p:nvPr/>
        </p:nvSpPr>
        <p:spPr>
          <a:xfrm>
            <a:off x="3687946" y="4544110"/>
            <a:ext cx="4816783" cy="3693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solidFill>
                  <a:schemeClr val="tx2">
                    <a:lumMod val="50000"/>
                  </a:schemeClr>
                </a:solidFill>
              </a:rPr>
              <a:t>Need a copy that includes your answers?</a:t>
            </a:r>
          </a:p>
        </p:txBody>
      </p:sp>
      <p:sp>
        <p:nvSpPr>
          <p:cNvPr id="7" name="TextBox 6"/>
          <p:cNvSpPr txBox="1"/>
          <p:nvPr/>
        </p:nvSpPr>
        <p:spPr>
          <a:xfrm>
            <a:off x="2130867" y="5064105"/>
            <a:ext cx="8305800" cy="646331"/>
          </a:xfrm>
          <a:prstGeom prst="rect">
            <a:avLst/>
          </a:prstGeom>
          <a:noFill/>
        </p:spPr>
        <p:txBody>
          <a:bodyPr wrap="square" rtlCol="0">
            <a:spAutoFit/>
          </a:bodyPr>
          <a:lstStyle/>
          <a:p>
            <a:r>
              <a:rPr lang="en-US" dirty="0"/>
              <a:t>Pull up your application and right click on the screen. You can save or print a copy of the application with answers.</a:t>
            </a:r>
          </a:p>
        </p:txBody>
      </p:sp>
      <p:cxnSp>
        <p:nvCxnSpPr>
          <p:cNvPr id="9" name="Straight Arrow Connector 8"/>
          <p:cNvCxnSpPr>
            <a:stCxn id="5" idx="3"/>
          </p:cNvCxnSpPr>
          <p:nvPr/>
        </p:nvCxnSpPr>
        <p:spPr>
          <a:xfrm>
            <a:off x="9278530" y="2788952"/>
            <a:ext cx="383360" cy="59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162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641968" y="612949"/>
            <a:ext cx="10972800" cy="632711"/>
          </a:xfrm>
          <a:prstGeom prst="rect">
            <a:avLst/>
          </a:prstGeom>
          <a:ln>
            <a:solidFill>
              <a:schemeClr val="tx2">
                <a:lumMod val="75000"/>
              </a:schemeClr>
            </a:solidFill>
          </a:ln>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            Import Feature for Future Grants</a:t>
            </a:r>
          </a:p>
        </p:txBody>
      </p:sp>
      <p:sp>
        <p:nvSpPr>
          <p:cNvPr id="3" name="Content Placeholder 1"/>
          <p:cNvSpPr txBox="1">
            <a:spLocks/>
          </p:cNvSpPr>
          <p:nvPr/>
        </p:nvSpPr>
        <p:spPr>
          <a:xfrm>
            <a:off x="743568" y="1516744"/>
            <a:ext cx="5384800" cy="2303261"/>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Have you previously applied for a grant? If so, click on the Copy Previous Answers button for potential time saving assistance.</a:t>
            </a:r>
          </a:p>
          <a:p>
            <a:r>
              <a:rPr lang="en-US" dirty="0"/>
              <a:t>You will find this button on the same screen that you complete the application.</a:t>
            </a:r>
          </a:p>
          <a:p>
            <a:endParaRPr lang="en-US" dirty="0"/>
          </a:p>
        </p:txBody>
      </p:sp>
      <p:pic>
        <p:nvPicPr>
          <p:cNvPr id="4" name="Content Placeholder 4"/>
          <p:cNvPicPr>
            <a:picLocks noChangeAspect="1"/>
          </p:cNvPicPr>
          <p:nvPr/>
        </p:nvPicPr>
        <p:blipFill>
          <a:blip r:embed="rId2"/>
          <a:stretch>
            <a:fillRect/>
          </a:stretch>
        </p:blipFill>
        <p:spPr>
          <a:xfrm>
            <a:off x="6033287" y="1281080"/>
            <a:ext cx="5384800" cy="3178186"/>
          </a:xfrm>
          <a:prstGeom prst="rect">
            <a:avLst/>
          </a:prstGeom>
        </p:spPr>
      </p:pic>
      <p:cxnSp>
        <p:nvCxnSpPr>
          <p:cNvPr id="8" name="Straight Arrow Connector 7"/>
          <p:cNvCxnSpPr/>
          <p:nvPr/>
        </p:nvCxnSpPr>
        <p:spPr>
          <a:xfrm flipH="1" flipV="1">
            <a:off x="10293069" y="2303025"/>
            <a:ext cx="16184" cy="8952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7" name="Picture 6"/>
          <p:cNvPicPr>
            <a:picLocks noChangeAspect="1"/>
          </p:cNvPicPr>
          <p:nvPr/>
        </p:nvPicPr>
        <p:blipFill>
          <a:blip r:embed="rId3"/>
          <a:stretch>
            <a:fillRect/>
          </a:stretch>
        </p:blipFill>
        <p:spPr>
          <a:xfrm>
            <a:off x="724012" y="4091089"/>
            <a:ext cx="8001675" cy="2766911"/>
          </a:xfrm>
          <a:prstGeom prst="rect">
            <a:avLst/>
          </a:prstGeom>
        </p:spPr>
      </p:pic>
      <p:sp>
        <p:nvSpPr>
          <p:cNvPr id="9" name="TextBox 8"/>
          <p:cNvSpPr txBox="1"/>
          <p:nvPr/>
        </p:nvSpPr>
        <p:spPr>
          <a:xfrm>
            <a:off x="8852687" y="4983821"/>
            <a:ext cx="3163985" cy="1477328"/>
          </a:xfrm>
          <a:prstGeom prst="rect">
            <a:avLst/>
          </a:prstGeom>
          <a:noFill/>
        </p:spPr>
        <p:txBody>
          <a:bodyPr wrap="square" rtlCol="0">
            <a:spAutoFit/>
          </a:bodyPr>
          <a:lstStyle/>
          <a:p>
            <a:pPr algn="ctr"/>
            <a:r>
              <a:rPr lang="en-US" dirty="0"/>
              <a:t>Determine if it makes sense to import answers from a previous grant. Note the Matching Answers column.</a:t>
            </a:r>
          </a:p>
        </p:txBody>
      </p:sp>
    </p:spTree>
    <p:extLst>
      <p:ext uri="{BB962C8B-B14F-4D97-AF65-F5344CB8AC3E}">
        <p14:creationId xmlns:p14="http://schemas.microsoft.com/office/powerpoint/2010/main" val="481984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1923" y="641631"/>
            <a:ext cx="5963449" cy="2640188"/>
          </a:xfrm>
          <a:prstGeom prst="rect">
            <a:avLst/>
          </a:prstGeom>
        </p:spPr>
      </p:pic>
      <p:sp>
        <p:nvSpPr>
          <p:cNvPr id="3" name="TextBox 2"/>
          <p:cNvSpPr txBox="1"/>
          <p:nvPr/>
        </p:nvSpPr>
        <p:spPr>
          <a:xfrm>
            <a:off x="8012335" y="885690"/>
            <a:ext cx="4062202" cy="1200329"/>
          </a:xfrm>
          <a:prstGeom prst="rect">
            <a:avLst/>
          </a:prstGeom>
          <a:noFill/>
        </p:spPr>
        <p:txBody>
          <a:bodyPr wrap="square" rtlCol="0">
            <a:spAutoFit/>
          </a:bodyPr>
          <a:lstStyle/>
          <a:p>
            <a:r>
              <a:rPr lang="en-US" dirty="0"/>
              <a:t>Note: answers will only be uploaded for BLANK questions. Nothing will be overwritten.</a:t>
            </a:r>
          </a:p>
          <a:p>
            <a:r>
              <a:rPr lang="en-US" dirty="0"/>
              <a:t>Click OK to proceed</a:t>
            </a:r>
          </a:p>
        </p:txBody>
      </p:sp>
      <p:pic>
        <p:nvPicPr>
          <p:cNvPr id="4" name="Picture 3"/>
          <p:cNvPicPr>
            <a:picLocks noChangeAspect="1"/>
          </p:cNvPicPr>
          <p:nvPr/>
        </p:nvPicPr>
        <p:blipFill>
          <a:blip r:embed="rId3"/>
          <a:stretch>
            <a:fillRect/>
          </a:stretch>
        </p:blipFill>
        <p:spPr>
          <a:xfrm>
            <a:off x="1197241" y="2807276"/>
            <a:ext cx="2748457" cy="4050724"/>
          </a:xfrm>
          <a:prstGeom prst="rect">
            <a:avLst/>
          </a:prstGeom>
        </p:spPr>
      </p:pic>
      <p:sp>
        <p:nvSpPr>
          <p:cNvPr id="6" name="TextBox 5"/>
          <p:cNvSpPr txBox="1"/>
          <p:nvPr/>
        </p:nvSpPr>
        <p:spPr>
          <a:xfrm>
            <a:off x="4238879" y="4322840"/>
            <a:ext cx="4062202" cy="1477328"/>
          </a:xfrm>
          <a:prstGeom prst="rect">
            <a:avLst/>
          </a:prstGeom>
          <a:noFill/>
          <a:ln>
            <a:solidFill>
              <a:schemeClr val="accent4"/>
            </a:solidFill>
          </a:ln>
        </p:spPr>
        <p:txBody>
          <a:bodyPr wrap="square" rtlCol="0">
            <a:spAutoFit/>
          </a:bodyPr>
          <a:lstStyle/>
          <a:p>
            <a:r>
              <a:rPr lang="en-US" dirty="0"/>
              <a:t>The answers have now been imported. </a:t>
            </a:r>
          </a:p>
          <a:p>
            <a:r>
              <a:rPr lang="en-US" b="1" dirty="0"/>
              <a:t>REVIEW YOUR ANSWERS!  </a:t>
            </a:r>
            <a:r>
              <a:rPr lang="en-US" dirty="0"/>
              <a:t>Make sure details have been updated to reflect the current proposal.</a:t>
            </a:r>
          </a:p>
        </p:txBody>
      </p:sp>
    </p:spTree>
    <p:extLst>
      <p:ext uri="{BB962C8B-B14F-4D97-AF65-F5344CB8AC3E}">
        <p14:creationId xmlns:p14="http://schemas.microsoft.com/office/powerpoint/2010/main" val="2857007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034808" y="1075458"/>
            <a:ext cx="10568198" cy="2493794"/>
          </a:xfrm>
          <a:prstGeom prst="rect">
            <a:avLst/>
          </a:prstGeom>
        </p:spPr>
      </p:pic>
      <p:sp>
        <p:nvSpPr>
          <p:cNvPr id="8" name="TextBox 7"/>
          <p:cNvSpPr txBox="1"/>
          <p:nvPr/>
        </p:nvSpPr>
        <p:spPr>
          <a:xfrm>
            <a:off x="1683143" y="552238"/>
            <a:ext cx="9726627" cy="523220"/>
          </a:xfrm>
          <a:prstGeom prst="rect">
            <a:avLst/>
          </a:prstGeom>
          <a:noFill/>
        </p:spPr>
        <p:txBody>
          <a:bodyPr wrap="square" rtlCol="0">
            <a:spAutoFit/>
          </a:bodyPr>
          <a:lstStyle/>
          <a:p>
            <a:r>
              <a:rPr lang="en-US" sz="2800" dirty="0"/>
              <a:t>When Two Heads are Better than One…Collaborate!</a:t>
            </a:r>
          </a:p>
        </p:txBody>
      </p:sp>
      <p:cxnSp>
        <p:nvCxnSpPr>
          <p:cNvPr id="10" name="Straight Arrow Connector 9"/>
          <p:cNvCxnSpPr/>
          <p:nvPr/>
        </p:nvCxnSpPr>
        <p:spPr>
          <a:xfrm flipV="1">
            <a:off x="9900311" y="1737577"/>
            <a:ext cx="1188179" cy="50491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pic>
        <p:nvPicPr>
          <p:cNvPr id="11" name="Picture 10"/>
          <p:cNvPicPr>
            <a:picLocks noChangeAspect="1"/>
          </p:cNvPicPr>
          <p:nvPr/>
        </p:nvPicPr>
        <p:blipFill>
          <a:blip r:embed="rId3"/>
          <a:stretch>
            <a:fillRect/>
          </a:stretch>
        </p:blipFill>
        <p:spPr>
          <a:xfrm>
            <a:off x="5929438" y="3569252"/>
            <a:ext cx="5341793" cy="3242401"/>
          </a:xfrm>
          <a:prstGeom prst="rect">
            <a:avLst/>
          </a:prstGeom>
        </p:spPr>
      </p:pic>
      <p:sp>
        <p:nvSpPr>
          <p:cNvPr id="12" name="TextBox 11"/>
          <p:cNvSpPr txBox="1"/>
          <p:nvPr/>
        </p:nvSpPr>
        <p:spPr>
          <a:xfrm>
            <a:off x="1949208" y="3822969"/>
            <a:ext cx="3980230" cy="646331"/>
          </a:xfrm>
          <a:prstGeom prst="rect">
            <a:avLst/>
          </a:prstGeom>
          <a:noFill/>
        </p:spPr>
        <p:txBody>
          <a:bodyPr wrap="square" rtlCol="0">
            <a:spAutoFit/>
          </a:bodyPr>
          <a:lstStyle/>
          <a:p>
            <a:r>
              <a:rPr lang="en-US" dirty="0"/>
              <a:t>Complete the pop-up box and click Invite</a:t>
            </a:r>
          </a:p>
        </p:txBody>
      </p:sp>
      <p:cxnSp>
        <p:nvCxnSpPr>
          <p:cNvPr id="15" name="Straight Arrow Connector 14"/>
          <p:cNvCxnSpPr/>
          <p:nvPr/>
        </p:nvCxnSpPr>
        <p:spPr>
          <a:xfrm>
            <a:off x="9249197" y="6222774"/>
            <a:ext cx="1544229" cy="35200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758931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20278" y="678817"/>
            <a:ext cx="8915552" cy="615553"/>
          </a:xfrm>
          <a:prstGeom prst="rect">
            <a:avLst/>
          </a:prstGeom>
          <a:solidFill>
            <a:schemeClr val="bg2">
              <a:lumMod val="75000"/>
            </a:schemeClr>
          </a:solidFill>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chemeClr val="tx2">
                    <a:lumMod val="50000"/>
                  </a:schemeClr>
                </a:solidFill>
              </a:rPr>
              <a:t>From the Collaborator’s Side…</a:t>
            </a:r>
          </a:p>
        </p:txBody>
      </p:sp>
      <p:pic>
        <p:nvPicPr>
          <p:cNvPr id="3" name="Picture 2"/>
          <p:cNvPicPr>
            <a:picLocks noChangeAspect="1"/>
          </p:cNvPicPr>
          <p:nvPr/>
        </p:nvPicPr>
        <p:blipFill>
          <a:blip r:embed="rId2"/>
          <a:stretch>
            <a:fillRect/>
          </a:stretch>
        </p:blipFill>
        <p:spPr>
          <a:xfrm>
            <a:off x="1236058" y="2842327"/>
            <a:ext cx="8135652" cy="3336856"/>
          </a:xfrm>
          <a:prstGeom prst="rect">
            <a:avLst/>
          </a:prstGeom>
        </p:spPr>
      </p:pic>
      <p:sp>
        <p:nvSpPr>
          <p:cNvPr id="4" name="TextBox 3"/>
          <p:cNvSpPr txBox="1"/>
          <p:nvPr/>
        </p:nvSpPr>
        <p:spPr>
          <a:xfrm>
            <a:off x="2152481" y="1745183"/>
            <a:ext cx="6724481" cy="646331"/>
          </a:xfrm>
          <a:prstGeom prst="rect">
            <a:avLst/>
          </a:prstGeom>
          <a:noFill/>
        </p:spPr>
        <p:txBody>
          <a:bodyPr wrap="square" rtlCol="0">
            <a:spAutoFit/>
          </a:bodyPr>
          <a:lstStyle/>
          <a:p>
            <a:r>
              <a:rPr lang="en-US" dirty="0"/>
              <a:t>Your collaborator will receive an email with instructions on how to access the application. Click the link to log on.</a:t>
            </a:r>
          </a:p>
        </p:txBody>
      </p:sp>
      <p:cxnSp>
        <p:nvCxnSpPr>
          <p:cNvPr id="6" name="Straight Arrow Connector 5"/>
          <p:cNvCxnSpPr/>
          <p:nvPr/>
        </p:nvCxnSpPr>
        <p:spPr>
          <a:xfrm flipH="1" flipV="1">
            <a:off x="6297489" y="5820391"/>
            <a:ext cx="1221897" cy="809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38703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57532" y="245711"/>
            <a:ext cx="4218496" cy="1931047"/>
          </a:xfrm>
          <a:prstGeom prst="rect">
            <a:avLst/>
          </a:prstGeom>
        </p:spPr>
      </p:pic>
      <p:sp>
        <p:nvSpPr>
          <p:cNvPr id="6" name="TextBox 5"/>
          <p:cNvSpPr txBox="1"/>
          <p:nvPr/>
        </p:nvSpPr>
        <p:spPr>
          <a:xfrm>
            <a:off x="5894850" y="307118"/>
            <a:ext cx="4661012" cy="646331"/>
          </a:xfrm>
          <a:prstGeom prst="rect">
            <a:avLst/>
          </a:prstGeom>
          <a:noFill/>
        </p:spPr>
        <p:txBody>
          <a:bodyPr wrap="square" rtlCol="0">
            <a:spAutoFit/>
          </a:bodyPr>
          <a:lstStyle/>
          <a:p>
            <a:r>
              <a:rPr lang="en-US" dirty="0"/>
              <a:t>Enter the requested information and click Register</a:t>
            </a:r>
          </a:p>
        </p:txBody>
      </p:sp>
      <p:cxnSp>
        <p:nvCxnSpPr>
          <p:cNvPr id="8" name="Straight Arrow Connector 7"/>
          <p:cNvCxnSpPr/>
          <p:nvPr/>
        </p:nvCxnSpPr>
        <p:spPr>
          <a:xfrm flipH="1">
            <a:off x="5877402" y="1637300"/>
            <a:ext cx="368385" cy="25085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9" name="Picture 8"/>
          <p:cNvPicPr>
            <a:picLocks noChangeAspect="1"/>
          </p:cNvPicPr>
          <p:nvPr/>
        </p:nvPicPr>
        <p:blipFill>
          <a:blip r:embed="rId3"/>
          <a:stretch>
            <a:fillRect/>
          </a:stretch>
        </p:blipFill>
        <p:spPr>
          <a:xfrm>
            <a:off x="1428631" y="2356563"/>
            <a:ext cx="3876086" cy="2132403"/>
          </a:xfrm>
          <a:prstGeom prst="rect">
            <a:avLst/>
          </a:prstGeom>
        </p:spPr>
      </p:pic>
      <p:sp>
        <p:nvSpPr>
          <p:cNvPr id="10" name="TextBox 9"/>
          <p:cNvSpPr txBox="1"/>
          <p:nvPr/>
        </p:nvSpPr>
        <p:spPr>
          <a:xfrm>
            <a:off x="1428631" y="245711"/>
            <a:ext cx="455580" cy="369332"/>
          </a:xfrm>
          <a:prstGeom prst="rect">
            <a:avLst/>
          </a:prstGeom>
          <a:noFill/>
          <a:ln>
            <a:solidFill>
              <a:schemeClr val="accent1">
                <a:lumMod val="75000"/>
              </a:schemeClr>
            </a:solidFill>
          </a:ln>
        </p:spPr>
        <p:txBody>
          <a:bodyPr wrap="square" rtlCol="0">
            <a:spAutoFit/>
          </a:bodyPr>
          <a:lstStyle/>
          <a:p>
            <a:r>
              <a:rPr lang="en-US" dirty="0"/>
              <a:t>1.</a:t>
            </a:r>
          </a:p>
        </p:txBody>
      </p:sp>
      <p:sp>
        <p:nvSpPr>
          <p:cNvPr id="11" name="TextBox 10"/>
          <p:cNvSpPr txBox="1"/>
          <p:nvPr/>
        </p:nvSpPr>
        <p:spPr>
          <a:xfrm>
            <a:off x="1004146" y="2356563"/>
            <a:ext cx="455580" cy="369332"/>
          </a:xfrm>
          <a:prstGeom prst="rect">
            <a:avLst/>
          </a:prstGeom>
          <a:noFill/>
          <a:ln>
            <a:solidFill>
              <a:schemeClr val="accent1">
                <a:lumMod val="75000"/>
              </a:schemeClr>
            </a:solidFill>
          </a:ln>
        </p:spPr>
        <p:txBody>
          <a:bodyPr wrap="square" rtlCol="0">
            <a:spAutoFit/>
          </a:bodyPr>
          <a:lstStyle/>
          <a:p>
            <a:r>
              <a:rPr lang="en-US" dirty="0"/>
              <a:t>2.</a:t>
            </a:r>
          </a:p>
        </p:txBody>
      </p:sp>
      <p:sp>
        <p:nvSpPr>
          <p:cNvPr id="13" name="TextBox 12"/>
          <p:cNvSpPr txBox="1"/>
          <p:nvPr/>
        </p:nvSpPr>
        <p:spPr>
          <a:xfrm>
            <a:off x="5659949" y="2781552"/>
            <a:ext cx="4661012" cy="369332"/>
          </a:xfrm>
          <a:prstGeom prst="rect">
            <a:avLst/>
          </a:prstGeom>
          <a:noFill/>
        </p:spPr>
        <p:txBody>
          <a:bodyPr wrap="square" rtlCol="0">
            <a:spAutoFit/>
          </a:bodyPr>
          <a:lstStyle/>
          <a:p>
            <a:r>
              <a:rPr lang="en-US" dirty="0"/>
              <a:t>Open the Collaboration Request tab</a:t>
            </a:r>
          </a:p>
        </p:txBody>
      </p:sp>
      <p:cxnSp>
        <p:nvCxnSpPr>
          <p:cNvPr id="14" name="Straight Arrow Connector 13"/>
          <p:cNvCxnSpPr/>
          <p:nvPr/>
        </p:nvCxnSpPr>
        <p:spPr>
          <a:xfrm flipH="1">
            <a:off x="3508070" y="3667424"/>
            <a:ext cx="368385" cy="25085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5" name="Picture 14"/>
          <p:cNvPicPr>
            <a:picLocks noChangeAspect="1"/>
          </p:cNvPicPr>
          <p:nvPr/>
        </p:nvPicPr>
        <p:blipFill>
          <a:blip r:embed="rId4"/>
          <a:stretch>
            <a:fillRect/>
          </a:stretch>
        </p:blipFill>
        <p:spPr>
          <a:xfrm>
            <a:off x="5559601" y="4125011"/>
            <a:ext cx="6498876" cy="2709005"/>
          </a:xfrm>
          <a:prstGeom prst="rect">
            <a:avLst/>
          </a:prstGeom>
        </p:spPr>
      </p:pic>
      <p:sp>
        <p:nvSpPr>
          <p:cNvPr id="16" name="TextBox 15"/>
          <p:cNvSpPr txBox="1"/>
          <p:nvPr/>
        </p:nvSpPr>
        <p:spPr>
          <a:xfrm>
            <a:off x="5204369" y="4668771"/>
            <a:ext cx="455580" cy="369332"/>
          </a:xfrm>
          <a:prstGeom prst="rect">
            <a:avLst/>
          </a:prstGeom>
          <a:noFill/>
          <a:ln>
            <a:solidFill>
              <a:schemeClr val="accent1">
                <a:lumMod val="75000"/>
              </a:schemeClr>
            </a:solidFill>
          </a:ln>
        </p:spPr>
        <p:txBody>
          <a:bodyPr wrap="square" rtlCol="0">
            <a:spAutoFit/>
          </a:bodyPr>
          <a:lstStyle/>
          <a:p>
            <a:r>
              <a:rPr lang="en-US" dirty="0"/>
              <a:t>3.</a:t>
            </a:r>
          </a:p>
        </p:txBody>
      </p:sp>
      <p:sp>
        <p:nvSpPr>
          <p:cNvPr id="17" name="TextBox 16"/>
          <p:cNvSpPr txBox="1"/>
          <p:nvPr/>
        </p:nvSpPr>
        <p:spPr>
          <a:xfrm>
            <a:off x="1884211" y="5615161"/>
            <a:ext cx="3826777" cy="369332"/>
          </a:xfrm>
          <a:prstGeom prst="rect">
            <a:avLst/>
          </a:prstGeom>
          <a:noFill/>
        </p:spPr>
        <p:txBody>
          <a:bodyPr wrap="square" rtlCol="0">
            <a:spAutoFit/>
          </a:bodyPr>
          <a:lstStyle/>
          <a:p>
            <a:r>
              <a:rPr lang="en-US" dirty="0"/>
              <a:t>Edit the application as needed</a:t>
            </a:r>
          </a:p>
        </p:txBody>
      </p:sp>
      <p:cxnSp>
        <p:nvCxnSpPr>
          <p:cNvPr id="18" name="Straight Arrow Connector 17"/>
          <p:cNvCxnSpPr/>
          <p:nvPr/>
        </p:nvCxnSpPr>
        <p:spPr>
          <a:xfrm>
            <a:off x="10208030" y="6117478"/>
            <a:ext cx="947650" cy="40659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464895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3928" y="963227"/>
            <a:ext cx="11801475" cy="4698537"/>
          </a:xfrm>
          <a:prstGeom prst="rect">
            <a:avLst/>
          </a:prstGeom>
        </p:spPr>
      </p:pic>
    </p:spTree>
    <p:extLst>
      <p:ext uri="{BB962C8B-B14F-4D97-AF65-F5344CB8AC3E}">
        <p14:creationId xmlns:p14="http://schemas.microsoft.com/office/powerpoint/2010/main" val="39766887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88292" y="1440382"/>
            <a:ext cx="11303708" cy="4904046"/>
          </a:xfrm>
          <a:prstGeom prst="rect">
            <a:avLst/>
          </a:prstGeom>
        </p:spPr>
      </p:pic>
      <p:sp>
        <p:nvSpPr>
          <p:cNvPr id="4" name="TextBox 3"/>
          <p:cNvSpPr txBox="1"/>
          <p:nvPr/>
        </p:nvSpPr>
        <p:spPr>
          <a:xfrm>
            <a:off x="4094570" y="2103929"/>
            <a:ext cx="5607781" cy="2031325"/>
          </a:xfrm>
          <a:prstGeom prst="rect">
            <a:avLst/>
          </a:prstGeom>
          <a:solidFill>
            <a:schemeClr val="bg2">
              <a:lumMod val="75000"/>
            </a:schemeClr>
          </a:solidFill>
        </p:spPr>
        <p:txBody>
          <a:bodyPr wrap="square" rtlCol="0">
            <a:spAutoFit/>
          </a:bodyPr>
          <a:lstStyle/>
          <a:p>
            <a:pPr marL="285750" indent="-285750">
              <a:buFont typeface="Arial" panose="020B0604020202020204" pitchFamily="34" charset="0"/>
              <a:buChar char="•"/>
            </a:pPr>
            <a:r>
              <a:rPr lang="en-US" dirty="0"/>
              <a:t>Open each question section using the &gt;</a:t>
            </a:r>
          </a:p>
          <a:p>
            <a:endParaRPr lang="en-US" dirty="0"/>
          </a:p>
          <a:p>
            <a:pPr marL="285750" indent="-285750">
              <a:buFont typeface="Arial" panose="020B0604020202020204" pitchFamily="34" charset="0"/>
              <a:buChar char="•"/>
            </a:pPr>
            <a:r>
              <a:rPr lang="en-US" dirty="0"/>
              <a:t>Based on your responses, a new box may generate.</a:t>
            </a:r>
          </a:p>
          <a:p>
            <a:endParaRPr lang="en-US" dirty="0"/>
          </a:p>
          <a:p>
            <a:pPr marL="285750" indent="-285750">
              <a:buFont typeface="Arial" panose="020B0604020202020204" pitchFamily="34" charset="0"/>
              <a:buChar char="•"/>
            </a:pPr>
            <a:r>
              <a:rPr lang="en-US" dirty="0"/>
              <a:t>Continue expanding sections until all questions have been answered.</a:t>
            </a:r>
          </a:p>
        </p:txBody>
      </p:sp>
      <p:sp>
        <p:nvSpPr>
          <p:cNvPr id="5" name="TextBox 4"/>
          <p:cNvSpPr txBox="1"/>
          <p:nvPr/>
        </p:nvSpPr>
        <p:spPr>
          <a:xfrm>
            <a:off x="2589451" y="364142"/>
            <a:ext cx="5316467" cy="461665"/>
          </a:xfrm>
          <a:prstGeom prst="rect">
            <a:avLst/>
          </a:prstGeom>
          <a:noFill/>
          <a:ln>
            <a:solidFill>
              <a:schemeClr val="tx2">
                <a:lumMod val="75000"/>
              </a:schemeClr>
            </a:solidFill>
          </a:ln>
        </p:spPr>
        <p:txBody>
          <a:bodyPr wrap="square" rtlCol="0">
            <a:spAutoFit/>
          </a:bodyPr>
          <a:lstStyle/>
          <a:p>
            <a:r>
              <a:rPr lang="en-US" sz="2400" dirty="0"/>
              <a:t>The Application</a:t>
            </a:r>
          </a:p>
        </p:txBody>
      </p:sp>
    </p:spTree>
    <p:extLst>
      <p:ext uri="{BB962C8B-B14F-4D97-AF65-F5344CB8AC3E}">
        <p14:creationId xmlns:p14="http://schemas.microsoft.com/office/powerpoint/2010/main" val="726325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07418" y="639270"/>
            <a:ext cx="9874981" cy="573797"/>
          </a:xfrm>
          <a:prstGeom prst="rect">
            <a:avLst/>
          </a:prstGeom>
          <a:solidFill>
            <a:schemeClr val="bg2">
              <a:lumMod val="90000"/>
            </a:schemeClr>
          </a:solidFill>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2F4241"/>
                </a:solidFill>
              </a:rPr>
              <a:t>Ready to Submit?</a:t>
            </a:r>
          </a:p>
        </p:txBody>
      </p:sp>
      <p:pic>
        <p:nvPicPr>
          <p:cNvPr id="3" name="Content Placeholder 6"/>
          <p:cNvPicPr>
            <a:picLocks noChangeAspect="1"/>
          </p:cNvPicPr>
          <p:nvPr/>
        </p:nvPicPr>
        <p:blipFill>
          <a:blip r:embed="rId2"/>
          <a:stretch>
            <a:fillRect/>
          </a:stretch>
        </p:blipFill>
        <p:spPr>
          <a:xfrm>
            <a:off x="800819" y="3347050"/>
            <a:ext cx="10972800" cy="2362200"/>
          </a:xfrm>
          <a:prstGeom prst="rect">
            <a:avLst/>
          </a:prstGeom>
        </p:spPr>
      </p:pic>
      <p:sp>
        <p:nvSpPr>
          <p:cNvPr id="4" name="TextBox 3"/>
          <p:cNvSpPr txBox="1"/>
          <p:nvPr/>
        </p:nvSpPr>
        <p:spPr>
          <a:xfrm>
            <a:off x="800819" y="1470409"/>
            <a:ext cx="10896600" cy="646331"/>
          </a:xfrm>
          <a:prstGeom prst="rect">
            <a:avLst/>
          </a:prstGeom>
          <a:noFill/>
        </p:spPr>
        <p:txBody>
          <a:bodyPr wrap="square" rtlCol="0">
            <a:spAutoFit/>
          </a:bodyPr>
          <a:lstStyle/>
          <a:p>
            <a:pPr algn="ctr"/>
            <a:r>
              <a:rPr lang="en-US" dirty="0"/>
              <a:t>Legacy Foundation </a:t>
            </a:r>
            <a:r>
              <a:rPr lang="en-US" u="sng" dirty="0"/>
              <a:t>cannot</a:t>
            </a:r>
            <a:r>
              <a:rPr lang="en-US" dirty="0"/>
              <a:t> re-open an application after it has been submitted. Please review your application thoroughly.</a:t>
            </a:r>
          </a:p>
        </p:txBody>
      </p:sp>
      <p:sp>
        <p:nvSpPr>
          <p:cNvPr id="5" name="TextBox 4"/>
          <p:cNvSpPr txBox="1"/>
          <p:nvPr/>
        </p:nvSpPr>
        <p:spPr>
          <a:xfrm>
            <a:off x="990600" y="2590800"/>
            <a:ext cx="10210800" cy="646331"/>
          </a:xfrm>
          <a:prstGeom prst="rect">
            <a:avLst/>
          </a:prstGeom>
          <a:noFill/>
        </p:spPr>
        <p:txBody>
          <a:bodyPr wrap="square" rtlCol="0">
            <a:spAutoFit/>
          </a:bodyPr>
          <a:lstStyle/>
          <a:p>
            <a:r>
              <a:rPr lang="en-US" dirty="0"/>
              <a:t>The software does not have its own review process prior to submitting so we ask you to confirm that you understand our policy and are satisfied with your application</a:t>
            </a:r>
          </a:p>
        </p:txBody>
      </p:sp>
      <p:sp>
        <p:nvSpPr>
          <p:cNvPr id="6" name="TextBox 5"/>
          <p:cNvSpPr txBox="1"/>
          <p:nvPr/>
        </p:nvSpPr>
        <p:spPr>
          <a:xfrm>
            <a:off x="1847007" y="5709250"/>
            <a:ext cx="6629400" cy="738664"/>
          </a:xfrm>
          <a:prstGeom prst="rect">
            <a:avLst/>
          </a:prstGeom>
          <a:noFill/>
        </p:spPr>
        <p:txBody>
          <a:bodyPr wrap="square" rtlCol="0">
            <a:spAutoFit/>
          </a:bodyPr>
          <a:lstStyle/>
          <a:p>
            <a:r>
              <a:rPr lang="en-US" sz="1400" dirty="0"/>
              <a:t>Abandon Request: Use this if (at any time) you no longer intended to submit the application. This will assure you don’t receive automated emails regarding the grant deadline, etc.</a:t>
            </a:r>
            <a:endParaRPr lang="en-US" dirty="0"/>
          </a:p>
        </p:txBody>
      </p:sp>
      <p:cxnSp>
        <p:nvCxnSpPr>
          <p:cNvPr id="7" name="Straight Arrow Connector 6"/>
          <p:cNvCxnSpPr/>
          <p:nvPr/>
        </p:nvCxnSpPr>
        <p:spPr>
          <a:xfrm flipV="1">
            <a:off x="1847007" y="5518750"/>
            <a:ext cx="0" cy="381000"/>
          </a:xfrm>
          <a:prstGeom prst="straightConnector1">
            <a:avLst/>
          </a:prstGeom>
          <a:ln>
            <a:solidFill>
              <a:schemeClr val="accent6">
                <a:lumMod val="50000"/>
              </a:schemeClr>
            </a:solidFill>
            <a:tailEnd type="triangle"/>
          </a:ln>
        </p:spPr>
        <p:style>
          <a:lnRef idx="3">
            <a:schemeClr val="accent6"/>
          </a:lnRef>
          <a:fillRef idx="0">
            <a:schemeClr val="accent6"/>
          </a:fillRef>
          <a:effectRef idx="2">
            <a:schemeClr val="accent6"/>
          </a:effectRef>
          <a:fontRef idx="minor">
            <a:schemeClr val="tx1"/>
          </a:fontRef>
        </p:style>
      </p:cxnSp>
      <p:pic>
        <p:nvPicPr>
          <p:cNvPr id="8" name="Picture 4" descr="Free Free Check Mark, Download Free Free Check Mark png images, Free  ClipArts on Clipart Libra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0996" y="448180"/>
            <a:ext cx="874616" cy="95597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H="1">
            <a:off x="1354744" y="4717657"/>
            <a:ext cx="595437" cy="1106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0" name="Straight Arrow Connector 9"/>
          <p:cNvCxnSpPr/>
          <p:nvPr/>
        </p:nvCxnSpPr>
        <p:spPr>
          <a:xfrm flipV="1">
            <a:off x="11160266" y="5697582"/>
            <a:ext cx="0" cy="381000"/>
          </a:xfrm>
          <a:prstGeom prst="straightConnector1">
            <a:avLst/>
          </a:prstGeom>
          <a:ln>
            <a:solidFill>
              <a:schemeClr val="accent6">
                <a:lumMod val="50000"/>
              </a:schemeClr>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978785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1218898" y="664904"/>
            <a:ext cx="10906297" cy="610154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800" dirty="0"/>
              <a:t>For more than 30 years, Legacy Foundation's grants have invested in strengthening the social fabric of our communities. In 2023, Transform Lake County Grants will continue to support our communities with a sharpened focus on the most pressing challenges our community is facing today: systemic racism and racial injustice, and the underinvestment and lack of infrastructure in under-resourced and marginalized communities across Lake County. This funding opportunity recognizes that deeply entrenched inequities mean that our current challenges – and resulting traumas – are disproportionately impacting some populations and communities.</a:t>
            </a:r>
          </a:p>
          <a:p>
            <a:endParaRPr lang="en-US" dirty="0"/>
          </a:p>
        </p:txBody>
      </p:sp>
    </p:spTree>
    <p:extLst>
      <p:ext uri="{BB962C8B-B14F-4D97-AF65-F5344CB8AC3E}">
        <p14:creationId xmlns:p14="http://schemas.microsoft.com/office/powerpoint/2010/main" val="25633795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45102" y="1747879"/>
            <a:ext cx="9778153" cy="2039193"/>
          </a:xfrm>
          <a:prstGeom prst="rect">
            <a:avLst/>
          </a:prstGeom>
        </p:spPr>
      </p:pic>
      <p:sp>
        <p:nvSpPr>
          <p:cNvPr id="3" name="TextBox 2"/>
          <p:cNvSpPr txBox="1"/>
          <p:nvPr/>
        </p:nvSpPr>
        <p:spPr>
          <a:xfrm>
            <a:off x="3569011" y="896109"/>
            <a:ext cx="4936162" cy="461665"/>
          </a:xfrm>
          <a:prstGeom prst="rect">
            <a:avLst/>
          </a:prstGeom>
          <a:noFill/>
          <a:ln>
            <a:solidFill>
              <a:schemeClr val="accent1">
                <a:lumMod val="75000"/>
              </a:schemeClr>
            </a:solidFill>
          </a:ln>
        </p:spPr>
        <p:txBody>
          <a:bodyPr wrap="square" rtlCol="0">
            <a:spAutoFit/>
          </a:bodyPr>
          <a:lstStyle/>
          <a:p>
            <a:r>
              <a:rPr lang="en-US" sz="2400" dirty="0"/>
              <a:t>Something left to complete?</a:t>
            </a:r>
          </a:p>
        </p:txBody>
      </p:sp>
      <p:sp>
        <p:nvSpPr>
          <p:cNvPr id="4" name="TextBox 3"/>
          <p:cNvSpPr txBox="1"/>
          <p:nvPr/>
        </p:nvSpPr>
        <p:spPr>
          <a:xfrm>
            <a:off x="3058789" y="3787073"/>
            <a:ext cx="6206592" cy="923330"/>
          </a:xfrm>
          <a:prstGeom prst="rect">
            <a:avLst/>
          </a:prstGeom>
          <a:noFill/>
        </p:spPr>
        <p:txBody>
          <a:bodyPr wrap="square" rtlCol="0">
            <a:spAutoFit/>
          </a:bodyPr>
          <a:lstStyle/>
          <a:p>
            <a:r>
              <a:rPr lang="en-US" dirty="0"/>
              <a:t>If you save or try to submit and a required question has not been answered, you will receive a warning message showing what needs finishing.</a:t>
            </a:r>
          </a:p>
        </p:txBody>
      </p:sp>
    </p:spTree>
    <p:extLst>
      <p:ext uri="{BB962C8B-B14F-4D97-AF65-F5344CB8AC3E}">
        <p14:creationId xmlns:p14="http://schemas.microsoft.com/office/powerpoint/2010/main" val="33326296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18567" y="606229"/>
            <a:ext cx="5410200" cy="2000548"/>
          </a:xfrm>
          <a:prstGeom prst="rect">
            <a:avLst/>
          </a:prstGeom>
        </p:spPr>
        <p:txBody>
          <a:bodyPr vert="horz" wrap="square" lIns="0" tIns="0" rIns="0" bIns="0" rtlCol="0">
            <a:spAutoFit/>
          </a:bodyPr>
          <a:lstStyle/>
          <a:p>
            <a:pPr marL="12700" marR="5080" indent="-12700" algn="ctr">
              <a:lnSpc>
                <a:spcPts val="7780"/>
              </a:lnSpc>
            </a:pPr>
            <a:r>
              <a:rPr lang="en-US" sz="7200" dirty="0">
                <a:solidFill>
                  <a:srgbClr val="61683E"/>
                </a:solidFill>
                <a:latin typeface="Times New Roman"/>
                <a:cs typeface="Times New Roman"/>
              </a:rPr>
              <a:t>Post Grant Acceptance</a:t>
            </a:r>
            <a:endParaRPr sz="7200" dirty="0">
              <a:latin typeface="Times New Roman"/>
              <a:cs typeface="Times New Roman"/>
            </a:endParaRPr>
          </a:p>
        </p:txBody>
      </p:sp>
      <p:sp>
        <p:nvSpPr>
          <p:cNvPr id="3" name="object 3"/>
          <p:cNvSpPr/>
          <p:nvPr/>
        </p:nvSpPr>
        <p:spPr>
          <a:xfrm>
            <a:off x="8600313" y="3171729"/>
            <a:ext cx="3414395" cy="352666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72805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8318" y="602435"/>
            <a:ext cx="10447439" cy="646331"/>
          </a:xfrm>
          <a:prstGeom prst="rect">
            <a:avLst/>
          </a:prstGeom>
          <a:noFill/>
        </p:spPr>
        <p:txBody>
          <a:bodyPr wrap="square" rtlCol="0">
            <a:spAutoFit/>
          </a:bodyPr>
          <a:lstStyle/>
          <a:p>
            <a:r>
              <a:rPr lang="en-US" dirty="0"/>
              <a:t>You will receive an email notification that you have received a grant award. Once getting that email, log into your account.</a:t>
            </a:r>
          </a:p>
        </p:txBody>
      </p:sp>
      <p:pic>
        <p:nvPicPr>
          <p:cNvPr id="3" name="Picture 2"/>
          <p:cNvPicPr>
            <a:picLocks noChangeAspect="1"/>
          </p:cNvPicPr>
          <p:nvPr/>
        </p:nvPicPr>
        <p:blipFill>
          <a:blip r:embed="rId2"/>
          <a:stretch>
            <a:fillRect/>
          </a:stretch>
        </p:blipFill>
        <p:spPr>
          <a:xfrm>
            <a:off x="785716" y="1297054"/>
            <a:ext cx="11180041" cy="4519591"/>
          </a:xfrm>
          <a:prstGeom prst="rect">
            <a:avLst/>
          </a:prstGeom>
        </p:spPr>
      </p:pic>
      <p:cxnSp>
        <p:nvCxnSpPr>
          <p:cNvPr id="4" name="Straight Arrow Connector 3"/>
          <p:cNvCxnSpPr/>
          <p:nvPr/>
        </p:nvCxnSpPr>
        <p:spPr>
          <a:xfrm flipH="1">
            <a:off x="8296102" y="4810365"/>
            <a:ext cx="1432225" cy="599991"/>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9728327" y="4810365"/>
            <a:ext cx="1606475" cy="599991"/>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618297" y="5728875"/>
            <a:ext cx="5065724" cy="646331"/>
          </a:xfrm>
          <a:prstGeom prst="rect">
            <a:avLst/>
          </a:prstGeom>
          <a:noFill/>
        </p:spPr>
        <p:txBody>
          <a:bodyPr wrap="square" rtlCol="0">
            <a:spAutoFit/>
          </a:bodyPr>
          <a:lstStyle/>
          <a:p>
            <a:r>
              <a:rPr lang="en-US" dirty="0"/>
              <a:t>Funds cannot be released until </a:t>
            </a:r>
            <a:r>
              <a:rPr lang="en-US" b="1" dirty="0"/>
              <a:t>all</a:t>
            </a:r>
            <a:r>
              <a:rPr lang="en-US" dirty="0"/>
              <a:t> Follow Up Forms have been completed.</a:t>
            </a:r>
          </a:p>
        </p:txBody>
      </p:sp>
      <p:sp>
        <p:nvSpPr>
          <p:cNvPr id="7" name="Oval 6"/>
          <p:cNvSpPr/>
          <p:nvPr/>
        </p:nvSpPr>
        <p:spPr>
          <a:xfrm>
            <a:off x="696970" y="4529638"/>
            <a:ext cx="1447800" cy="47947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160362" y="3236317"/>
            <a:ext cx="3477456" cy="1754326"/>
          </a:xfrm>
          <a:prstGeom prst="rect">
            <a:avLst/>
          </a:prstGeom>
          <a:noFill/>
          <a:ln>
            <a:solidFill>
              <a:schemeClr val="tx2"/>
            </a:solidFill>
          </a:ln>
        </p:spPr>
        <p:txBody>
          <a:bodyPr wrap="square" rtlCol="0">
            <a:spAutoFit/>
          </a:bodyPr>
          <a:lstStyle/>
          <a:p>
            <a:r>
              <a:rPr lang="en-US" dirty="0"/>
              <a:t>Look for the “Follow Up Forms” section and click to Edit each of the forms you’ve been assigned. Notice due dates are listed for each item.</a:t>
            </a:r>
          </a:p>
        </p:txBody>
      </p:sp>
    </p:spTree>
    <p:extLst>
      <p:ext uri="{BB962C8B-B14F-4D97-AF65-F5344CB8AC3E}">
        <p14:creationId xmlns:p14="http://schemas.microsoft.com/office/powerpoint/2010/main" val="27716771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p:cNvSpPr txBox="1">
            <a:spLocks/>
          </p:cNvSpPr>
          <p:nvPr/>
        </p:nvSpPr>
        <p:spPr>
          <a:xfrm>
            <a:off x="1507816" y="654964"/>
            <a:ext cx="6527575" cy="599302"/>
          </a:xfrm>
          <a:prstGeom prst="rect">
            <a:avLst/>
          </a:prstGeom>
          <a:ln>
            <a:solidFill>
              <a:schemeClr val="tx2"/>
            </a:solidFill>
          </a:ln>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ACH Follow Up Form</a:t>
            </a:r>
            <a:endParaRPr lang="en-US" dirty="0"/>
          </a:p>
        </p:txBody>
      </p:sp>
      <p:pic>
        <p:nvPicPr>
          <p:cNvPr id="3" name="Content Placeholder 3"/>
          <p:cNvPicPr>
            <a:picLocks noChangeAspect="1"/>
          </p:cNvPicPr>
          <p:nvPr/>
        </p:nvPicPr>
        <p:blipFill>
          <a:blip r:embed="rId2"/>
          <a:stretch>
            <a:fillRect/>
          </a:stretch>
        </p:blipFill>
        <p:spPr>
          <a:xfrm>
            <a:off x="711200" y="1449014"/>
            <a:ext cx="5727178" cy="5104186"/>
          </a:xfrm>
          <a:prstGeom prst="rect">
            <a:avLst/>
          </a:prstGeom>
        </p:spPr>
      </p:pic>
      <p:sp>
        <p:nvSpPr>
          <p:cNvPr id="4" name="TextBox 3"/>
          <p:cNvSpPr txBox="1"/>
          <p:nvPr/>
        </p:nvSpPr>
        <p:spPr>
          <a:xfrm>
            <a:off x="6324600" y="1524000"/>
            <a:ext cx="5410200" cy="4801314"/>
          </a:xfrm>
          <a:prstGeom prst="rect">
            <a:avLst/>
          </a:prstGeom>
          <a:noFill/>
        </p:spPr>
        <p:txBody>
          <a:bodyPr wrap="square" rtlCol="0">
            <a:spAutoFit/>
          </a:bodyPr>
          <a:lstStyle/>
          <a:p>
            <a:pPr marL="285750" indent="-285750">
              <a:buFont typeface="Arial" panose="020B0604020202020204" pitchFamily="34" charset="0"/>
              <a:buChar char="•"/>
            </a:pPr>
            <a:r>
              <a:rPr lang="en-US" dirty="0"/>
              <a:t>Legacy has transitioned to making ACH payments whenever possible. Please complete the requested information.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Legacy requests a copy of a voided check to assure that all account information has been typed in correctly.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you have not submitted, the system will send an automated email reminder one day before the form’s deadline.</a:t>
            </a:r>
          </a:p>
        </p:txBody>
      </p:sp>
    </p:spTree>
    <p:extLst>
      <p:ext uri="{BB962C8B-B14F-4D97-AF65-F5344CB8AC3E}">
        <p14:creationId xmlns:p14="http://schemas.microsoft.com/office/powerpoint/2010/main" val="22751979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2028" y="1132884"/>
            <a:ext cx="4812972" cy="5725116"/>
          </a:xfrm>
          <a:prstGeom prst="rect">
            <a:avLst/>
          </a:prstGeom>
        </p:spPr>
      </p:pic>
      <p:sp>
        <p:nvSpPr>
          <p:cNvPr id="3" name="TextBox 2"/>
          <p:cNvSpPr txBox="1"/>
          <p:nvPr/>
        </p:nvSpPr>
        <p:spPr>
          <a:xfrm>
            <a:off x="5941577" y="1236491"/>
            <a:ext cx="6096000" cy="4801314"/>
          </a:xfrm>
          <a:prstGeom prst="rect">
            <a:avLst/>
          </a:prstGeom>
          <a:noFill/>
        </p:spPr>
        <p:txBody>
          <a:bodyPr wrap="square" rtlCol="0">
            <a:spAutoFit/>
          </a:bodyPr>
          <a:lstStyle/>
          <a:p>
            <a:r>
              <a:rPr lang="en-US" dirty="0"/>
              <a:t>The Statement of Conditions has moved online! You will need to read through each requirement and agree to the terms as well as to the document as a whole.</a:t>
            </a:r>
          </a:p>
          <a:p>
            <a:endParaRPr lang="en-US" dirty="0"/>
          </a:p>
          <a:p>
            <a:r>
              <a:rPr lang="en-US" dirty="0"/>
              <a:t>You are </a:t>
            </a:r>
            <a:r>
              <a:rPr lang="en-US" u="sng" dirty="0"/>
              <a:t>not</a:t>
            </a:r>
            <a:r>
              <a:rPr lang="en-US" dirty="0"/>
              <a:t> required to submit a signed copy of the form to Legacy.</a:t>
            </a:r>
          </a:p>
          <a:p>
            <a:endParaRPr lang="en-US" dirty="0"/>
          </a:p>
          <a:p>
            <a:r>
              <a:rPr lang="en-US" dirty="0"/>
              <a:t>The form can be printed, if needed, by right clicking and choosing Print.</a:t>
            </a:r>
          </a:p>
          <a:p>
            <a:endParaRPr lang="en-US" dirty="0"/>
          </a:p>
          <a:p>
            <a:pPr algn="ctr"/>
            <a:r>
              <a:rPr lang="en-US" dirty="0"/>
              <a:t>**Payments will NOT be made until both the Statement of Conditions and ACH follow up forms are complete. **</a:t>
            </a:r>
          </a:p>
          <a:p>
            <a:endParaRPr lang="en-US" dirty="0"/>
          </a:p>
          <a:p>
            <a:endParaRPr lang="en-US" dirty="0"/>
          </a:p>
          <a:p>
            <a:endParaRPr lang="en-US" dirty="0"/>
          </a:p>
          <a:p>
            <a:r>
              <a:rPr lang="en-US" dirty="0"/>
              <a:t>If you have not submitted, the system will send an automated email reminder one day before the form’s deadline.</a:t>
            </a:r>
          </a:p>
        </p:txBody>
      </p:sp>
      <p:sp>
        <p:nvSpPr>
          <p:cNvPr id="4" name="Title 1"/>
          <p:cNvSpPr txBox="1">
            <a:spLocks/>
          </p:cNvSpPr>
          <p:nvPr/>
        </p:nvSpPr>
        <p:spPr>
          <a:xfrm>
            <a:off x="1219200" y="416922"/>
            <a:ext cx="10972800" cy="715962"/>
          </a:xfrm>
          <a:prstGeom prst="rect">
            <a:avLst/>
          </a:prstGeom>
          <a:ln>
            <a:solidFill>
              <a:schemeClr val="tx2">
                <a:lumMod val="60000"/>
                <a:lumOff val="40000"/>
              </a:schemeClr>
            </a:solidFill>
          </a:ln>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Statement of Conditions Follow Up Form</a:t>
            </a:r>
            <a:endParaRPr lang="en-US" dirty="0"/>
          </a:p>
        </p:txBody>
      </p:sp>
    </p:spTree>
    <p:extLst>
      <p:ext uri="{BB962C8B-B14F-4D97-AF65-F5344CB8AC3E}">
        <p14:creationId xmlns:p14="http://schemas.microsoft.com/office/powerpoint/2010/main" val="40760938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27400" y="1352536"/>
            <a:ext cx="4192904" cy="2000548"/>
          </a:xfrm>
          <a:prstGeom prst="rect">
            <a:avLst/>
          </a:prstGeom>
        </p:spPr>
        <p:txBody>
          <a:bodyPr vert="horz" wrap="square" lIns="0" tIns="0" rIns="0" bIns="0" rtlCol="0">
            <a:spAutoFit/>
          </a:bodyPr>
          <a:lstStyle/>
          <a:p>
            <a:pPr marL="12700" marR="5080" indent="1042669">
              <a:lnSpc>
                <a:spcPts val="7780"/>
              </a:lnSpc>
            </a:pPr>
            <a:r>
              <a:rPr sz="7200" dirty="0">
                <a:solidFill>
                  <a:srgbClr val="61683E"/>
                </a:solidFill>
                <a:latin typeface="Times New Roman"/>
                <a:cs typeface="Times New Roman"/>
              </a:rPr>
              <a:t>Grant Monitoring</a:t>
            </a:r>
            <a:endParaRPr sz="7200" dirty="0">
              <a:latin typeface="Times New Roman"/>
              <a:cs typeface="Times New Roman"/>
            </a:endParaRPr>
          </a:p>
        </p:txBody>
      </p:sp>
      <p:sp>
        <p:nvSpPr>
          <p:cNvPr id="3" name="object 3"/>
          <p:cNvSpPr/>
          <p:nvPr/>
        </p:nvSpPr>
        <p:spPr>
          <a:xfrm>
            <a:off x="8616498" y="3179820"/>
            <a:ext cx="3414395" cy="352666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716400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553228" y="637796"/>
            <a:ext cx="10376786" cy="5582041"/>
          </a:xfrm>
          <a:prstGeom prst="rect">
            <a:avLst/>
          </a:prstGeom>
        </p:spPr>
        <p:txBody>
          <a:bodyPr vert="horz" wrap="square" lIns="0" tIns="0" rIns="0" bIns="0" rtlCol="0">
            <a:spAutoFit/>
          </a:bodyPr>
          <a:lstStyle/>
          <a:p>
            <a:pPr>
              <a:lnSpc>
                <a:spcPct val="100000"/>
              </a:lnSpc>
            </a:pPr>
            <a:endParaRPr sz="2000" dirty="0">
              <a:latin typeface="Times New Roman"/>
              <a:cs typeface="Times New Roman"/>
            </a:endParaRPr>
          </a:p>
          <a:p>
            <a:pPr marL="12700" marR="407034">
              <a:lnSpc>
                <a:spcPct val="70000"/>
              </a:lnSpc>
              <a:spcBef>
                <a:spcPts val="1320"/>
              </a:spcBef>
            </a:pPr>
            <a:r>
              <a:rPr sz="2400" b="1" i="1" u="heavy" dirty="0">
                <a:solidFill>
                  <a:schemeClr val="tx2">
                    <a:lumMod val="50000"/>
                  </a:schemeClr>
                </a:solidFill>
                <a:latin typeface="Calibri"/>
                <a:cs typeface="Calibri"/>
              </a:rPr>
              <a:t>D</a:t>
            </a:r>
            <a:r>
              <a:rPr sz="2400" b="1" i="1" u="heavy" spc="-5" dirty="0">
                <a:solidFill>
                  <a:schemeClr val="tx2">
                    <a:lumMod val="50000"/>
                  </a:schemeClr>
                </a:solidFill>
                <a:latin typeface="Calibri"/>
                <a:cs typeface="Calibri"/>
              </a:rPr>
              <a:t>ue</a:t>
            </a:r>
            <a:r>
              <a:rPr sz="2400" b="1" i="1" u="heavy" dirty="0">
                <a:solidFill>
                  <a:schemeClr val="tx2">
                    <a:lumMod val="50000"/>
                  </a:schemeClr>
                </a:solidFill>
                <a:latin typeface="Calibri"/>
                <a:cs typeface="Calibri"/>
              </a:rPr>
              <a:t> </a:t>
            </a:r>
            <a:r>
              <a:rPr sz="2400" b="1" i="1" u="heavy" spc="5" dirty="0">
                <a:solidFill>
                  <a:schemeClr val="tx2">
                    <a:lumMod val="50000"/>
                  </a:schemeClr>
                </a:solidFill>
                <a:latin typeface="Calibri"/>
                <a:cs typeface="Calibri"/>
              </a:rPr>
              <a:t>D</a:t>
            </a:r>
            <a:r>
              <a:rPr sz="2400" b="1" i="1" u="heavy" spc="-10" dirty="0">
                <a:solidFill>
                  <a:schemeClr val="tx2">
                    <a:lumMod val="50000"/>
                  </a:schemeClr>
                </a:solidFill>
                <a:latin typeface="Calibri"/>
                <a:cs typeface="Calibri"/>
              </a:rPr>
              <a:t>ilige</a:t>
            </a:r>
            <a:r>
              <a:rPr sz="2400" b="1" i="1" u="heavy" spc="-15" dirty="0">
                <a:solidFill>
                  <a:schemeClr val="tx2">
                    <a:lumMod val="50000"/>
                  </a:schemeClr>
                </a:solidFill>
                <a:latin typeface="Calibri"/>
                <a:cs typeface="Calibri"/>
              </a:rPr>
              <a:t>n</a:t>
            </a:r>
            <a:r>
              <a:rPr sz="2400" b="1" i="1" u="heavy" spc="-25" dirty="0">
                <a:solidFill>
                  <a:schemeClr val="tx2">
                    <a:lumMod val="50000"/>
                  </a:schemeClr>
                </a:solidFill>
                <a:latin typeface="Calibri"/>
                <a:cs typeface="Calibri"/>
              </a:rPr>
              <a:t>c</a:t>
            </a:r>
            <a:r>
              <a:rPr sz="2400" b="1" i="1" u="heavy" dirty="0">
                <a:solidFill>
                  <a:schemeClr val="tx2">
                    <a:lumMod val="50000"/>
                  </a:schemeClr>
                </a:solidFill>
                <a:latin typeface="Calibri"/>
                <a:cs typeface="Calibri"/>
              </a:rPr>
              <a:t>e</a:t>
            </a:r>
            <a:r>
              <a:rPr sz="2400" b="1" i="1" spc="-10" dirty="0">
                <a:solidFill>
                  <a:schemeClr val="tx2">
                    <a:lumMod val="50000"/>
                  </a:schemeClr>
                </a:solidFill>
                <a:latin typeface="Calibri"/>
                <a:cs typeface="Calibri"/>
              </a:rPr>
              <a:t> </a:t>
            </a:r>
            <a:r>
              <a:rPr sz="2400" dirty="0">
                <a:latin typeface="Calibri"/>
                <a:cs typeface="Calibri"/>
              </a:rPr>
              <a:t>–</a:t>
            </a:r>
            <a:r>
              <a:rPr sz="2400" spc="15" dirty="0">
                <a:latin typeface="Calibri"/>
                <a:cs typeface="Calibri"/>
              </a:rPr>
              <a:t> </a:t>
            </a:r>
            <a:r>
              <a:rPr sz="2400" spc="-20" dirty="0">
                <a:latin typeface="Calibri"/>
                <a:cs typeface="Calibri"/>
              </a:rPr>
              <a:t>A</a:t>
            </a:r>
            <a:r>
              <a:rPr sz="2400" dirty="0">
                <a:latin typeface="Calibri"/>
                <a:cs typeface="Calibri"/>
              </a:rPr>
              <a:t>ll</a:t>
            </a:r>
            <a:r>
              <a:rPr sz="2400" spc="5" dirty="0">
                <a:latin typeface="Calibri"/>
                <a:cs typeface="Calibri"/>
              </a:rPr>
              <a:t> </a:t>
            </a:r>
            <a:r>
              <a:rPr sz="2400" spc="-10" dirty="0">
                <a:latin typeface="Calibri"/>
                <a:cs typeface="Calibri"/>
              </a:rPr>
              <a:t>g</a:t>
            </a:r>
            <a:r>
              <a:rPr sz="2400" spc="-55" dirty="0">
                <a:latin typeface="Calibri"/>
                <a:cs typeface="Calibri"/>
              </a:rPr>
              <a:t>r</a:t>
            </a:r>
            <a:r>
              <a:rPr sz="2400" spc="-10" dirty="0">
                <a:latin typeface="Calibri"/>
                <a:cs typeface="Calibri"/>
              </a:rPr>
              <a:t>a</a:t>
            </a:r>
            <a:r>
              <a:rPr sz="2400" spc="-20" dirty="0">
                <a:latin typeface="Calibri"/>
                <a:cs typeface="Calibri"/>
              </a:rPr>
              <a:t>n</a:t>
            </a:r>
            <a:r>
              <a:rPr sz="2400" spc="-35" dirty="0">
                <a:latin typeface="Calibri"/>
                <a:cs typeface="Calibri"/>
              </a:rPr>
              <a:t>t</a:t>
            </a:r>
            <a:r>
              <a:rPr sz="2400" spc="-10" dirty="0">
                <a:latin typeface="Calibri"/>
                <a:cs typeface="Calibri"/>
              </a:rPr>
              <a:t>e</a:t>
            </a:r>
            <a:r>
              <a:rPr sz="2400" spc="-5" dirty="0">
                <a:latin typeface="Calibri"/>
                <a:cs typeface="Calibri"/>
              </a:rPr>
              <a:t>e</a:t>
            </a:r>
            <a:r>
              <a:rPr sz="2400" spc="-10" dirty="0">
                <a:latin typeface="Calibri"/>
                <a:cs typeface="Calibri"/>
              </a:rPr>
              <a:t>s</a:t>
            </a:r>
            <a:r>
              <a:rPr sz="2400" dirty="0">
                <a:latin typeface="Calibri"/>
                <a:cs typeface="Calibri"/>
              </a:rPr>
              <a:t> </a:t>
            </a:r>
            <a:r>
              <a:rPr sz="2400" spc="-10" dirty="0">
                <a:latin typeface="Calibri"/>
                <a:cs typeface="Calibri"/>
              </a:rPr>
              <a:t>a</a:t>
            </a:r>
            <a:r>
              <a:rPr sz="2400" spc="-35" dirty="0">
                <a:latin typeface="Calibri"/>
                <a:cs typeface="Calibri"/>
              </a:rPr>
              <a:t>r</a:t>
            </a:r>
            <a:r>
              <a:rPr sz="2400" spc="-10" dirty="0">
                <a:latin typeface="Calibri"/>
                <a:cs typeface="Calibri"/>
              </a:rPr>
              <a:t>e</a:t>
            </a:r>
            <a:r>
              <a:rPr sz="2400" spc="5" dirty="0">
                <a:latin typeface="Calibri"/>
                <a:cs typeface="Calibri"/>
              </a:rPr>
              <a:t> </a:t>
            </a:r>
            <a:r>
              <a:rPr sz="2400" spc="-40" dirty="0">
                <a:latin typeface="Calibri"/>
                <a:cs typeface="Calibri"/>
              </a:rPr>
              <a:t>r</a:t>
            </a:r>
            <a:r>
              <a:rPr sz="2400" spc="-10" dirty="0">
                <a:latin typeface="Calibri"/>
                <a:cs typeface="Calibri"/>
              </a:rPr>
              <a:t>equi</a:t>
            </a:r>
            <a:r>
              <a:rPr sz="2400" spc="-40" dirty="0">
                <a:latin typeface="Calibri"/>
                <a:cs typeface="Calibri"/>
              </a:rPr>
              <a:t>r</a:t>
            </a:r>
            <a:r>
              <a:rPr sz="2400" spc="-10" dirty="0">
                <a:latin typeface="Calibri"/>
                <a:cs typeface="Calibri"/>
              </a:rPr>
              <a:t>ed</a:t>
            </a:r>
            <a:r>
              <a:rPr sz="2400" spc="25" dirty="0">
                <a:latin typeface="Calibri"/>
                <a:cs typeface="Calibri"/>
              </a:rPr>
              <a:t> </a:t>
            </a:r>
            <a:r>
              <a:rPr sz="2400" spc="-35" dirty="0">
                <a:latin typeface="Calibri"/>
                <a:cs typeface="Calibri"/>
              </a:rPr>
              <a:t>t</a:t>
            </a:r>
            <a:r>
              <a:rPr sz="2400" spc="-10" dirty="0">
                <a:latin typeface="Calibri"/>
                <a:cs typeface="Calibri"/>
              </a:rPr>
              <a:t>o</a:t>
            </a:r>
            <a:r>
              <a:rPr sz="2400" spc="-5" dirty="0">
                <a:latin typeface="Calibri"/>
                <a:cs typeface="Calibri"/>
              </a:rPr>
              <a:t> </a:t>
            </a:r>
            <a:r>
              <a:rPr sz="2400" spc="-15" dirty="0">
                <a:latin typeface="Calibri"/>
                <a:cs typeface="Calibri"/>
              </a:rPr>
              <a:t>p</a:t>
            </a:r>
            <a:r>
              <a:rPr sz="2400" spc="-50" dirty="0">
                <a:latin typeface="Calibri"/>
                <a:cs typeface="Calibri"/>
              </a:rPr>
              <a:t>r</a:t>
            </a:r>
            <a:r>
              <a:rPr sz="2400" spc="-30" dirty="0">
                <a:latin typeface="Calibri"/>
                <a:cs typeface="Calibri"/>
              </a:rPr>
              <a:t>o</a:t>
            </a:r>
            <a:r>
              <a:rPr sz="2400" spc="-10" dirty="0">
                <a:latin typeface="Calibri"/>
                <a:cs typeface="Calibri"/>
              </a:rPr>
              <a:t>v</a:t>
            </a:r>
            <a:r>
              <a:rPr sz="2400" spc="-15" dirty="0">
                <a:latin typeface="Calibri"/>
                <a:cs typeface="Calibri"/>
              </a:rPr>
              <a:t>id</a:t>
            </a:r>
            <a:r>
              <a:rPr sz="2400" spc="-10" dirty="0">
                <a:latin typeface="Calibri"/>
                <a:cs typeface="Calibri"/>
              </a:rPr>
              <a:t>e</a:t>
            </a:r>
            <a:r>
              <a:rPr sz="2400" spc="40" dirty="0">
                <a:latin typeface="Calibri"/>
                <a:cs typeface="Calibri"/>
              </a:rPr>
              <a:t> </a:t>
            </a:r>
            <a:r>
              <a:rPr sz="2400" spc="-15" dirty="0">
                <a:latin typeface="Calibri"/>
                <a:cs typeface="Calibri"/>
              </a:rPr>
              <a:t>du</a:t>
            </a:r>
            <a:r>
              <a:rPr sz="2400" spc="-10" dirty="0">
                <a:latin typeface="Calibri"/>
                <a:cs typeface="Calibri"/>
              </a:rPr>
              <a:t>e</a:t>
            </a:r>
            <a:r>
              <a:rPr sz="2400" spc="5" dirty="0">
                <a:latin typeface="Calibri"/>
                <a:cs typeface="Calibri"/>
              </a:rPr>
              <a:t> </a:t>
            </a:r>
            <a:r>
              <a:rPr sz="2400" spc="-15" dirty="0">
                <a:latin typeface="Calibri"/>
                <a:cs typeface="Calibri"/>
              </a:rPr>
              <a:t>dil</a:t>
            </a:r>
            <a:r>
              <a:rPr sz="2400" spc="-5" dirty="0">
                <a:latin typeface="Calibri"/>
                <a:cs typeface="Calibri"/>
              </a:rPr>
              <a:t>i</a:t>
            </a:r>
            <a:r>
              <a:rPr sz="2400" spc="-35" dirty="0">
                <a:latin typeface="Calibri"/>
                <a:cs typeface="Calibri"/>
              </a:rPr>
              <a:t>g</a:t>
            </a:r>
            <a:r>
              <a:rPr sz="2400" spc="-10" dirty="0">
                <a:latin typeface="Calibri"/>
                <a:cs typeface="Calibri"/>
              </a:rPr>
              <a:t>ence</a:t>
            </a:r>
            <a:r>
              <a:rPr sz="2400" spc="30" dirty="0">
                <a:latin typeface="Calibri"/>
                <a:cs typeface="Calibri"/>
              </a:rPr>
              <a:t> </a:t>
            </a:r>
            <a:r>
              <a:rPr sz="2400" spc="-20" dirty="0">
                <a:latin typeface="Calibri"/>
                <a:cs typeface="Calibri"/>
              </a:rPr>
              <a:t>documen</a:t>
            </a:r>
            <a:r>
              <a:rPr sz="2400" spc="-35" dirty="0">
                <a:latin typeface="Calibri"/>
                <a:cs typeface="Calibri"/>
              </a:rPr>
              <a:t>t</a:t>
            </a:r>
            <a:r>
              <a:rPr sz="2400" spc="-20" dirty="0">
                <a:latin typeface="Calibri"/>
                <a:cs typeface="Calibri"/>
              </a:rPr>
              <a:t>a</a:t>
            </a:r>
            <a:r>
              <a:rPr sz="2400" spc="-10" dirty="0">
                <a:latin typeface="Calibri"/>
                <a:cs typeface="Calibri"/>
              </a:rPr>
              <a:t>ti</a:t>
            </a:r>
            <a:r>
              <a:rPr sz="2400" spc="-20" dirty="0">
                <a:latin typeface="Calibri"/>
                <a:cs typeface="Calibri"/>
              </a:rPr>
              <a:t>o</a:t>
            </a:r>
            <a:r>
              <a:rPr sz="2400" spc="-15" dirty="0">
                <a:latin typeface="Calibri"/>
                <a:cs typeface="Calibri"/>
              </a:rPr>
              <a:t>n</a:t>
            </a:r>
            <a:r>
              <a:rPr sz="2400" spc="-5" dirty="0">
                <a:latin typeface="Calibri"/>
                <a:cs typeface="Calibri"/>
              </a:rPr>
              <a:t>,</a:t>
            </a:r>
            <a:r>
              <a:rPr sz="2400" spc="20" dirty="0">
                <a:latin typeface="Calibri"/>
                <a:cs typeface="Calibri"/>
              </a:rPr>
              <a:t> </a:t>
            </a:r>
            <a:r>
              <a:rPr sz="2400" spc="-10" dirty="0">
                <a:latin typeface="Calibri"/>
                <a:cs typeface="Calibri"/>
              </a:rPr>
              <a:t>includ</a:t>
            </a:r>
            <a:r>
              <a:rPr sz="2400" spc="-20" dirty="0">
                <a:latin typeface="Calibri"/>
                <a:cs typeface="Calibri"/>
              </a:rPr>
              <a:t>i</a:t>
            </a:r>
            <a:r>
              <a:rPr sz="2400" spc="-15" dirty="0">
                <a:latin typeface="Calibri"/>
                <a:cs typeface="Calibri"/>
              </a:rPr>
              <a:t>n</a:t>
            </a:r>
            <a:r>
              <a:rPr sz="2400" spc="-10" dirty="0">
                <a:latin typeface="Calibri"/>
                <a:cs typeface="Calibri"/>
              </a:rPr>
              <a:t>g</a:t>
            </a:r>
            <a:r>
              <a:rPr sz="2400" spc="30" dirty="0">
                <a:latin typeface="Calibri"/>
                <a:cs typeface="Calibri"/>
              </a:rPr>
              <a:t> </a:t>
            </a:r>
            <a:r>
              <a:rPr sz="2400" spc="-15" dirty="0">
                <a:latin typeface="Calibri"/>
                <a:cs typeface="Calibri"/>
              </a:rPr>
              <a:t>finan</a:t>
            </a:r>
            <a:r>
              <a:rPr sz="2400" spc="-5" dirty="0">
                <a:latin typeface="Calibri"/>
                <a:cs typeface="Calibri"/>
              </a:rPr>
              <a:t>c</a:t>
            </a:r>
            <a:r>
              <a:rPr sz="2400" spc="-10" dirty="0">
                <a:latin typeface="Calibri"/>
                <a:cs typeface="Calibri"/>
              </a:rPr>
              <a:t>ial audits,</a:t>
            </a:r>
            <a:r>
              <a:rPr sz="2400" spc="10" dirty="0">
                <a:latin typeface="Calibri"/>
                <a:cs typeface="Calibri"/>
              </a:rPr>
              <a:t> </a:t>
            </a:r>
            <a:r>
              <a:rPr sz="2400" spc="-25" dirty="0">
                <a:latin typeface="Calibri"/>
                <a:cs typeface="Calibri"/>
              </a:rPr>
              <a:t>b</a:t>
            </a:r>
            <a:r>
              <a:rPr sz="2400" dirty="0">
                <a:latin typeface="Calibri"/>
                <a:cs typeface="Calibri"/>
              </a:rPr>
              <a:t>y</a:t>
            </a:r>
            <a:r>
              <a:rPr sz="2400" spc="-15" dirty="0">
                <a:latin typeface="Calibri"/>
                <a:cs typeface="Calibri"/>
              </a:rPr>
              <a:t>-</a:t>
            </a:r>
            <a:r>
              <a:rPr sz="2400" spc="-5" dirty="0">
                <a:latin typeface="Calibri"/>
                <a:cs typeface="Calibri"/>
              </a:rPr>
              <a:t>l</a:t>
            </a:r>
            <a:r>
              <a:rPr sz="2400" spc="-30" dirty="0">
                <a:latin typeface="Calibri"/>
                <a:cs typeface="Calibri"/>
              </a:rPr>
              <a:t>aw</a:t>
            </a:r>
            <a:r>
              <a:rPr sz="2400" spc="-15" dirty="0">
                <a:latin typeface="Calibri"/>
                <a:cs typeface="Calibri"/>
              </a:rPr>
              <a:t>s</a:t>
            </a:r>
            <a:r>
              <a:rPr sz="2400" spc="-5" dirty="0">
                <a:latin typeface="Calibri"/>
                <a:cs typeface="Calibri"/>
              </a:rPr>
              <a:t>,</a:t>
            </a:r>
            <a:r>
              <a:rPr sz="2400" spc="5" dirty="0">
                <a:latin typeface="Calibri"/>
                <a:cs typeface="Calibri"/>
              </a:rPr>
              <a:t> </a:t>
            </a:r>
            <a:r>
              <a:rPr sz="2400" dirty="0">
                <a:latin typeface="Calibri"/>
                <a:cs typeface="Calibri"/>
              </a:rPr>
              <a:t>l</a:t>
            </a:r>
            <a:r>
              <a:rPr sz="2400" spc="-10" dirty="0">
                <a:latin typeface="Calibri"/>
                <a:cs typeface="Calibri"/>
              </a:rPr>
              <a:t>i</a:t>
            </a:r>
            <a:r>
              <a:rPr sz="2400" spc="-35" dirty="0">
                <a:latin typeface="Calibri"/>
                <a:cs typeface="Calibri"/>
              </a:rPr>
              <a:t>s</a:t>
            </a:r>
            <a:r>
              <a:rPr sz="2400" spc="-10" dirty="0">
                <a:latin typeface="Calibri"/>
                <a:cs typeface="Calibri"/>
              </a:rPr>
              <a:t>t</a:t>
            </a:r>
            <a:r>
              <a:rPr sz="2400" spc="-5" dirty="0">
                <a:latin typeface="Calibri"/>
                <a:cs typeface="Calibri"/>
              </a:rPr>
              <a:t> </a:t>
            </a:r>
            <a:r>
              <a:rPr sz="2400" spc="-15" dirty="0">
                <a:latin typeface="Calibri"/>
                <a:cs typeface="Calibri"/>
              </a:rPr>
              <a:t>o</a:t>
            </a:r>
            <a:r>
              <a:rPr sz="2400" spc="-10" dirty="0">
                <a:latin typeface="Calibri"/>
                <a:cs typeface="Calibri"/>
              </a:rPr>
              <a:t>f</a:t>
            </a:r>
            <a:r>
              <a:rPr sz="2400" spc="-5" dirty="0">
                <a:latin typeface="Calibri"/>
                <a:cs typeface="Calibri"/>
              </a:rPr>
              <a:t> </a:t>
            </a:r>
            <a:r>
              <a:rPr sz="2400" spc="-10" dirty="0">
                <a:latin typeface="Calibri"/>
                <a:cs typeface="Calibri"/>
              </a:rPr>
              <a:t>Boa</a:t>
            </a:r>
            <a:r>
              <a:rPr sz="2400" spc="-35" dirty="0">
                <a:latin typeface="Calibri"/>
                <a:cs typeface="Calibri"/>
              </a:rPr>
              <a:t>r</a:t>
            </a:r>
            <a:r>
              <a:rPr sz="2400" spc="-10" dirty="0">
                <a:latin typeface="Calibri"/>
                <a:cs typeface="Calibri"/>
              </a:rPr>
              <a:t>d</a:t>
            </a:r>
            <a:r>
              <a:rPr sz="2400" spc="10" dirty="0">
                <a:latin typeface="Calibri"/>
                <a:cs typeface="Calibri"/>
              </a:rPr>
              <a:t> </a:t>
            </a:r>
            <a:r>
              <a:rPr sz="2400" spc="-15" dirty="0">
                <a:latin typeface="Calibri"/>
                <a:cs typeface="Calibri"/>
              </a:rPr>
              <a:t>o</a:t>
            </a:r>
            <a:r>
              <a:rPr sz="2400" spc="-10" dirty="0">
                <a:latin typeface="Calibri"/>
                <a:cs typeface="Calibri"/>
              </a:rPr>
              <a:t>f</a:t>
            </a:r>
            <a:r>
              <a:rPr sz="2400" spc="-15" dirty="0">
                <a:latin typeface="Calibri"/>
                <a:cs typeface="Calibri"/>
              </a:rPr>
              <a:t> Di</a:t>
            </a:r>
            <a:r>
              <a:rPr sz="2400" spc="-40" dirty="0">
                <a:latin typeface="Calibri"/>
                <a:cs typeface="Calibri"/>
              </a:rPr>
              <a:t>r</a:t>
            </a:r>
            <a:r>
              <a:rPr sz="2400" spc="-10" dirty="0">
                <a:latin typeface="Calibri"/>
                <a:cs typeface="Calibri"/>
              </a:rPr>
              <a:t>ec</a:t>
            </a:r>
            <a:r>
              <a:rPr sz="2400" spc="-35" dirty="0">
                <a:latin typeface="Calibri"/>
                <a:cs typeface="Calibri"/>
              </a:rPr>
              <a:t>t</a:t>
            </a:r>
            <a:r>
              <a:rPr sz="2400" spc="-15" dirty="0">
                <a:latin typeface="Calibri"/>
                <a:cs typeface="Calibri"/>
              </a:rPr>
              <a:t>o</a:t>
            </a:r>
            <a:r>
              <a:rPr sz="2400" spc="-55" dirty="0">
                <a:latin typeface="Calibri"/>
                <a:cs typeface="Calibri"/>
              </a:rPr>
              <a:t>r</a:t>
            </a:r>
            <a:r>
              <a:rPr sz="2400" spc="-15" dirty="0">
                <a:latin typeface="Calibri"/>
                <a:cs typeface="Calibri"/>
              </a:rPr>
              <a:t>s</a:t>
            </a:r>
            <a:r>
              <a:rPr lang="en-US" sz="2400" spc="-15" dirty="0">
                <a:latin typeface="Calibri"/>
                <a:cs typeface="Calibri"/>
              </a:rPr>
              <a:t> or Governing Body</a:t>
            </a:r>
            <a:r>
              <a:rPr sz="2400" spc="-5" dirty="0">
                <a:latin typeface="Calibri"/>
                <a:cs typeface="Calibri"/>
              </a:rPr>
              <a:t>,</a:t>
            </a:r>
            <a:r>
              <a:rPr sz="2400" spc="20" dirty="0">
                <a:latin typeface="Calibri"/>
                <a:cs typeface="Calibri"/>
              </a:rPr>
              <a:t> </a:t>
            </a:r>
            <a:r>
              <a:rPr sz="2400" spc="-10" dirty="0">
                <a:latin typeface="Calibri"/>
                <a:cs typeface="Calibri"/>
              </a:rPr>
              <a:t>and</a:t>
            </a:r>
            <a:r>
              <a:rPr sz="2400" spc="15" dirty="0">
                <a:latin typeface="Calibri"/>
                <a:cs typeface="Calibri"/>
              </a:rPr>
              <a:t> </a:t>
            </a:r>
            <a:r>
              <a:rPr sz="2400" spc="-20" dirty="0">
                <a:latin typeface="Calibri"/>
                <a:cs typeface="Calibri"/>
              </a:rPr>
              <a:t>documen</a:t>
            </a:r>
            <a:r>
              <a:rPr sz="2400" spc="-35" dirty="0">
                <a:latin typeface="Calibri"/>
                <a:cs typeface="Calibri"/>
              </a:rPr>
              <a:t>t</a:t>
            </a:r>
            <a:r>
              <a:rPr sz="2400" spc="-20" dirty="0">
                <a:latin typeface="Calibri"/>
                <a:cs typeface="Calibri"/>
              </a:rPr>
              <a:t>a</a:t>
            </a:r>
            <a:r>
              <a:rPr sz="2400" spc="-10" dirty="0">
                <a:latin typeface="Calibri"/>
                <a:cs typeface="Calibri"/>
              </a:rPr>
              <a:t>ti</a:t>
            </a:r>
            <a:r>
              <a:rPr sz="2400" spc="-20" dirty="0">
                <a:latin typeface="Calibri"/>
                <a:cs typeface="Calibri"/>
              </a:rPr>
              <a:t>o</a:t>
            </a:r>
            <a:r>
              <a:rPr sz="2400" spc="-10" dirty="0">
                <a:latin typeface="Calibri"/>
                <a:cs typeface="Calibri"/>
              </a:rPr>
              <a:t>n</a:t>
            </a:r>
            <a:r>
              <a:rPr sz="2400" spc="10" dirty="0">
                <a:latin typeface="Calibri"/>
                <a:cs typeface="Calibri"/>
              </a:rPr>
              <a:t> </a:t>
            </a:r>
            <a:r>
              <a:rPr sz="2400" spc="-15" dirty="0">
                <a:latin typeface="Calibri"/>
                <a:cs typeface="Calibri"/>
              </a:rPr>
              <a:t>o</a:t>
            </a:r>
            <a:r>
              <a:rPr sz="2400" spc="-10" dirty="0">
                <a:latin typeface="Calibri"/>
                <a:cs typeface="Calibri"/>
              </a:rPr>
              <a:t>f</a:t>
            </a:r>
            <a:r>
              <a:rPr sz="2400" spc="-15" dirty="0">
                <a:latin typeface="Calibri"/>
                <a:cs typeface="Calibri"/>
              </a:rPr>
              <a:t> </a:t>
            </a:r>
            <a:r>
              <a:rPr sz="2400" spc="-10" dirty="0">
                <a:latin typeface="Calibri"/>
                <a:cs typeface="Calibri"/>
              </a:rPr>
              <a:t>501c3</a:t>
            </a:r>
            <a:r>
              <a:rPr sz="2400" spc="-5" dirty="0">
                <a:latin typeface="Calibri"/>
                <a:cs typeface="Calibri"/>
              </a:rPr>
              <a:t> </a:t>
            </a:r>
            <a:r>
              <a:rPr sz="2400" spc="-35" dirty="0">
                <a:latin typeface="Calibri"/>
                <a:cs typeface="Calibri"/>
              </a:rPr>
              <a:t>st</a:t>
            </a:r>
            <a:r>
              <a:rPr sz="2400" spc="-20" dirty="0">
                <a:latin typeface="Calibri"/>
                <a:cs typeface="Calibri"/>
              </a:rPr>
              <a:t>a</a:t>
            </a:r>
            <a:r>
              <a:rPr sz="2400" spc="-10" dirty="0">
                <a:latin typeface="Calibri"/>
                <a:cs typeface="Calibri"/>
              </a:rPr>
              <a:t>tus.</a:t>
            </a:r>
            <a:endParaRPr sz="2400" dirty="0">
              <a:latin typeface="Calibri"/>
              <a:cs typeface="Calibri"/>
            </a:endParaRPr>
          </a:p>
          <a:p>
            <a:pPr>
              <a:lnSpc>
                <a:spcPct val="100000"/>
              </a:lnSpc>
              <a:spcBef>
                <a:spcPts val="17"/>
              </a:spcBef>
            </a:pPr>
            <a:endParaRPr sz="3200" dirty="0">
              <a:latin typeface="Times New Roman"/>
              <a:cs typeface="Times New Roman"/>
            </a:endParaRPr>
          </a:p>
          <a:p>
            <a:pPr marL="12700" marR="179705">
              <a:lnSpc>
                <a:spcPct val="70000"/>
              </a:lnSpc>
              <a:spcBef>
                <a:spcPts val="1330"/>
              </a:spcBef>
            </a:pPr>
            <a:r>
              <a:rPr sz="2400" b="1" i="1" u="heavy" spc="-15" dirty="0">
                <a:solidFill>
                  <a:schemeClr val="tx2">
                    <a:lumMod val="50000"/>
                  </a:schemeClr>
                </a:solidFill>
                <a:latin typeface="Calibri"/>
                <a:cs typeface="Calibri"/>
              </a:rPr>
              <a:t>Si</a:t>
            </a:r>
            <a:r>
              <a:rPr sz="2400" b="1" i="1" u="heavy" spc="-20" dirty="0">
                <a:solidFill>
                  <a:schemeClr val="tx2">
                    <a:lumMod val="50000"/>
                  </a:schemeClr>
                </a:solidFill>
                <a:latin typeface="Calibri"/>
                <a:cs typeface="Calibri"/>
              </a:rPr>
              <a:t>t</a:t>
            </a:r>
            <a:r>
              <a:rPr sz="2400" b="1" i="1" u="heavy" dirty="0">
                <a:solidFill>
                  <a:schemeClr val="tx2">
                    <a:lumMod val="50000"/>
                  </a:schemeClr>
                </a:solidFill>
                <a:latin typeface="Calibri"/>
                <a:cs typeface="Calibri"/>
              </a:rPr>
              <a:t>e</a:t>
            </a:r>
            <a:r>
              <a:rPr sz="2400" b="1" i="1" u="heavy" spc="-10" dirty="0">
                <a:solidFill>
                  <a:schemeClr val="tx2">
                    <a:lumMod val="50000"/>
                  </a:schemeClr>
                </a:solidFill>
                <a:latin typeface="Calibri"/>
                <a:cs typeface="Calibri"/>
              </a:rPr>
              <a:t> </a:t>
            </a:r>
            <a:r>
              <a:rPr sz="2400" b="1" i="1" u="heavy" spc="-20" dirty="0">
                <a:solidFill>
                  <a:schemeClr val="tx2">
                    <a:lumMod val="50000"/>
                  </a:schemeClr>
                </a:solidFill>
                <a:latin typeface="Calibri"/>
                <a:cs typeface="Calibri"/>
              </a:rPr>
              <a:t>V</a:t>
            </a:r>
            <a:r>
              <a:rPr sz="2400" b="1" i="1" u="heavy" spc="-5" dirty="0">
                <a:solidFill>
                  <a:schemeClr val="tx2">
                    <a:lumMod val="50000"/>
                  </a:schemeClr>
                </a:solidFill>
                <a:latin typeface="Calibri"/>
                <a:cs typeface="Calibri"/>
              </a:rPr>
              <a:t>i</a:t>
            </a:r>
            <a:r>
              <a:rPr sz="2400" b="1" i="1" u="heavy" spc="-15" dirty="0">
                <a:solidFill>
                  <a:schemeClr val="tx2">
                    <a:lumMod val="50000"/>
                  </a:schemeClr>
                </a:solidFill>
                <a:latin typeface="Calibri"/>
                <a:cs typeface="Calibri"/>
              </a:rPr>
              <a:t>sits</a:t>
            </a:r>
            <a:r>
              <a:rPr sz="2400" b="1" i="1" u="heavy" spc="5" dirty="0">
                <a:solidFill>
                  <a:schemeClr val="tx2">
                    <a:lumMod val="50000"/>
                  </a:schemeClr>
                </a:solidFill>
                <a:latin typeface="Calibri"/>
                <a:cs typeface="Calibri"/>
              </a:rPr>
              <a:t> </a:t>
            </a:r>
            <a:r>
              <a:rPr sz="2400" dirty="0">
                <a:latin typeface="Calibri"/>
                <a:cs typeface="Calibri"/>
              </a:rPr>
              <a:t>– </a:t>
            </a:r>
            <a:r>
              <a:rPr sz="2400" spc="-15" dirty="0">
                <a:latin typeface="Calibri"/>
                <a:cs typeface="Calibri"/>
              </a:rPr>
              <a:t>Le</a:t>
            </a:r>
            <a:r>
              <a:rPr sz="2400" spc="-50" dirty="0">
                <a:latin typeface="Calibri"/>
                <a:cs typeface="Calibri"/>
              </a:rPr>
              <a:t>g</a:t>
            </a:r>
            <a:r>
              <a:rPr sz="2400" spc="-10" dirty="0">
                <a:latin typeface="Calibri"/>
                <a:cs typeface="Calibri"/>
              </a:rPr>
              <a:t>acy</a:t>
            </a:r>
            <a:r>
              <a:rPr sz="2400" spc="15" dirty="0">
                <a:latin typeface="Calibri"/>
                <a:cs typeface="Calibri"/>
              </a:rPr>
              <a:t> </a:t>
            </a:r>
            <a:r>
              <a:rPr sz="2400" spc="-35" dirty="0">
                <a:latin typeface="Calibri"/>
                <a:cs typeface="Calibri"/>
              </a:rPr>
              <a:t>st</a:t>
            </a:r>
            <a:r>
              <a:rPr sz="2400" spc="-20" dirty="0">
                <a:latin typeface="Calibri"/>
                <a:cs typeface="Calibri"/>
              </a:rPr>
              <a:t>a</a:t>
            </a:r>
            <a:r>
              <a:rPr sz="2400" spc="-40" dirty="0">
                <a:latin typeface="Calibri"/>
                <a:cs typeface="Calibri"/>
              </a:rPr>
              <a:t>f</a:t>
            </a:r>
            <a:r>
              <a:rPr sz="2400" spc="-10" dirty="0">
                <a:latin typeface="Calibri"/>
                <a:cs typeface="Calibri"/>
              </a:rPr>
              <a:t>f</a:t>
            </a:r>
            <a:r>
              <a:rPr sz="2400" spc="-5" dirty="0">
                <a:latin typeface="Calibri"/>
                <a:cs typeface="Calibri"/>
              </a:rPr>
              <a:t> </a:t>
            </a:r>
            <a:r>
              <a:rPr sz="2400" spc="-10" dirty="0">
                <a:latin typeface="Calibri"/>
                <a:cs typeface="Calibri"/>
              </a:rPr>
              <a:t>and</a:t>
            </a:r>
            <a:r>
              <a:rPr sz="2400" spc="-50" dirty="0">
                <a:latin typeface="Calibri"/>
                <a:cs typeface="Calibri"/>
              </a:rPr>
              <a:t>/</a:t>
            </a:r>
            <a:r>
              <a:rPr sz="2400" spc="-15" dirty="0">
                <a:latin typeface="Calibri"/>
                <a:cs typeface="Calibri"/>
              </a:rPr>
              <a:t>o</a:t>
            </a:r>
            <a:r>
              <a:rPr sz="2400" spc="-10" dirty="0">
                <a:latin typeface="Calibri"/>
                <a:cs typeface="Calibri"/>
              </a:rPr>
              <a:t>r</a:t>
            </a:r>
            <a:r>
              <a:rPr sz="2400" spc="10" dirty="0">
                <a:latin typeface="Calibri"/>
                <a:cs typeface="Calibri"/>
              </a:rPr>
              <a:t> </a:t>
            </a:r>
            <a:r>
              <a:rPr sz="2400" spc="-15" dirty="0">
                <a:latin typeface="Calibri"/>
                <a:cs typeface="Calibri"/>
              </a:rPr>
              <a:t>boa</a:t>
            </a:r>
            <a:r>
              <a:rPr sz="2400" spc="-35" dirty="0">
                <a:latin typeface="Calibri"/>
                <a:cs typeface="Calibri"/>
              </a:rPr>
              <a:t>r</a:t>
            </a:r>
            <a:r>
              <a:rPr sz="2400" spc="-10" dirty="0">
                <a:latin typeface="Calibri"/>
                <a:cs typeface="Calibri"/>
              </a:rPr>
              <a:t>d</a:t>
            </a:r>
            <a:r>
              <a:rPr sz="2400" spc="10" dirty="0">
                <a:latin typeface="Calibri"/>
                <a:cs typeface="Calibri"/>
              </a:rPr>
              <a:t> </a:t>
            </a:r>
            <a:r>
              <a:rPr sz="2400" spc="-10" dirty="0">
                <a:latin typeface="Calibri"/>
                <a:cs typeface="Calibri"/>
              </a:rPr>
              <a:t>wi</a:t>
            </a:r>
            <a:r>
              <a:rPr sz="2400" spc="-15" dirty="0">
                <a:latin typeface="Calibri"/>
                <a:cs typeface="Calibri"/>
              </a:rPr>
              <a:t>l</a:t>
            </a:r>
            <a:r>
              <a:rPr sz="2400" dirty="0">
                <a:latin typeface="Calibri"/>
                <a:cs typeface="Calibri"/>
              </a:rPr>
              <a:t>l</a:t>
            </a:r>
            <a:r>
              <a:rPr sz="2400" spc="5" dirty="0">
                <a:latin typeface="Calibri"/>
                <a:cs typeface="Calibri"/>
              </a:rPr>
              <a:t> </a:t>
            </a:r>
            <a:r>
              <a:rPr sz="2400" spc="-20" dirty="0">
                <a:latin typeface="Calibri"/>
                <a:cs typeface="Calibri"/>
              </a:rPr>
              <a:t>c</a:t>
            </a:r>
            <a:r>
              <a:rPr sz="2400" spc="-15" dirty="0">
                <a:latin typeface="Calibri"/>
                <a:cs typeface="Calibri"/>
              </a:rPr>
              <a:t>onduc</a:t>
            </a:r>
            <a:r>
              <a:rPr sz="2400" spc="-10" dirty="0">
                <a:latin typeface="Calibri"/>
                <a:cs typeface="Calibri"/>
              </a:rPr>
              <a:t>t</a:t>
            </a:r>
            <a:r>
              <a:rPr sz="2400" dirty="0">
                <a:latin typeface="Calibri"/>
                <a:cs typeface="Calibri"/>
              </a:rPr>
              <a:t> </a:t>
            </a:r>
            <a:r>
              <a:rPr lang="en-US" sz="2400" spc="-10" dirty="0">
                <a:latin typeface="Calibri"/>
                <a:cs typeface="Calibri"/>
              </a:rPr>
              <a:t>one or more </a:t>
            </a:r>
            <a:r>
              <a:rPr sz="2400" spc="-10" dirty="0">
                <a:latin typeface="Calibri"/>
                <a:cs typeface="Calibri"/>
              </a:rPr>
              <a:t>si</a:t>
            </a:r>
            <a:r>
              <a:rPr sz="2400" spc="-40" dirty="0">
                <a:latin typeface="Calibri"/>
                <a:cs typeface="Calibri"/>
              </a:rPr>
              <a:t>t</a:t>
            </a:r>
            <a:r>
              <a:rPr sz="2400" spc="-10" dirty="0">
                <a:latin typeface="Calibri"/>
                <a:cs typeface="Calibri"/>
              </a:rPr>
              <a:t>e</a:t>
            </a:r>
            <a:r>
              <a:rPr sz="2400" dirty="0">
                <a:latin typeface="Calibri"/>
                <a:cs typeface="Calibri"/>
              </a:rPr>
              <a:t> </a:t>
            </a:r>
            <a:r>
              <a:rPr sz="2400" spc="-20" dirty="0">
                <a:latin typeface="Calibri"/>
                <a:cs typeface="Calibri"/>
              </a:rPr>
              <a:t>v</a:t>
            </a:r>
            <a:r>
              <a:rPr sz="2400" spc="-10" dirty="0">
                <a:latin typeface="Calibri"/>
                <a:cs typeface="Calibri"/>
              </a:rPr>
              <a:t>isit</a:t>
            </a:r>
            <a:r>
              <a:rPr lang="en-US" sz="2400" spc="-10" dirty="0">
                <a:latin typeface="Calibri"/>
                <a:cs typeface="Calibri"/>
              </a:rPr>
              <a:t>s</a:t>
            </a:r>
            <a:r>
              <a:rPr sz="2400" dirty="0">
                <a:latin typeface="Calibri"/>
                <a:cs typeface="Calibri"/>
              </a:rPr>
              <a:t> </a:t>
            </a:r>
            <a:r>
              <a:rPr sz="2400" spc="-10" dirty="0">
                <a:latin typeface="Calibri"/>
                <a:cs typeface="Calibri"/>
              </a:rPr>
              <a:t>app</a:t>
            </a:r>
            <a:r>
              <a:rPr sz="2400" spc="-45" dirty="0">
                <a:latin typeface="Calibri"/>
                <a:cs typeface="Calibri"/>
              </a:rPr>
              <a:t>r</a:t>
            </a:r>
            <a:r>
              <a:rPr sz="2400" spc="-55" dirty="0">
                <a:latin typeface="Calibri"/>
                <a:cs typeface="Calibri"/>
              </a:rPr>
              <a:t>o</a:t>
            </a:r>
            <a:r>
              <a:rPr sz="2400" spc="-15" dirty="0">
                <a:latin typeface="Calibri"/>
                <a:cs typeface="Calibri"/>
              </a:rPr>
              <a:t>xi</a:t>
            </a:r>
            <a:r>
              <a:rPr sz="2400" spc="-20" dirty="0">
                <a:latin typeface="Calibri"/>
                <a:cs typeface="Calibri"/>
              </a:rPr>
              <a:t>m</a:t>
            </a:r>
            <a:r>
              <a:rPr sz="2400" spc="-25" dirty="0">
                <a:latin typeface="Calibri"/>
                <a:cs typeface="Calibri"/>
              </a:rPr>
              <a:t>a</a:t>
            </a:r>
            <a:r>
              <a:rPr sz="2400" spc="-35" dirty="0">
                <a:latin typeface="Calibri"/>
                <a:cs typeface="Calibri"/>
              </a:rPr>
              <a:t>t</a:t>
            </a:r>
            <a:r>
              <a:rPr sz="2400" spc="-10" dirty="0">
                <a:latin typeface="Calibri"/>
                <a:cs typeface="Calibri"/>
              </a:rPr>
              <a:t>ely</a:t>
            </a:r>
            <a:r>
              <a:rPr sz="2400" spc="40" dirty="0">
                <a:latin typeface="Calibri"/>
                <a:cs typeface="Calibri"/>
              </a:rPr>
              <a:t> </a:t>
            </a:r>
            <a:r>
              <a:rPr sz="2400" spc="-15" dirty="0">
                <a:latin typeface="Calibri"/>
                <a:cs typeface="Calibri"/>
              </a:rPr>
              <a:t>hal</a:t>
            </a:r>
            <a:r>
              <a:rPr sz="2400" spc="5" dirty="0">
                <a:latin typeface="Calibri"/>
                <a:cs typeface="Calibri"/>
              </a:rPr>
              <a:t>f</a:t>
            </a:r>
            <a:r>
              <a:rPr sz="2400" spc="-15" dirty="0">
                <a:latin typeface="Calibri"/>
                <a:cs typeface="Calibri"/>
              </a:rPr>
              <a:t>-</a:t>
            </a:r>
            <a:r>
              <a:rPr sz="2400" spc="-40" dirty="0">
                <a:latin typeface="Calibri"/>
                <a:cs typeface="Calibri"/>
              </a:rPr>
              <a:t>w</a:t>
            </a:r>
            <a:r>
              <a:rPr sz="2400" spc="-45" dirty="0">
                <a:latin typeface="Calibri"/>
                <a:cs typeface="Calibri"/>
              </a:rPr>
              <a:t>a</a:t>
            </a:r>
            <a:r>
              <a:rPr sz="2400" spc="-10" dirty="0">
                <a:latin typeface="Calibri"/>
                <a:cs typeface="Calibri"/>
              </a:rPr>
              <a:t>y</a:t>
            </a:r>
            <a:r>
              <a:rPr sz="2400" spc="30" dirty="0">
                <a:latin typeface="Calibri"/>
                <a:cs typeface="Calibri"/>
              </a:rPr>
              <a:t> </a:t>
            </a:r>
            <a:r>
              <a:rPr sz="2400" spc="-10" dirty="0">
                <a:latin typeface="Calibri"/>
                <a:cs typeface="Calibri"/>
              </a:rPr>
              <a:t>th</a:t>
            </a:r>
            <a:r>
              <a:rPr sz="2400" spc="-50" dirty="0">
                <a:latin typeface="Calibri"/>
                <a:cs typeface="Calibri"/>
              </a:rPr>
              <a:t>r</a:t>
            </a:r>
            <a:r>
              <a:rPr sz="2400" spc="-15" dirty="0">
                <a:latin typeface="Calibri"/>
                <a:cs typeface="Calibri"/>
              </a:rPr>
              <a:t>ou</a:t>
            </a:r>
            <a:r>
              <a:rPr sz="2400" spc="-20" dirty="0">
                <a:latin typeface="Calibri"/>
                <a:cs typeface="Calibri"/>
              </a:rPr>
              <a:t>g</a:t>
            </a:r>
            <a:r>
              <a:rPr sz="2400" spc="-10" dirty="0">
                <a:latin typeface="Calibri"/>
                <a:cs typeface="Calibri"/>
              </a:rPr>
              <a:t>h</a:t>
            </a:r>
            <a:r>
              <a:rPr sz="2400" spc="20" dirty="0">
                <a:latin typeface="Calibri"/>
                <a:cs typeface="Calibri"/>
              </a:rPr>
              <a:t> </a:t>
            </a:r>
            <a:r>
              <a:rPr sz="2400" spc="-10" dirty="0">
                <a:latin typeface="Calibri"/>
                <a:cs typeface="Calibri"/>
              </a:rPr>
              <a:t>the</a:t>
            </a:r>
            <a:r>
              <a:rPr sz="2400" spc="5" dirty="0">
                <a:latin typeface="Calibri"/>
                <a:cs typeface="Calibri"/>
              </a:rPr>
              <a:t> </a:t>
            </a:r>
            <a:r>
              <a:rPr sz="2400" spc="-10" dirty="0">
                <a:latin typeface="Calibri"/>
                <a:cs typeface="Calibri"/>
              </a:rPr>
              <a:t>g</a:t>
            </a:r>
            <a:r>
              <a:rPr sz="2400" spc="-55" dirty="0">
                <a:latin typeface="Calibri"/>
                <a:cs typeface="Calibri"/>
              </a:rPr>
              <a:t>r</a:t>
            </a:r>
            <a:r>
              <a:rPr sz="2400" spc="-10" dirty="0">
                <a:latin typeface="Calibri"/>
                <a:cs typeface="Calibri"/>
              </a:rPr>
              <a:t>a</a:t>
            </a:r>
            <a:r>
              <a:rPr sz="2400" spc="-20" dirty="0">
                <a:latin typeface="Calibri"/>
                <a:cs typeface="Calibri"/>
              </a:rPr>
              <a:t>n</a:t>
            </a:r>
            <a:r>
              <a:rPr sz="2400" spc="-10" dirty="0">
                <a:latin typeface="Calibri"/>
                <a:cs typeface="Calibri"/>
              </a:rPr>
              <a:t>t</a:t>
            </a:r>
            <a:r>
              <a:rPr sz="2400" spc="-5" dirty="0">
                <a:latin typeface="Calibri"/>
                <a:cs typeface="Calibri"/>
              </a:rPr>
              <a:t> </a:t>
            </a:r>
            <a:r>
              <a:rPr sz="2400" spc="-15" dirty="0">
                <a:latin typeface="Calibri"/>
                <a:cs typeface="Calibri"/>
              </a:rPr>
              <a:t>perio</a:t>
            </a:r>
            <a:r>
              <a:rPr lang="en-US" sz="2400" spc="-15" dirty="0">
                <a:latin typeface="Calibri"/>
                <a:cs typeface="Calibri"/>
              </a:rPr>
              <a:t>d. Organizations are encouraged to reach out to Legacy Foundation staff to schedule a site visit during the time project activities are occurring. </a:t>
            </a:r>
            <a:endParaRPr sz="2400" dirty="0">
              <a:latin typeface="Calibri"/>
              <a:cs typeface="Calibri"/>
            </a:endParaRPr>
          </a:p>
          <a:p>
            <a:pPr>
              <a:lnSpc>
                <a:spcPct val="100000"/>
              </a:lnSpc>
            </a:pPr>
            <a:endParaRPr sz="2400" dirty="0">
              <a:latin typeface="Times New Roman"/>
              <a:cs typeface="Times New Roman"/>
            </a:endParaRPr>
          </a:p>
          <a:p>
            <a:pPr marL="12700" marR="828675">
              <a:lnSpc>
                <a:spcPct val="70000"/>
              </a:lnSpc>
              <a:spcBef>
                <a:spcPts val="1320"/>
              </a:spcBef>
            </a:pPr>
            <a:r>
              <a:rPr sz="2400" b="1" i="1" u="heavy" spc="-10" dirty="0">
                <a:solidFill>
                  <a:schemeClr val="tx2">
                    <a:lumMod val="50000"/>
                  </a:schemeClr>
                </a:solidFill>
                <a:latin typeface="Calibri"/>
                <a:cs typeface="Calibri"/>
              </a:rPr>
              <a:t>Final </a:t>
            </a:r>
            <a:r>
              <a:rPr sz="2400" b="1" i="1" u="heavy" spc="-45" dirty="0">
                <a:solidFill>
                  <a:schemeClr val="tx2">
                    <a:lumMod val="50000"/>
                  </a:schemeClr>
                </a:solidFill>
                <a:latin typeface="Calibri"/>
                <a:cs typeface="Calibri"/>
              </a:rPr>
              <a:t>R</a:t>
            </a:r>
            <a:r>
              <a:rPr sz="2400" b="1" i="1" u="heavy" spc="-5" dirty="0">
                <a:solidFill>
                  <a:schemeClr val="tx2">
                    <a:lumMod val="50000"/>
                  </a:schemeClr>
                </a:solidFill>
                <a:latin typeface="Calibri"/>
                <a:cs typeface="Calibri"/>
              </a:rPr>
              <a:t>eports</a:t>
            </a:r>
            <a:r>
              <a:rPr sz="2400" b="1" i="1" u="heavy" spc="30" dirty="0">
                <a:solidFill>
                  <a:schemeClr val="tx2">
                    <a:lumMod val="50000"/>
                  </a:schemeClr>
                </a:solidFill>
                <a:latin typeface="Calibri"/>
                <a:cs typeface="Calibri"/>
              </a:rPr>
              <a:t> </a:t>
            </a:r>
            <a:r>
              <a:rPr sz="2400" dirty="0">
                <a:latin typeface="Calibri"/>
                <a:cs typeface="Calibri"/>
              </a:rPr>
              <a:t>– </a:t>
            </a:r>
            <a:r>
              <a:rPr sz="2400" spc="-70" dirty="0">
                <a:latin typeface="Calibri"/>
                <a:cs typeface="Calibri"/>
              </a:rPr>
              <a:t>A</a:t>
            </a:r>
            <a:r>
              <a:rPr sz="2400" spc="-10" dirty="0">
                <a:latin typeface="Calibri"/>
                <a:cs typeface="Calibri"/>
              </a:rPr>
              <a:t>t</a:t>
            </a:r>
            <a:r>
              <a:rPr sz="2400" spc="-5" dirty="0">
                <a:latin typeface="Calibri"/>
                <a:cs typeface="Calibri"/>
              </a:rPr>
              <a:t> </a:t>
            </a:r>
            <a:r>
              <a:rPr sz="2400" spc="-10" dirty="0">
                <a:latin typeface="Calibri"/>
                <a:cs typeface="Calibri"/>
              </a:rPr>
              <a:t>the</a:t>
            </a:r>
            <a:r>
              <a:rPr sz="2400" spc="5" dirty="0">
                <a:latin typeface="Calibri"/>
                <a:cs typeface="Calibri"/>
              </a:rPr>
              <a:t> </a:t>
            </a:r>
            <a:r>
              <a:rPr sz="2400" spc="-10" dirty="0">
                <a:latin typeface="Calibri"/>
                <a:cs typeface="Calibri"/>
              </a:rPr>
              <a:t>close</a:t>
            </a:r>
            <a:r>
              <a:rPr sz="2400" spc="-5" dirty="0">
                <a:latin typeface="Calibri"/>
                <a:cs typeface="Calibri"/>
              </a:rPr>
              <a:t> </a:t>
            </a:r>
            <a:r>
              <a:rPr sz="2400" spc="-15" dirty="0">
                <a:latin typeface="Calibri"/>
                <a:cs typeface="Calibri"/>
              </a:rPr>
              <a:t>o</a:t>
            </a:r>
            <a:r>
              <a:rPr sz="2400" spc="-10" dirty="0">
                <a:latin typeface="Calibri"/>
                <a:cs typeface="Calibri"/>
              </a:rPr>
              <a:t>f</a:t>
            </a:r>
            <a:r>
              <a:rPr sz="2400" spc="-5" dirty="0">
                <a:latin typeface="Calibri"/>
                <a:cs typeface="Calibri"/>
              </a:rPr>
              <a:t> </a:t>
            </a:r>
            <a:r>
              <a:rPr sz="2400" spc="-10" dirty="0">
                <a:latin typeface="Calibri"/>
                <a:cs typeface="Calibri"/>
              </a:rPr>
              <a:t>the</a:t>
            </a:r>
            <a:r>
              <a:rPr sz="2400" dirty="0">
                <a:latin typeface="Calibri"/>
                <a:cs typeface="Calibri"/>
              </a:rPr>
              <a:t> </a:t>
            </a:r>
            <a:r>
              <a:rPr sz="2400" spc="-10" dirty="0">
                <a:latin typeface="Calibri"/>
                <a:cs typeface="Calibri"/>
              </a:rPr>
              <a:t>g</a:t>
            </a:r>
            <a:r>
              <a:rPr sz="2400" spc="-50" dirty="0">
                <a:latin typeface="Calibri"/>
                <a:cs typeface="Calibri"/>
              </a:rPr>
              <a:t>r</a:t>
            </a:r>
            <a:r>
              <a:rPr sz="2400" spc="-10" dirty="0">
                <a:latin typeface="Calibri"/>
                <a:cs typeface="Calibri"/>
              </a:rPr>
              <a:t>a</a:t>
            </a:r>
            <a:r>
              <a:rPr sz="2400" spc="-20" dirty="0">
                <a:latin typeface="Calibri"/>
                <a:cs typeface="Calibri"/>
              </a:rPr>
              <a:t>n</a:t>
            </a:r>
            <a:r>
              <a:rPr sz="2400" spc="-10" dirty="0">
                <a:latin typeface="Calibri"/>
                <a:cs typeface="Calibri"/>
              </a:rPr>
              <a:t>t</a:t>
            </a:r>
            <a:r>
              <a:rPr sz="2400" spc="-5" dirty="0">
                <a:latin typeface="Calibri"/>
                <a:cs typeface="Calibri"/>
              </a:rPr>
              <a:t> </a:t>
            </a:r>
            <a:r>
              <a:rPr sz="2400" spc="-30" dirty="0">
                <a:latin typeface="Calibri"/>
                <a:cs typeface="Calibri"/>
              </a:rPr>
              <a:t>t</a:t>
            </a:r>
            <a:r>
              <a:rPr sz="2400" spc="-10" dirty="0">
                <a:latin typeface="Calibri"/>
                <a:cs typeface="Calibri"/>
              </a:rPr>
              <a:t>erm,</a:t>
            </a:r>
            <a:r>
              <a:rPr sz="2400" spc="5" dirty="0">
                <a:latin typeface="Calibri"/>
                <a:cs typeface="Calibri"/>
              </a:rPr>
              <a:t> </a:t>
            </a:r>
            <a:r>
              <a:rPr sz="2400" spc="-10" dirty="0">
                <a:latin typeface="Calibri"/>
                <a:cs typeface="Calibri"/>
              </a:rPr>
              <a:t>g</a:t>
            </a:r>
            <a:r>
              <a:rPr sz="2400" spc="-55" dirty="0">
                <a:latin typeface="Calibri"/>
                <a:cs typeface="Calibri"/>
              </a:rPr>
              <a:t>r</a:t>
            </a:r>
            <a:r>
              <a:rPr sz="2400" spc="-10" dirty="0">
                <a:latin typeface="Calibri"/>
                <a:cs typeface="Calibri"/>
              </a:rPr>
              <a:t>a</a:t>
            </a:r>
            <a:r>
              <a:rPr sz="2400" spc="-20" dirty="0">
                <a:latin typeface="Calibri"/>
                <a:cs typeface="Calibri"/>
              </a:rPr>
              <a:t>n</a:t>
            </a:r>
            <a:r>
              <a:rPr sz="2400" spc="-35" dirty="0">
                <a:latin typeface="Calibri"/>
                <a:cs typeface="Calibri"/>
              </a:rPr>
              <a:t>t</a:t>
            </a:r>
            <a:r>
              <a:rPr sz="2400" spc="-10" dirty="0">
                <a:latin typeface="Calibri"/>
                <a:cs typeface="Calibri"/>
              </a:rPr>
              <a:t>e</a:t>
            </a:r>
            <a:r>
              <a:rPr sz="2400" spc="-5" dirty="0">
                <a:latin typeface="Calibri"/>
                <a:cs typeface="Calibri"/>
              </a:rPr>
              <a:t>e</a:t>
            </a:r>
            <a:r>
              <a:rPr sz="2400" spc="-10" dirty="0">
                <a:latin typeface="Calibri"/>
                <a:cs typeface="Calibri"/>
              </a:rPr>
              <a:t>s</a:t>
            </a:r>
            <a:r>
              <a:rPr sz="2400" dirty="0">
                <a:latin typeface="Calibri"/>
                <a:cs typeface="Calibri"/>
              </a:rPr>
              <a:t> </a:t>
            </a:r>
            <a:r>
              <a:rPr sz="2400" spc="-10" dirty="0">
                <a:latin typeface="Calibri"/>
                <a:cs typeface="Calibri"/>
              </a:rPr>
              <a:t>a</a:t>
            </a:r>
            <a:r>
              <a:rPr sz="2400" spc="-35" dirty="0">
                <a:latin typeface="Calibri"/>
                <a:cs typeface="Calibri"/>
              </a:rPr>
              <a:t>r</a:t>
            </a:r>
            <a:r>
              <a:rPr sz="2400" spc="-10" dirty="0">
                <a:latin typeface="Calibri"/>
                <a:cs typeface="Calibri"/>
              </a:rPr>
              <a:t>e</a:t>
            </a:r>
            <a:r>
              <a:rPr sz="2400" spc="5" dirty="0">
                <a:latin typeface="Calibri"/>
                <a:cs typeface="Calibri"/>
              </a:rPr>
              <a:t> </a:t>
            </a:r>
            <a:r>
              <a:rPr sz="2400" spc="-40" dirty="0">
                <a:latin typeface="Calibri"/>
                <a:cs typeface="Calibri"/>
              </a:rPr>
              <a:t>r</a:t>
            </a:r>
            <a:r>
              <a:rPr sz="2400" spc="-10" dirty="0">
                <a:latin typeface="Calibri"/>
                <a:cs typeface="Calibri"/>
              </a:rPr>
              <a:t>equi</a:t>
            </a:r>
            <a:r>
              <a:rPr sz="2400" spc="-40" dirty="0">
                <a:latin typeface="Calibri"/>
                <a:cs typeface="Calibri"/>
              </a:rPr>
              <a:t>r</a:t>
            </a:r>
            <a:r>
              <a:rPr sz="2400" spc="-10" dirty="0">
                <a:latin typeface="Calibri"/>
                <a:cs typeface="Calibri"/>
              </a:rPr>
              <a:t>ed</a:t>
            </a:r>
            <a:r>
              <a:rPr sz="2400" spc="25" dirty="0">
                <a:latin typeface="Calibri"/>
                <a:cs typeface="Calibri"/>
              </a:rPr>
              <a:t> </a:t>
            </a:r>
            <a:r>
              <a:rPr sz="2400" spc="-35" dirty="0">
                <a:latin typeface="Calibri"/>
                <a:cs typeface="Calibri"/>
              </a:rPr>
              <a:t>t</a:t>
            </a:r>
            <a:r>
              <a:rPr sz="2400" spc="-10" dirty="0">
                <a:latin typeface="Calibri"/>
                <a:cs typeface="Calibri"/>
              </a:rPr>
              <a:t>o</a:t>
            </a:r>
            <a:r>
              <a:rPr sz="2400" spc="-5" dirty="0">
                <a:latin typeface="Calibri"/>
                <a:cs typeface="Calibri"/>
              </a:rPr>
              <a:t> </a:t>
            </a:r>
            <a:r>
              <a:rPr sz="2400" spc="-15" dirty="0">
                <a:latin typeface="Calibri"/>
                <a:cs typeface="Calibri"/>
              </a:rPr>
              <a:t>submi</a:t>
            </a:r>
            <a:r>
              <a:rPr sz="2400" spc="-10" dirty="0">
                <a:latin typeface="Calibri"/>
                <a:cs typeface="Calibri"/>
              </a:rPr>
              <a:t>t</a:t>
            </a:r>
            <a:r>
              <a:rPr sz="2400" dirty="0">
                <a:latin typeface="Calibri"/>
                <a:cs typeface="Calibri"/>
              </a:rPr>
              <a:t> </a:t>
            </a:r>
            <a:r>
              <a:rPr sz="2400" spc="-10" dirty="0">
                <a:latin typeface="Calibri"/>
                <a:cs typeface="Calibri"/>
              </a:rPr>
              <a:t>a</a:t>
            </a:r>
            <a:r>
              <a:rPr sz="2400" spc="5" dirty="0">
                <a:latin typeface="Calibri"/>
                <a:cs typeface="Calibri"/>
              </a:rPr>
              <a:t> </a:t>
            </a:r>
            <a:r>
              <a:rPr sz="2400" spc="-15" dirty="0">
                <a:latin typeface="Calibri"/>
                <a:cs typeface="Calibri"/>
              </a:rPr>
              <a:t>fina</a:t>
            </a:r>
            <a:r>
              <a:rPr sz="2400" spc="-5" dirty="0">
                <a:latin typeface="Calibri"/>
                <a:cs typeface="Calibri"/>
              </a:rPr>
              <a:t>l</a:t>
            </a:r>
            <a:r>
              <a:rPr sz="2400" dirty="0">
                <a:latin typeface="Calibri"/>
                <a:cs typeface="Calibri"/>
              </a:rPr>
              <a:t> </a:t>
            </a:r>
            <a:r>
              <a:rPr sz="2400" spc="-35" dirty="0">
                <a:latin typeface="Calibri"/>
                <a:cs typeface="Calibri"/>
              </a:rPr>
              <a:t>r</a:t>
            </a:r>
            <a:r>
              <a:rPr sz="2400" spc="-10" dirty="0">
                <a:latin typeface="Calibri"/>
                <a:cs typeface="Calibri"/>
              </a:rPr>
              <a:t>eport</a:t>
            </a:r>
            <a:r>
              <a:rPr sz="2400" spc="5" dirty="0">
                <a:latin typeface="Calibri"/>
                <a:cs typeface="Calibri"/>
              </a:rPr>
              <a:t> </a:t>
            </a:r>
            <a:r>
              <a:rPr sz="2400" spc="-10" dirty="0">
                <a:latin typeface="Calibri"/>
                <a:cs typeface="Calibri"/>
              </a:rPr>
              <a:t>with</a:t>
            </a:r>
            <a:r>
              <a:rPr sz="2400" spc="-5" dirty="0">
                <a:latin typeface="Calibri"/>
                <a:cs typeface="Calibri"/>
              </a:rPr>
              <a:t> </a:t>
            </a:r>
            <a:r>
              <a:rPr sz="2400" spc="-15" dirty="0">
                <a:latin typeface="Calibri"/>
                <a:cs typeface="Calibri"/>
              </a:rPr>
              <a:t>finan</a:t>
            </a:r>
            <a:r>
              <a:rPr sz="2400" spc="-5" dirty="0">
                <a:latin typeface="Calibri"/>
                <a:cs typeface="Calibri"/>
              </a:rPr>
              <a:t>c</a:t>
            </a:r>
            <a:r>
              <a:rPr sz="2400" spc="-10" dirty="0">
                <a:latin typeface="Calibri"/>
                <a:cs typeface="Calibri"/>
              </a:rPr>
              <a:t>ials.</a:t>
            </a:r>
            <a:r>
              <a:rPr lang="en-US" sz="2400" spc="-10" dirty="0">
                <a:latin typeface="Calibri"/>
                <a:cs typeface="Calibri"/>
              </a:rPr>
              <a:t> Final reports are due exactly 13 months from the date of the submitted SOC. Reports should be submitted online through the grant portal. </a:t>
            </a:r>
          </a:p>
          <a:p>
            <a:pPr marL="12700" marR="828675">
              <a:lnSpc>
                <a:spcPct val="70000"/>
              </a:lnSpc>
              <a:spcBef>
                <a:spcPts val="1320"/>
              </a:spcBef>
            </a:pPr>
            <a:r>
              <a:rPr lang="en-US" sz="2400" b="1" spc="-10" dirty="0">
                <a:latin typeface="Calibri"/>
                <a:cs typeface="Calibri"/>
              </a:rPr>
              <a:t>Organizations will be ineligible for future funding until the final report is submitted and approved.</a:t>
            </a:r>
            <a:endParaRPr sz="2400" b="1" dirty="0">
              <a:latin typeface="Calibri"/>
              <a:cs typeface="Calibri"/>
            </a:endParaRPr>
          </a:p>
          <a:p>
            <a:pPr>
              <a:lnSpc>
                <a:spcPct val="100000"/>
              </a:lnSpc>
              <a:spcBef>
                <a:spcPts val="41"/>
              </a:spcBef>
            </a:pPr>
            <a:endParaRPr sz="2500" dirty="0">
              <a:latin typeface="Times New Roman"/>
              <a:cs typeface="Times New Roman"/>
            </a:endParaRPr>
          </a:p>
        </p:txBody>
      </p:sp>
    </p:spTree>
    <p:extLst>
      <p:ext uri="{BB962C8B-B14F-4D97-AF65-F5344CB8AC3E}">
        <p14:creationId xmlns:p14="http://schemas.microsoft.com/office/powerpoint/2010/main" val="9717028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3610" b="30999"/>
          <a:stretch/>
        </p:blipFill>
        <p:spPr bwMode="auto">
          <a:xfrm>
            <a:off x="1848723" y="157944"/>
            <a:ext cx="9787624" cy="6178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1592" y="907975"/>
            <a:ext cx="6989833" cy="4401205"/>
          </a:xfrm>
          <a:prstGeom prst="rect">
            <a:avLst/>
          </a:prstGeom>
          <a:noFill/>
        </p:spPr>
        <p:txBody>
          <a:bodyPr wrap="square" rtlCol="0">
            <a:spAutoFit/>
          </a:bodyPr>
          <a:lstStyle/>
          <a:p>
            <a:pPr algn="ctr"/>
            <a:r>
              <a:rPr lang="en-US" sz="2800" b="1" u="sng" dirty="0">
                <a:solidFill>
                  <a:schemeClr val="accent1">
                    <a:lumMod val="75000"/>
                  </a:schemeClr>
                </a:solidFill>
                <a:latin typeface="Times New Roman"/>
                <a:cs typeface="Times New Roman"/>
              </a:rPr>
              <a:t>Contact Us</a:t>
            </a:r>
            <a:r>
              <a:rPr lang="en-US" sz="2800" spc="-40" dirty="0">
                <a:solidFill>
                  <a:schemeClr val="accent1">
                    <a:lumMod val="75000"/>
                  </a:schemeClr>
                </a:solidFill>
                <a:latin typeface="Times New Roman"/>
                <a:cs typeface="Times New Roman"/>
              </a:rPr>
              <a:t> </a:t>
            </a:r>
          </a:p>
          <a:p>
            <a:pPr algn="ctr"/>
            <a:r>
              <a:rPr lang="en-US" sz="2800" spc="-40" dirty="0">
                <a:solidFill>
                  <a:prstClr val="black"/>
                </a:solidFill>
                <a:latin typeface="Times New Roman"/>
                <a:cs typeface="Times New Roman"/>
              </a:rPr>
              <a:t>Edward Vega</a:t>
            </a:r>
          </a:p>
          <a:p>
            <a:pPr algn="ctr"/>
            <a:r>
              <a:rPr lang="en-US" sz="2800" spc="-40" dirty="0">
                <a:solidFill>
                  <a:prstClr val="black"/>
                </a:solidFill>
                <a:latin typeface="Times New Roman"/>
                <a:cs typeface="Times New Roman"/>
              </a:rPr>
              <a:t>Community Impact Director</a:t>
            </a:r>
          </a:p>
          <a:p>
            <a:pPr algn="ctr"/>
            <a:r>
              <a:rPr lang="en-US" sz="2800" spc="-40" dirty="0">
                <a:solidFill>
                  <a:schemeClr val="tx2">
                    <a:lumMod val="50000"/>
                  </a:schemeClr>
                </a:solidFill>
                <a:latin typeface="Times New Roman"/>
                <a:cs typeface="Times New Roman"/>
                <a:hlinkClick r:id="rId3"/>
              </a:rPr>
              <a:t>evega@legacyfdn.org</a:t>
            </a:r>
            <a:endParaRPr lang="en-US" sz="2800" spc="-40" dirty="0">
              <a:solidFill>
                <a:schemeClr val="tx2">
                  <a:lumMod val="50000"/>
                </a:schemeClr>
              </a:solidFill>
              <a:latin typeface="Times New Roman"/>
              <a:cs typeface="Times New Roman"/>
            </a:endParaRPr>
          </a:p>
          <a:p>
            <a:pPr algn="ctr"/>
            <a:endParaRPr lang="en-US" sz="2800" spc="-35" dirty="0">
              <a:solidFill>
                <a:prstClr val="black"/>
              </a:solidFill>
              <a:latin typeface="Times New Roman"/>
              <a:cs typeface="Times New Roman"/>
            </a:endParaRPr>
          </a:p>
          <a:p>
            <a:pPr algn="ctr"/>
            <a:r>
              <a:rPr lang="en-US" sz="2800" spc="-35" dirty="0">
                <a:solidFill>
                  <a:prstClr val="black"/>
                </a:solidFill>
                <a:latin typeface="Times New Roman"/>
                <a:cs typeface="Times New Roman"/>
              </a:rPr>
              <a:t>Kelly Baer</a:t>
            </a:r>
          </a:p>
          <a:p>
            <a:pPr algn="ctr"/>
            <a:r>
              <a:rPr lang="en-US" sz="2800" spc="-35" dirty="0">
                <a:solidFill>
                  <a:prstClr val="black"/>
                </a:solidFill>
                <a:latin typeface="Times New Roman"/>
                <a:cs typeface="Times New Roman"/>
              </a:rPr>
              <a:t>Grants and Administration Coordinator</a:t>
            </a:r>
          </a:p>
          <a:p>
            <a:pPr algn="ctr"/>
            <a:r>
              <a:rPr lang="en-US" sz="2800" spc="-35" dirty="0">
                <a:solidFill>
                  <a:schemeClr val="tx2">
                    <a:lumMod val="50000"/>
                  </a:schemeClr>
                </a:solidFill>
                <a:latin typeface="Times New Roman"/>
                <a:cs typeface="Times New Roman"/>
                <a:hlinkClick r:id="rId4"/>
              </a:rPr>
              <a:t>kbaer@legacyfdn.org</a:t>
            </a:r>
            <a:endParaRPr lang="en-US" sz="2800" spc="-35" dirty="0">
              <a:solidFill>
                <a:schemeClr val="tx2">
                  <a:lumMod val="50000"/>
                </a:schemeClr>
              </a:solidFill>
              <a:latin typeface="Times New Roman"/>
              <a:cs typeface="Times New Roman"/>
            </a:endParaRPr>
          </a:p>
          <a:p>
            <a:pPr algn="ctr"/>
            <a:endParaRPr lang="en-US" sz="2800" spc="-35" dirty="0">
              <a:solidFill>
                <a:schemeClr val="tx2">
                  <a:lumMod val="50000"/>
                </a:schemeClr>
              </a:solidFill>
              <a:latin typeface="Times New Roman"/>
              <a:cs typeface="Times New Roman"/>
            </a:endParaRPr>
          </a:p>
          <a:p>
            <a:pPr algn="ctr"/>
            <a:r>
              <a:rPr lang="en-US" sz="2800" spc="-35" dirty="0">
                <a:solidFill>
                  <a:prstClr val="black"/>
                </a:solidFill>
                <a:latin typeface="Times New Roman"/>
                <a:cs typeface="Times New Roman"/>
              </a:rPr>
              <a:t>219-736-1880</a:t>
            </a:r>
            <a:endParaRPr lang="en-US" sz="2800" dirty="0"/>
          </a:p>
        </p:txBody>
      </p:sp>
    </p:spTree>
    <p:extLst>
      <p:ext uri="{BB962C8B-B14F-4D97-AF65-F5344CB8AC3E}">
        <p14:creationId xmlns:p14="http://schemas.microsoft.com/office/powerpoint/2010/main" val="3586573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6829" y="1712422"/>
            <a:ext cx="11174592"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t>We are committed to funding across Lake County with grant </a:t>
            </a:r>
            <a:r>
              <a:rPr lang="en-US" sz="2800"/>
              <a:t>dollars reaching </a:t>
            </a:r>
            <a:r>
              <a:rPr lang="en-US" sz="2800" dirty="0"/>
              <a:t>our rural, suburban and urban communities.</a:t>
            </a:r>
          </a:p>
          <a:p>
            <a:pPr marL="457200" indent="-457200">
              <a:buFont typeface="Arial" panose="020B0604020202020204" pitchFamily="34" charset="0"/>
              <a:buChar char="•"/>
            </a:pPr>
            <a:r>
              <a:rPr lang="en-US" sz="2800" dirty="0"/>
              <a:t>We give high priority to investments that are strengths-based and create positive, </a:t>
            </a:r>
            <a:r>
              <a:rPr lang="en-US" sz="2800"/>
              <a:t>substantive change that addresses issues at their root cause.</a:t>
            </a:r>
            <a:endParaRPr lang="en-US" sz="2800" dirty="0"/>
          </a:p>
          <a:p>
            <a:pPr marL="457200" indent="-457200">
              <a:buFont typeface="Arial" panose="020B0604020202020204" pitchFamily="34" charset="0"/>
              <a:buChar char="•"/>
            </a:pPr>
            <a:r>
              <a:rPr lang="en-US" sz="2800" dirty="0"/>
              <a:t>We prioritize investments that demonstrate strong community support, solid planning and wise stewardship.</a:t>
            </a:r>
          </a:p>
          <a:p>
            <a:pPr marL="457200" indent="-457200">
              <a:buFont typeface="Arial" panose="020B0604020202020204" pitchFamily="34" charset="0"/>
              <a:buChar char="•"/>
            </a:pPr>
            <a:r>
              <a:rPr lang="en-US" sz="2800" dirty="0"/>
              <a:t>We believe that impactful, creative and sustainable solutions come from people closest to the issues being addressed and implemented by organizations trusted by the community.</a:t>
            </a:r>
          </a:p>
        </p:txBody>
      </p:sp>
      <p:sp>
        <p:nvSpPr>
          <p:cNvPr id="3" name="TextBox 2"/>
          <p:cNvSpPr txBox="1"/>
          <p:nvPr/>
        </p:nvSpPr>
        <p:spPr>
          <a:xfrm>
            <a:off x="736608" y="881149"/>
            <a:ext cx="11385481" cy="707886"/>
          </a:xfrm>
          <a:prstGeom prst="rect">
            <a:avLst/>
          </a:prstGeom>
          <a:solidFill>
            <a:schemeClr val="accent3">
              <a:lumMod val="50000"/>
            </a:schemeClr>
          </a:solidFill>
          <a:ln>
            <a:solidFill>
              <a:srgbClr val="990099"/>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4000">
                <a:ln w="0"/>
                <a:solidFill>
                  <a:schemeClr val="bg1"/>
                </a:solidFill>
                <a:effectLst>
                  <a:outerShdw blurRad="38100" dist="19050" dir="2700000" algn="tl" rotWithShape="0">
                    <a:schemeClr val="dk1">
                      <a:alpha val="40000"/>
                    </a:schemeClr>
                  </a:outerShdw>
                </a:effectLst>
              </a:rPr>
              <a:t>Legacy Grants Values and Commitments</a:t>
            </a:r>
            <a:endParaRPr lang="en-US" sz="240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43869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62165" y="269492"/>
            <a:ext cx="10187873" cy="833479"/>
          </a:xfrm>
          <a:custGeom>
            <a:avLst/>
            <a:gdLst/>
            <a:ahLst/>
            <a:cxnLst/>
            <a:rect l="l" t="t" r="r" b="b"/>
            <a:pathLst>
              <a:path w="12192000" h="1048385">
                <a:moveTo>
                  <a:pt x="0" y="1048042"/>
                </a:moveTo>
                <a:lnTo>
                  <a:pt x="12192000" y="1048042"/>
                </a:lnTo>
                <a:lnTo>
                  <a:pt x="12192000" y="38"/>
                </a:lnTo>
                <a:lnTo>
                  <a:pt x="0" y="38"/>
                </a:lnTo>
                <a:lnTo>
                  <a:pt x="0" y="1048042"/>
                </a:lnTo>
              </a:path>
            </a:pathLst>
          </a:custGeom>
          <a:solidFill>
            <a:srgbClr val="61683E"/>
          </a:solidFill>
        </p:spPr>
        <p:txBody>
          <a:bodyPr wrap="square" lIns="0" tIns="0" rIns="0" bIns="0" rtlCol="0"/>
          <a:lstStyle/>
          <a:p>
            <a:endParaRPr/>
          </a:p>
        </p:txBody>
      </p:sp>
      <p:sp>
        <p:nvSpPr>
          <p:cNvPr id="3" name="object 4"/>
          <p:cNvSpPr txBox="1">
            <a:spLocks/>
          </p:cNvSpPr>
          <p:nvPr/>
        </p:nvSpPr>
        <p:spPr>
          <a:xfrm>
            <a:off x="2097248" y="548973"/>
            <a:ext cx="9941580" cy="553998"/>
          </a:xfrm>
          <a:prstGeom prst="rect">
            <a:avLst/>
          </a:prstGeom>
        </p:spPr>
        <p:txBody>
          <a:bodyPr vert="horz" wrap="square" lIns="0" tIns="0" rIns="0" bIns="0" rtlCol="0">
            <a:sp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r>
              <a:rPr lang="en-US" dirty="0"/>
              <a:t>Priority Areas</a:t>
            </a:r>
            <a:endParaRPr lang="en-US" dirty="0">
              <a:latin typeface="Times New Roman"/>
              <a:cs typeface="Times New Roman"/>
            </a:endParaRPr>
          </a:p>
        </p:txBody>
      </p:sp>
      <p:sp>
        <p:nvSpPr>
          <p:cNvPr id="4" name="object 5"/>
          <p:cNvSpPr txBox="1"/>
          <p:nvPr/>
        </p:nvSpPr>
        <p:spPr>
          <a:xfrm>
            <a:off x="1445196" y="1102971"/>
            <a:ext cx="10016052" cy="5693866"/>
          </a:xfrm>
          <a:prstGeom prst="rect">
            <a:avLst/>
          </a:prstGeom>
        </p:spPr>
        <p:txBody>
          <a:bodyPr vert="horz" wrap="square" lIns="0" tIns="0" rIns="0" bIns="0" rtlCol="0">
            <a:spAutoFit/>
          </a:bodyPr>
          <a:lstStyle/>
          <a:p>
            <a:pPr marL="285750" lvl="0" indent="-28575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Organizations with a budget under $2 million</a:t>
            </a:r>
          </a:p>
          <a:p>
            <a:pPr marL="285750" lvl="0" indent="-28575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The proposed request aims to address the issue at its source (root cause)</a:t>
            </a:r>
          </a:p>
          <a:p>
            <a:pPr marL="285750" lvl="0" indent="-28575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Organizations that have not received consecutive grants from Legacy Foundation in recent years</a:t>
            </a:r>
          </a:p>
          <a:p>
            <a:pPr marL="285750" lvl="0" indent="-28575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Innovative and new ideas</a:t>
            </a:r>
          </a:p>
          <a:p>
            <a:pPr marL="285750" lvl="0" indent="-28575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Proposals that will help to improve services or eliminate duplication</a:t>
            </a:r>
          </a:p>
          <a:p>
            <a:pPr marL="285750" lvl="0" indent="-28575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Proposals that help implement an organization’s strategic plan</a:t>
            </a:r>
          </a:p>
          <a:p>
            <a:pPr marL="285750" lvl="0" indent="-28575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Proposals that are community driven or include community outreach and involvement</a:t>
            </a:r>
          </a:p>
          <a:p>
            <a:pPr marL="285750" lvl="0" indent="-28575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Proposals that have a financial match or that can use Legacy funding to leverage additional resources</a:t>
            </a:r>
          </a:p>
          <a:p>
            <a:pPr marL="285750" lvl="0" indent="-28575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Proposals that incorporate IDEA (inclusion, diversity, equity, and accessibility)</a:t>
            </a:r>
          </a:p>
          <a:p>
            <a:pPr marL="285750" lvl="0" indent="-28575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Resident Leadership Development</a:t>
            </a:r>
            <a:endParaRPr sz="3200" dirty="0">
              <a:latin typeface="Times New Roman"/>
              <a:cs typeface="Times New Roman"/>
            </a:endParaRPr>
          </a:p>
        </p:txBody>
      </p:sp>
    </p:spTree>
    <p:extLst>
      <p:ext uri="{BB962C8B-B14F-4D97-AF65-F5344CB8AC3E}">
        <p14:creationId xmlns:p14="http://schemas.microsoft.com/office/powerpoint/2010/main" val="4118327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5"/>
          <p:cNvSpPr txBox="1"/>
          <p:nvPr/>
        </p:nvSpPr>
        <p:spPr>
          <a:xfrm>
            <a:off x="1488934" y="1437305"/>
            <a:ext cx="10591800" cy="5845703"/>
          </a:xfrm>
          <a:prstGeom prst="rect">
            <a:avLst/>
          </a:prstGeom>
        </p:spPr>
        <p:txBody>
          <a:bodyPr vert="horz" wrap="square" lIns="0" tIns="0" rIns="0" bIns="0" rtlCol="0">
            <a:spAutoFit/>
          </a:bodyPr>
          <a:lstStyle/>
          <a:p>
            <a:pPr>
              <a:lnSpc>
                <a:spcPct val="115000"/>
              </a:lnSpc>
              <a:spcAft>
                <a:spcPts val="1000"/>
              </a:spcAft>
            </a:pPr>
            <a:r>
              <a:rPr lang="en-US" sz="3600" dirty="0">
                <a:latin typeface="Times New Roman" panose="02020603050405020304" pitchFamily="18" charset="0"/>
                <a:ea typeface="Calibri" panose="020F0502020204030204" pitchFamily="34" charset="0"/>
                <a:cs typeface="Times New Roman" panose="02020603050405020304" pitchFamily="18" charset="0"/>
              </a:rPr>
              <a:t>Applications must be able to demonstrate:</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The organization has the capacity to carry out the proposed work</a:t>
            </a:r>
          </a:p>
          <a:p>
            <a:pPr marL="342900" marR="0" lvl="0" indent="-342900">
              <a:lnSpc>
                <a:spcPct val="115000"/>
              </a:lnSpc>
              <a:spcBef>
                <a:spcPts val="0"/>
              </a:spcBef>
              <a:spcAft>
                <a:spcPts val="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Project is clearly defined with timeline and action steps</a:t>
            </a:r>
          </a:p>
          <a:p>
            <a:pPr marL="342900" marR="0" lvl="0" indent="-342900">
              <a:lnSpc>
                <a:spcPct val="115000"/>
              </a:lnSpc>
              <a:spcBef>
                <a:spcPts val="0"/>
              </a:spcBef>
              <a:spcAft>
                <a:spcPts val="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Funding from Legacy will be impactful</a:t>
            </a:r>
          </a:p>
          <a:p>
            <a:pPr marL="342900" marR="0" lvl="0" indent="-342900">
              <a:lnSpc>
                <a:spcPct val="115000"/>
              </a:lnSpc>
              <a:spcBef>
                <a:spcPts val="0"/>
              </a:spcBef>
              <a:spcAft>
                <a:spcPts val="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Budget is clearly defined and costs are reasonable</a:t>
            </a:r>
          </a:p>
          <a:p>
            <a:pPr marL="342900" marR="0" lvl="0" indent="-342900">
              <a:lnSpc>
                <a:spcPct val="115000"/>
              </a:lnSpc>
              <a:spcBef>
                <a:spcPts val="0"/>
              </a:spcBef>
              <a:spcAft>
                <a:spcPts val="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Clear and achievable outcomes</a:t>
            </a:r>
          </a:p>
          <a:p>
            <a:pPr marL="342900" marR="0" lvl="0" indent="-342900">
              <a:lnSpc>
                <a:spcPct val="115000"/>
              </a:lnSpc>
              <a:spcBef>
                <a:spcPts val="0"/>
              </a:spcBef>
              <a:spcAft>
                <a:spcPts val="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Project is sustainable without requiring ongoing Legacy funding in future years</a:t>
            </a:r>
          </a:p>
          <a:p>
            <a:pPr marL="342900" marR="0" lvl="0" indent="-342900">
              <a:lnSpc>
                <a:spcPct val="115000"/>
              </a:lnSpc>
              <a:spcBef>
                <a:spcPts val="0"/>
              </a:spcBef>
              <a:spcAft>
                <a:spcPts val="100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Necessary collaborations have been established and formalized with attached documentation</a:t>
            </a:r>
          </a:p>
          <a:p>
            <a:pPr marL="469900" indent="-457200">
              <a:lnSpc>
                <a:spcPct val="100000"/>
              </a:lnSpc>
              <a:buFont typeface="Arial"/>
              <a:buChar char="•"/>
              <a:tabLst>
                <a:tab pos="469900" algn="l"/>
              </a:tabLst>
            </a:pPr>
            <a:endParaRPr sz="3200" dirty="0">
              <a:latin typeface="Times New Roman"/>
              <a:cs typeface="Times New Roman"/>
            </a:endParaRPr>
          </a:p>
        </p:txBody>
      </p:sp>
      <p:sp>
        <p:nvSpPr>
          <p:cNvPr id="6" name="object 2"/>
          <p:cNvSpPr/>
          <p:nvPr/>
        </p:nvSpPr>
        <p:spPr>
          <a:xfrm>
            <a:off x="843594" y="145656"/>
            <a:ext cx="11237140" cy="828302"/>
          </a:xfrm>
          <a:custGeom>
            <a:avLst/>
            <a:gdLst/>
            <a:ahLst/>
            <a:cxnLst/>
            <a:rect l="l" t="t" r="r" b="b"/>
            <a:pathLst>
              <a:path w="12192000" h="1048385">
                <a:moveTo>
                  <a:pt x="0" y="1048042"/>
                </a:moveTo>
                <a:lnTo>
                  <a:pt x="12192000" y="1048042"/>
                </a:lnTo>
                <a:lnTo>
                  <a:pt x="12192000" y="38"/>
                </a:lnTo>
                <a:lnTo>
                  <a:pt x="0" y="38"/>
                </a:lnTo>
                <a:lnTo>
                  <a:pt x="0" y="1048042"/>
                </a:lnTo>
              </a:path>
            </a:pathLst>
          </a:custGeom>
          <a:solidFill>
            <a:srgbClr val="61683E"/>
          </a:solidFill>
        </p:spPr>
        <p:txBody>
          <a:bodyPr wrap="square" lIns="0" tIns="0" rIns="0" bIns="0" rtlCol="0"/>
          <a:lstStyle/>
          <a:p>
            <a:endParaRPr/>
          </a:p>
        </p:txBody>
      </p:sp>
      <p:sp>
        <p:nvSpPr>
          <p:cNvPr id="7" name="object 4"/>
          <p:cNvSpPr txBox="1">
            <a:spLocks/>
          </p:cNvSpPr>
          <p:nvPr/>
        </p:nvSpPr>
        <p:spPr>
          <a:xfrm>
            <a:off x="1295591" y="359970"/>
            <a:ext cx="10249207" cy="553998"/>
          </a:xfrm>
          <a:prstGeom prst="rect">
            <a:avLst/>
          </a:prstGeom>
        </p:spPr>
        <p:txBody>
          <a:bodyPr vert="horz" wrap="square" lIns="0" tIns="0" rIns="0" bIns="0" rtlCol="0">
            <a:sp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r>
              <a:rPr lang="en-US" dirty="0"/>
              <a:t>Grant Application Review Components</a:t>
            </a:r>
            <a:endParaRPr lang="en-US" dirty="0">
              <a:latin typeface="Times New Roman"/>
              <a:cs typeface="Times New Roman"/>
            </a:endParaRPr>
          </a:p>
        </p:txBody>
      </p:sp>
    </p:spTree>
    <p:extLst>
      <p:ext uri="{BB962C8B-B14F-4D97-AF65-F5344CB8AC3E}">
        <p14:creationId xmlns:p14="http://schemas.microsoft.com/office/powerpoint/2010/main" val="4135574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985136-E6CF-0ECF-0695-FD7EBE40B463}"/>
              </a:ext>
            </a:extLst>
          </p:cNvPr>
          <p:cNvSpPr txBox="1"/>
          <p:nvPr/>
        </p:nvSpPr>
        <p:spPr>
          <a:xfrm>
            <a:off x="1627464" y="2004130"/>
            <a:ext cx="9135611" cy="3046988"/>
          </a:xfrm>
          <a:prstGeom prst="rect">
            <a:avLst/>
          </a:prstGeom>
          <a:noFill/>
        </p:spPr>
        <p:txBody>
          <a:bodyPr wrap="square">
            <a:spAutoFit/>
          </a:bodyPr>
          <a:lstStyle/>
          <a:p>
            <a:pPr marL="342900" indent="-342900" algn="l" fontAlgn="base">
              <a:buFont typeface="Arial" panose="020B0604020202020204" pitchFamily="34" charset="0"/>
              <a:buChar char="•"/>
            </a:pPr>
            <a:r>
              <a:rPr lang="en-US" sz="2400" b="0" i="0" dirty="0">
                <a:solidFill>
                  <a:srgbClr val="3C3C3C"/>
                </a:solidFill>
                <a:effectLst/>
                <a:latin typeface="Rubik"/>
              </a:rPr>
              <a:t>Tie your goals directly to your need statement.</a:t>
            </a:r>
          </a:p>
          <a:p>
            <a:pPr marL="342900" indent="-342900" algn="l" fontAlgn="base">
              <a:buFont typeface="Arial" panose="020B0604020202020204" pitchFamily="34" charset="0"/>
              <a:buChar char="•"/>
            </a:pPr>
            <a:r>
              <a:rPr lang="en-US" sz="2400" b="0" i="0" dirty="0">
                <a:solidFill>
                  <a:srgbClr val="3C3C3C"/>
                </a:solidFill>
                <a:effectLst/>
                <a:latin typeface="Rubik"/>
              </a:rPr>
              <a:t>Include all relevant groups and individuals in your target population.</a:t>
            </a:r>
          </a:p>
          <a:p>
            <a:pPr marL="342900" indent="-342900" algn="l" fontAlgn="base">
              <a:buFont typeface="Arial" panose="020B0604020202020204" pitchFamily="34" charset="0"/>
              <a:buChar char="•"/>
            </a:pPr>
            <a:r>
              <a:rPr lang="en-US" sz="2400" b="0" i="0" dirty="0">
                <a:solidFill>
                  <a:srgbClr val="3C3C3C"/>
                </a:solidFill>
                <a:effectLst/>
                <a:latin typeface="Rubik"/>
              </a:rPr>
              <a:t>Always allow plenty of time to accomplish the goals.</a:t>
            </a:r>
          </a:p>
          <a:p>
            <a:pPr marL="342900" indent="-342900" algn="l" fontAlgn="base">
              <a:buFont typeface="Arial" panose="020B0604020202020204" pitchFamily="34" charset="0"/>
              <a:buChar char="•"/>
            </a:pPr>
            <a:r>
              <a:rPr lang="en-US" sz="2400" b="0" i="0" dirty="0">
                <a:solidFill>
                  <a:srgbClr val="3C3C3C"/>
                </a:solidFill>
                <a:effectLst/>
                <a:latin typeface="Rubik"/>
              </a:rPr>
              <a:t>Figure out how you will measure the change projected in each </a:t>
            </a:r>
            <a:r>
              <a:rPr lang="en-US" sz="2400" dirty="0">
                <a:solidFill>
                  <a:srgbClr val="3C3C3C"/>
                </a:solidFill>
                <a:latin typeface="Rubik"/>
              </a:rPr>
              <a:t>goal</a:t>
            </a:r>
            <a:r>
              <a:rPr lang="en-US" sz="2400" b="0" i="0" dirty="0">
                <a:solidFill>
                  <a:srgbClr val="3C3C3C"/>
                </a:solidFill>
                <a:effectLst/>
                <a:latin typeface="Rubik"/>
              </a:rPr>
              <a:t>. If there is no way to measure an objective, it needs to be altered or dropped.</a:t>
            </a:r>
          </a:p>
          <a:p>
            <a:pPr marL="342900" indent="-342900" algn="l" fontAlgn="base">
              <a:buFont typeface="Arial" panose="020B0604020202020204" pitchFamily="34" charset="0"/>
              <a:buChar char="•"/>
            </a:pPr>
            <a:r>
              <a:rPr lang="en-US" sz="2400" dirty="0">
                <a:solidFill>
                  <a:srgbClr val="3C3C3C"/>
                </a:solidFill>
                <a:latin typeface="Rubik"/>
              </a:rPr>
              <a:t>Goals should be SMART (specific, measurable, attainable, relevant, and time-bound)</a:t>
            </a:r>
            <a:endParaRPr lang="en-US" sz="2400" b="0" i="0" dirty="0">
              <a:solidFill>
                <a:srgbClr val="3C3C3C"/>
              </a:solidFill>
              <a:effectLst/>
              <a:latin typeface="Rubik"/>
            </a:endParaRPr>
          </a:p>
        </p:txBody>
      </p:sp>
      <p:sp>
        <p:nvSpPr>
          <p:cNvPr id="4" name="object 2">
            <a:extLst>
              <a:ext uri="{FF2B5EF4-FFF2-40B4-BE49-F238E27FC236}">
                <a16:creationId xmlns:a16="http://schemas.microsoft.com/office/drawing/2014/main" id="{771E72DC-9999-8B77-6D86-1DC33E76224F}"/>
              </a:ext>
            </a:extLst>
          </p:cNvPr>
          <p:cNvSpPr/>
          <p:nvPr/>
        </p:nvSpPr>
        <p:spPr>
          <a:xfrm>
            <a:off x="1627464" y="539938"/>
            <a:ext cx="10453270" cy="1018273"/>
          </a:xfrm>
          <a:custGeom>
            <a:avLst/>
            <a:gdLst/>
            <a:ahLst/>
            <a:cxnLst/>
            <a:rect l="l" t="t" r="r" b="b"/>
            <a:pathLst>
              <a:path w="12192000" h="1048385">
                <a:moveTo>
                  <a:pt x="0" y="1048042"/>
                </a:moveTo>
                <a:lnTo>
                  <a:pt x="12192000" y="1048042"/>
                </a:lnTo>
                <a:lnTo>
                  <a:pt x="12192000" y="38"/>
                </a:lnTo>
                <a:lnTo>
                  <a:pt x="0" y="38"/>
                </a:lnTo>
                <a:lnTo>
                  <a:pt x="0" y="1048042"/>
                </a:lnTo>
              </a:path>
            </a:pathLst>
          </a:custGeom>
          <a:solidFill>
            <a:srgbClr val="61683E"/>
          </a:solidFill>
        </p:spPr>
        <p:txBody>
          <a:bodyPr wrap="square" lIns="0" tIns="0" rIns="0" bIns="0" rtlCol="0"/>
          <a:lstStyle/>
          <a:p>
            <a:endParaRPr lang="en-US" dirty="0"/>
          </a:p>
          <a:p>
            <a:r>
              <a:rPr lang="en-US" sz="3200" dirty="0"/>
              <a:t>   Proposal Evaluation</a:t>
            </a:r>
            <a:endParaRPr sz="3200" dirty="0"/>
          </a:p>
        </p:txBody>
      </p:sp>
    </p:spTree>
    <p:extLst>
      <p:ext uri="{BB962C8B-B14F-4D97-AF65-F5344CB8AC3E}">
        <p14:creationId xmlns:p14="http://schemas.microsoft.com/office/powerpoint/2010/main" val="4243794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F1744F-3669-3A1C-B05C-E741AB21B2B8}"/>
              </a:ext>
            </a:extLst>
          </p:cNvPr>
          <p:cNvPicPr>
            <a:picLocks noChangeAspect="1"/>
          </p:cNvPicPr>
          <p:nvPr/>
        </p:nvPicPr>
        <p:blipFill>
          <a:blip r:embed="rId2"/>
          <a:stretch>
            <a:fillRect/>
          </a:stretch>
        </p:blipFill>
        <p:spPr>
          <a:xfrm>
            <a:off x="1233196" y="2379896"/>
            <a:ext cx="7734300" cy="2914650"/>
          </a:xfrm>
          <a:prstGeom prst="rect">
            <a:avLst/>
          </a:prstGeom>
        </p:spPr>
      </p:pic>
      <p:sp>
        <p:nvSpPr>
          <p:cNvPr id="2" name="Title 1"/>
          <p:cNvSpPr>
            <a:spLocks noGrp="1"/>
          </p:cNvSpPr>
          <p:nvPr>
            <p:ph type="title"/>
          </p:nvPr>
        </p:nvSpPr>
        <p:spPr>
          <a:xfrm>
            <a:off x="1805704" y="624226"/>
            <a:ext cx="9465418" cy="719168"/>
          </a:xfrm>
        </p:spPr>
        <p:txBody>
          <a:bodyPr/>
          <a:lstStyle/>
          <a:p>
            <a:r>
              <a:rPr lang="en-US" dirty="0"/>
              <a:t>Multiple Funding Sources</a:t>
            </a:r>
          </a:p>
        </p:txBody>
      </p:sp>
      <p:sp>
        <p:nvSpPr>
          <p:cNvPr id="4" name="TextBox 3"/>
          <p:cNvSpPr txBox="1"/>
          <p:nvPr/>
        </p:nvSpPr>
        <p:spPr>
          <a:xfrm>
            <a:off x="1419020" y="1456566"/>
            <a:ext cx="9912743" cy="923330"/>
          </a:xfrm>
          <a:prstGeom prst="rect">
            <a:avLst/>
          </a:prstGeom>
          <a:noFill/>
        </p:spPr>
        <p:txBody>
          <a:bodyPr wrap="square" rtlCol="0">
            <a:spAutoFit/>
          </a:bodyPr>
          <a:lstStyle/>
          <a:p>
            <a:r>
              <a:rPr lang="en-US" dirty="0"/>
              <a:t>Legacy had a number of funds that can be used to support projects. This internal question has no weight on your application. It is simply used to alert staff and reviewers consider a particular funding source when evaluating the proposal.</a:t>
            </a:r>
          </a:p>
        </p:txBody>
      </p:sp>
      <p:sp>
        <p:nvSpPr>
          <p:cNvPr id="5" name="TextBox 4"/>
          <p:cNvSpPr txBox="1"/>
          <p:nvPr/>
        </p:nvSpPr>
        <p:spPr>
          <a:xfrm>
            <a:off x="7904948" y="3325408"/>
            <a:ext cx="4183583" cy="3046988"/>
          </a:xfrm>
          <a:prstGeom prst="rect">
            <a:avLst/>
          </a:prstGeom>
          <a:noFill/>
          <a:ln w="19050">
            <a:solidFill>
              <a:schemeClr val="accent1">
                <a:lumMod val="75000"/>
              </a:schemeClr>
            </a:solidFill>
          </a:ln>
        </p:spPr>
        <p:txBody>
          <a:bodyPr wrap="square" rtlCol="0">
            <a:spAutoFit/>
          </a:bodyPr>
          <a:lstStyle/>
          <a:p>
            <a:pPr marL="285750" indent="-285750">
              <a:buFont typeface="Arial" panose="020B0604020202020204" pitchFamily="34" charset="0"/>
              <a:buChar char="•"/>
            </a:pPr>
            <a:r>
              <a:rPr lang="en-US" sz="1600" dirty="0"/>
              <a:t>Transform Lake County </a:t>
            </a:r>
          </a:p>
          <a:p>
            <a:r>
              <a:rPr lang="en-US" sz="1600" dirty="0"/>
              <a:t>	(Lake County Community Fund)</a:t>
            </a:r>
          </a:p>
          <a:p>
            <a:endParaRPr lang="en-US" sz="1600" dirty="0"/>
          </a:p>
          <a:p>
            <a:pPr marL="285750" indent="-285750">
              <a:buFont typeface="Arial" panose="020B0604020202020204" pitchFamily="34" charset="0"/>
              <a:buChar char="•"/>
            </a:pPr>
            <a:r>
              <a:rPr lang="en-US" sz="1600" dirty="0"/>
              <a:t>Women in Philanthropy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US Steel/City of Gary Charitable Fund</a:t>
            </a:r>
          </a:p>
          <a:p>
            <a:pPr marL="285750" indent="-285750">
              <a:buFont typeface="Arial" panose="020B0604020202020204" pitchFamily="34" charset="0"/>
              <a:buChar char="•"/>
            </a:pPr>
            <a:endParaRPr lang="en-US" sz="1600" dirty="0"/>
          </a:p>
          <a:p>
            <a:r>
              <a:rPr lang="en-US" sz="1600" dirty="0"/>
              <a:t>Based on the grant cycle, you may find more/less objective based questions in this section. Again, answering yes/no does NOT affect the outcome of your proposal.</a:t>
            </a:r>
          </a:p>
        </p:txBody>
      </p:sp>
      <p:pic>
        <p:nvPicPr>
          <p:cNvPr id="6" name="Picture 5">
            <a:extLst>
              <a:ext uri="{FF2B5EF4-FFF2-40B4-BE49-F238E27FC236}">
                <a16:creationId xmlns:a16="http://schemas.microsoft.com/office/drawing/2014/main" id="{2769D788-7042-5739-8EFE-707E6587EDC0}"/>
              </a:ext>
            </a:extLst>
          </p:cNvPr>
          <p:cNvPicPr>
            <a:picLocks noChangeAspect="1"/>
          </p:cNvPicPr>
          <p:nvPr/>
        </p:nvPicPr>
        <p:blipFill>
          <a:blip r:embed="rId3"/>
          <a:stretch>
            <a:fillRect/>
          </a:stretch>
        </p:blipFill>
        <p:spPr>
          <a:xfrm>
            <a:off x="1233196" y="5401434"/>
            <a:ext cx="4724400" cy="933450"/>
          </a:xfrm>
          <a:prstGeom prst="rect">
            <a:avLst/>
          </a:prstGeom>
        </p:spPr>
      </p:pic>
    </p:spTree>
    <p:extLst>
      <p:ext uri="{BB962C8B-B14F-4D97-AF65-F5344CB8AC3E}">
        <p14:creationId xmlns:p14="http://schemas.microsoft.com/office/powerpoint/2010/main" val="307111262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6630</TotalTime>
  <Words>2479</Words>
  <Application>Microsoft Office PowerPoint</Application>
  <PresentationFormat>Widescreen</PresentationFormat>
  <Paragraphs>274</Paragraphs>
  <Slides>47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Arial</vt:lpstr>
      <vt:lpstr>Calibri</vt:lpstr>
      <vt:lpstr>Century Gothic</vt:lpstr>
      <vt:lpstr>Courier New</vt:lpstr>
      <vt:lpstr>Rubik</vt:lpstr>
      <vt:lpstr>Symbol</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Multiple Funding Sources</vt:lpstr>
      <vt:lpstr>PowerPoint Presentation</vt:lpstr>
      <vt:lpstr>PowerPoint Presentation</vt:lpstr>
      <vt:lpstr>PowerPoint Presentation</vt:lpstr>
      <vt:lpstr>  What We Do Not Fund</vt:lpstr>
      <vt:lpstr>PowerPoint Presentation</vt:lpstr>
      <vt:lpstr>PowerPoint Presentation</vt:lpstr>
      <vt:lpstr>PowerPoint Presentation</vt:lpstr>
      <vt:lpstr>PowerPoint Presentation</vt:lpstr>
      <vt:lpstr>Logging Into the System</vt:lpstr>
      <vt:lpstr>PowerPoint Presentation</vt:lpstr>
      <vt:lpstr> </vt:lpstr>
      <vt:lpstr>Entering Contact Information</vt:lpstr>
      <vt:lpstr>PowerPoint Presentation</vt:lpstr>
      <vt:lpstr>PowerPoint Presentation</vt:lpstr>
      <vt:lpstr>Access Codes</vt:lpstr>
      <vt:lpstr>PowerPoint Presentation</vt:lpstr>
      <vt:lpstr>PowerPoint Presentation</vt:lpstr>
      <vt:lpstr>Eligibility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Grants Committee</dc:title>
  <dc:creator>Kelly Baer</dc:creator>
  <cp:lastModifiedBy>Kelly Baer</cp:lastModifiedBy>
  <cp:revision>85</cp:revision>
  <cp:lastPrinted>2023-09-05T20:04:04Z</cp:lastPrinted>
  <dcterms:created xsi:type="dcterms:W3CDTF">2021-09-30T16:38:43Z</dcterms:created>
  <dcterms:modified xsi:type="dcterms:W3CDTF">2023-09-05T20:43:00Z</dcterms:modified>
</cp:coreProperties>
</file>