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49"/>
  </p:notesMasterIdLst>
  <p:handoutMasterIdLst>
    <p:handoutMasterId r:id="rId50"/>
  </p:handoutMasterIdLst>
  <p:sldIdLst>
    <p:sldId id="317" r:id="rId4"/>
    <p:sldId id="409" r:id="rId5"/>
    <p:sldId id="387" r:id="rId6"/>
    <p:sldId id="286" r:id="rId7"/>
    <p:sldId id="406" r:id="rId8"/>
    <p:sldId id="276" r:id="rId9"/>
    <p:sldId id="280" r:id="rId10"/>
    <p:sldId id="434" r:id="rId11"/>
    <p:sldId id="417" r:id="rId12"/>
    <p:sldId id="427" r:id="rId13"/>
    <p:sldId id="418" r:id="rId14"/>
    <p:sldId id="419" r:id="rId15"/>
    <p:sldId id="420" r:id="rId16"/>
    <p:sldId id="421" r:id="rId17"/>
    <p:sldId id="423" r:id="rId18"/>
    <p:sldId id="424" r:id="rId19"/>
    <p:sldId id="425" r:id="rId20"/>
    <p:sldId id="430" r:id="rId21"/>
    <p:sldId id="431" r:id="rId22"/>
    <p:sldId id="432" r:id="rId23"/>
    <p:sldId id="433" r:id="rId24"/>
    <p:sldId id="429" r:id="rId25"/>
    <p:sldId id="407" r:id="rId26"/>
    <p:sldId id="408" r:id="rId27"/>
    <p:sldId id="308" r:id="rId28"/>
    <p:sldId id="309" r:id="rId29"/>
    <p:sldId id="411" r:id="rId30"/>
    <p:sldId id="435" r:id="rId31"/>
    <p:sldId id="436" r:id="rId32"/>
    <p:sldId id="416" r:id="rId33"/>
    <p:sldId id="439" r:id="rId34"/>
    <p:sldId id="437" r:id="rId35"/>
    <p:sldId id="414" r:id="rId36"/>
    <p:sldId id="412" r:id="rId37"/>
    <p:sldId id="313" r:id="rId38"/>
    <p:sldId id="415" r:id="rId39"/>
    <p:sldId id="388" r:id="rId40"/>
    <p:sldId id="389" r:id="rId41"/>
    <p:sldId id="438" r:id="rId42"/>
    <p:sldId id="392" r:id="rId43"/>
    <p:sldId id="376" r:id="rId44"/>
    <p:sldId id="393" r:id="rId45"/>
    <p:sldId id="400" r:id="rId46"/>
    <p:sldId id="383" r:id="rId47"/>
    <p:sldId id="316" r:id="rId4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A793A5-19BA-4DFA-BA65-2D749ED17440}">
          <p14:sldIdLst>
            <p14:sldId id="317"/>
            <p14:sldId id="409"/>
            <p14:sldId id="387"/>
            <p14:sldId id="286"/>
            <p14:sldId id="406"/>
            <p14:sldId id="276"/>
            <p14:sldId id="280"/>
            <p14:sldId id="434"/>
            <p14:sldId id="417"/>
            <p14:sldId id="427"/>
            <p14:sldId id="418"/>
            <p14:sldId id="419"/>
            <p14:sldId id="420"/>
            <p14:sldId id="421"/>
            <p14:sldId id="423"/>
            <p14:sldId id="424"/>
            <p14:sldId id="425"/>
            <p14:sldId id="430"/>
            <p14:sldId id="431"/>
            <p14:sldId id="432"/>
            <p14:sldId id="433"/>
            <p14:sldId id="429"/>
            <p14:sldId id="407"/>
            <p14:sldId id="408"/>
            <p14:sldId id="308"/>
            <p14:sldId id="309"/>
            <p14:sldId id="411"/>
            <p14:sldId id="435"/>
            <p14:sldId id="436"/>
            <p14:sldId id="416"/>
            <p14:sldId id="439"/>
            <p14:sldId id="437"/>
            <p14:sldId id="414"/>
            <p14:sldId id="412"/>
            <p14:sldId id="313"/>
            <p14:sldId id="415"/>
            <p14:sldId id="388"/>
            <p14:sldId id="389"/>
            <p14:sldId id="438"/>
            <p14:sldId id="392"/>
            <p14:sldId id="376"/>
            <p14:sldId id="393"/>
            <p14:sldId id="400"/>
            <p14:sldId id="383"/>
            <p14:sldId id="316"/>
          </p14:sldIdLst>
        </p14:section>
        <p14:section name="Untitled Section" id="{B4A64FDD-7410-45BE-8C6A-CAD2FF4C74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i Kateiva" initials="JK" lastIdx="1" clrIdx="0">
    <p:extLst>
      <p:ext uri="{19B8F6BF-5375-455C-9EA6-DF929625EA0E}">
        <p15:presenceInfo xmlns:p15="http://schemas.microsoft.com/office/powerpoint/2012/main" userId="S-1-5-21-324358365-3023639250-2967097519-2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BEBA7A"/>
    <a:srgbClr val="0000FF"/>
    <a:srgbClr val="336699"/>
    <a:srgbClr val="2F4241"/>
    <a:srgbClr val="003399"/>
    <a:srgbClr val="3D264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9" autoAdjust="0"/>
    <p:restoredTop sz="85060" autoAdjust="0"/>
  </p:normalViewPr>
  <p:slideViewPr>
    <p:cSldViewPr>
      <p:cViewPr varScale="1">
        <p:scale>
          <a:sx n="95" d="100"/>
          <a:sy n="95" d="100"/>
        </p:scale>
        <p:origin x="17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2" d="100"/>
          <a:sy n="112" d="100"/>
        </p:scale>
        <p:origin x="178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58814-669E-4C4C-939B-F0B6E2FC1942}" type="doc">
      <dgm:prSet loTypeId="urn:microsoft.com/office/officeart/2005/8/layout/radial4" loCatId="relationship" qsTypeId="urn:microsoft.com/office/officeart/2005/8/quickstyle/3d4" qsCatId="3D" csTypeId="urn:microsoft.com/office/officeart/2005/8/colors/accent1_2#1" csCatId="accent1" phldr="1"/>
      <dgm:spPr/>
      <dgm:t>
        <a:bodyPr/>
        <a:lstStyle/>
        <a:p>
          <a:endParaRPr lang="en-US"/>
        </a:p>
      </dgm:t>
    </dgm:pt>
    <dgm:pt modelId="{F3399EBF-72BB-4A37-8C98-8077B2225B7A}">
      <dgm:prSet phldrT="[Text]" custT="1"/>
      <dgm:spPr>
        <a:xfrm>
          <a:off x="3124200" y="3491981"/>
          <a:ext cx="2362198" cy="2215884"/>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sz="1900" b="0" dirty="0">
            <a:solidFill>
              <a:srgbClr val="001E17"/>
            </a:solidFill>
            <a:latin typeface="Georgia"/>
            <a:ea typeface="+mn-ea"/>
            <a:cs typeface="+mn-cs"/>
          </a:endParaRPr>
        </a:p>
      </dgm:t>
    </dgm:pt>
    <dgm:pt modelId="{42868A25-A769-4E44-952A-D6E99EFA764F}" type="parTrans" cxnId="{CD2EE962-FC26-4FE2-80CD-CCD2575622BB}">
      <dgm:prSet/>
      <dgm:spPr/>
      <dgm:t>
        <a:bodyPr/>
        <a:lstStyle/>
        <a:p>
          <a:endParaRPr lang="en-US">
            <a:solidFill>
              <a:srgbClr val="001E17"/>
            </a:solidFill>
          </a:endParaRPr>
        </a:p>
      </dgm:t>
    </dgm:pt>
    <dgm:pt modelId="{01E556B5-47C0-4403-9E33-175D7954E154}" type="sibTrans" cxnId="{CD2EE962-FC26-4FE2-80CD-CCD2575622BB}">
      <dgm:prSet/>
      <dgm:spPr/>
      <dgm:t>
        <a:bodyPr/>
        <a:lstStyle/>
        <a:p>
          <a:endParaRPr lang="en-US">
            <a:solidFill>
              <a:srgbClr val="001E17"/>
            </a:solidFill>
          </a:endParaRPr>
        </a:p>
      </dgm:t>
    </dgm:pt>
    <dgm:pt modelId="{B801F71A-14DC-44C3-A876-E46F6F1B6AE9}">
      <dgm:prSet phldrT="[Text]"/>
      <dgm:spPr>
        <a:xfrm>
          <a:off x="-103395" y="3640230"/>
          <a:ext cx="2313199" cy="1919387"/>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a:solidFill>
                <a:srgbClr val="001E17"/>
              </a:solidFill>
              <a:latin typeface="Georgia"/>
              <a:ea typeface="+mn-ea"/>
              <a:cs typeface="+mn-cs"/>
            </a:rPr>
            <a:t>Offers </a:t>
          </a:r>
          <a:r>
            <a:rPr lang="en-US" b="1" dirty="0">
              <a:solidFill>
                <a:srgbClr val="001E17"/>
              </a:solidFill>
              <a:latin typeface="Georgia"/>
              <a:ea typeface="+mn-ea"/>
              <a:cs typeface="+mn-cs"/>
            </a:rPr>
            <a:t>scholarships</a:t>
          </a:r>
          <a:r>
            <a:rPr lang="en-US" dirty="0">
              <a:solidFill>
                <a:srgbClr val="001E17"/>
              </a:solidFill>
              <a:latin typeface="Georgia"/>
              <a:ea typeface="+mn-ea"/>
              <a:cs typeface="+mn-cs"/>
            </a:rPr>
            <a:t> to Lake County students as motivation to graduate high school and attend college.</a:t>
          </a:r>
        </a:p>
      </dgm:t>
    </dgm:pt>
    <dgm:pt modelId="{F6E8837B-A5F6-46A4-A6F4-3BDF0A4B4491}" type="parTrans" cxnId="{4C3A7BED-D99E-4EBC-AC06-8F0627DE90C8}">
      <dgm:prSet/>
      <dgm:spPr>
        <a:xfrm rot="10800000">
          <a:off x="1053204" y="4284160"/>
          <a:ext cx="1957091" cy="631526"/>
        </a:xfr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gm:spPr>
      <dgm:t>
        <a:bodyPr/>
        <a:lstStyle/>
        <a:p>
          <a:endParaRPr lang="en-US">
            <a:solidFill>
              <a:srgbClr val="001E17"/>
            </a:solidFill>
          </a:endParaRPr>
        </a:p>
      </dgm:t>
    </dgm:pt>
    <dgm:pt modelId="{ABD37E91-B540-4CBF-9B8E-7BDB650641F0}" type="sibTrans" cxnId="{4C3A7BED-D99E-4EBC-AC06-8F0627DE90C8}">
      <dgm:prSet/>
      <dgm:spPr/>
      <dgm:t>
        <a:bodyPr/>
        <a:lstStyle/>
        <a:p>
          <a:endParaRPr lang="en-US">
            <a:solidFill>
              <a:srgbClr val="001E17"/>
            </a:solidFill>
          </a:endParaRPr>
        </a:p>
      </dgm:t>
    </dgm:pt>
    <dgm:pt modelId="{50DE6F06-7708-486C-8D60-D08D06358A05}">
      <dgm:prSet phldrT="[Text]"/>
      <dgm:spPr>
        <a:xfrm>
          <a:off x="429346" y="1160368"/>
          <a:ext cx="2313199" cy="1919387"/>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a:solidFill>
                <a:srgbClr val="001E17"/>
              </a:solidFill>
              <a:latin typeface="Georgia"/>
              <a:ea typeface="+mn-ea"/>
              <a:cs typeface="+mn-cs"/>
            </a:rPr>
            <a:t>Serves as a </a:t>
          </a:r>
          <a:r>
            <a:rPr lang="en-US" b="1" dirty="0">
              <a:solidFill>
                <a:srgbClr val="001E17"/>
              </a:solidFill>
              <a:latin typeface="Georgia"/>
              <a:ea typeface="+mn-ea"/>
              <a:cs typeface="+mn-cs"/>
            </a:rPr>
            <a:t>mentor </a:t>
          </a:r>
          <a:r>
            <a:rPr lang="en-US" dirty="0">
              <a:solidFill>
                <a:srgbClr val="001E17"/>
              </a:solidFill>
              <a:latin typeface="Georgia"/>
              <a:ea typeface="+mn-ea"/>
              <a:cs typeface="+mn-cs"/>
            </a:rPr>
            <a:t>and </a:t>
          </a:r>
          <a:r>
            <a:rPr lang="en-US" b="1" dirty="0">
              <a:solidFill>
                <a:srgbClr val="001E17"/>
              </a:solidFill>
              <a:latin typeface="Georgia"/>
              <a:ea typeface="+mn-ea"/>
              <a:cs typeface="+mn-cs"/>
            </a:rPr>
            <a:t>resource center </a:t>
          </a:r>
          <a:r>
            <a:rPr lang="en-US" dirty="0">
              <a:solidFill>
                <a:srgbClr val="001E17"/>
              </a:solidFill>
              <a:latin typeface="Georgia"/>
              <a:ea typeface="+mn-ea"/>
              <a:cs typeface="+mn-cs"/>
            </a:rPr>
            <a:t>to ensure nonprofits can effectively provide services to our community.</a:t>
          </a:r>
        </a:p>
      </dgm:t>
    </dgm:pt>
    <dgm:pt modelId="{4EA0D2D2-F91E-4062-98FA-F3BB9D9388FD}" type="parTrans" cxnId="{A02357B3-25C0-4F83-BFCB-622DD6CA1137}">
      <dgm:prSet/>
      <dgm:spPr>
        <a:xfrm rot="13341758">
          <a:off x="1273300" y="2611125"/>
          <a:ext cx="2394783" cy="631526"/>
        </a:xfr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gm:spPr>
      <dgm:t>
        <a:bodyPr/>
        <a:lstStyle/>
        <a:p>
          <a:endParaRPr lang="en-US">
            <a:solidFill>
              <a:srgbClr val="001E17"/>
            </a:solidFill>
          </a:endParaRPr>
        </a:p>
      </dgm:t>
    </dgm:pt>
    <dgm:pt modelId="{4A815891-E336-44B6-84C3-299507B0D02E}" type="sibTrans" cxnId="{A02357B3-25C0-4F83-BFCB-622DD6CA1137}">
      <dgm:prSet/>
      <dgm:spPr/>
      <dgm:t>
        <a:bodyPr/>
        <a:lstStyle/>
        <a:p>
          <a:endParaRPr lang="en-US">
            <a:solidFill>
              <a:srgbClr val="001E17"/>
            </a:solidFill>
          </a:endParaRPr>
        </a:p>
      </dgm:t>
    </dgm:pt>
    <dgm:pt modelId="{E8E0361E-8B0B-4D92-A574-A3BDCD9595A3}">
      <dgm:prSet phldrT="[Text]"/>
      <dgm:spPr>
        <a:xfrm>
          <a:off x="3172544" y="245971"/>
          <a:ext cx="2313199" cy="1919387"/>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a:solidFill>
                <a:srgbClr val="001E17"/>
              </a:solidFill>
              <a:latin typeface="Georgia"/>
              <a:ea typeface="+mn-ea"/>
              <a:cs typeface="+mn-cs"/>
            </a:rPr>
            <a:t>Assists donors  with planning how to </a:t>
          </a:r>
          <a:r>
            <a:rPr lang="en-US" b="1" dirty="0">
              <a:solidFill>
                <a:srgbClr val="001E17"/>
              </a:solidFill>
              <a:latin typeface="Georgia"/>
              <a:ea typeface="+mn-ea"/>
              <a:cs typeface="+mn-cs"/>
            </a:rPr>
            <a:t>invest and manage </a:t>
          </a:r>
          <a:r>
            <a:rPr lang="en-US" dirty="0">
              <a:solidFill>
                <a:srgbClr val="001E17"/>
              </a:solidFill>
              <a:latin typeface="Georgia"/>
              <a:ea typeface="+mn-ea"/>
              <a:cs typeface="+mn-cs"/>
            </a:rPr>
            <a:t>their </a:t>
          </a:r>
          <a:r>
            <a:rPr lang="en-US" b="1" dirty="0">
              <a:solidFill>
                <a:srgbClr val="001E17"/>
              </a:solidFill>
              <a:latin typeface="Georgia"/>
              <a:ea typeface="+mn-ea"/>
              <a:cs typeface="+mn-cs"/>
            </a:rPr>
            <a:t>charitable assets.</a:t>
          </a:r>
          <a:endParaRPr lang="en-US" dirty="0">
            <a:solidFill>
              <a:srgbClr val="001E17"/>
            </a:solidFill>
            <a:latin typeface="Georgia"/>
            <a:ea typeface="+mn-ea"/>
            <a:cs typeface="+mn-cs"/>
          </a:endParaRPr>
        </a:p>
      </dgm:t>
    </dgm:pt>
    <dgm:pt modelId="{DBC25FEF-B26B-4B46-AA10-CD9E90A04172}" type="parTrans" cxnId="{BFC23DAF-176F-4707-885C-15EE6B19EA8C}">
      <dgm:prSet/>
      <dgm:spPr>
        <a:xfrm rot="16224149">
          <a:off x="3241232" y="1970197"/>
          <a:ext cx="2160645" cy="631526"/>
        </a:xfr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gm:spPr>
      <dgm:t>
        <a:bodyPr/>
        <a:lstStyle/>
        <a:p>
          <a:endParaRPr lang="en-US"/>
        </a:p>
      </dgm:t>
    </dgm:pt>
    <dgm:pt modelId="{C92F91E8-0414-4157-9AE1-7B04AB4B5C5B}" type="sibTrans" cxnId="{BFC23DAF-176F-4707-885C-15EE6B19EA8C}">
      <dgm:prSet/>
      <dgm:spPr/>
      <dgm:t>
        <a:bodyPr/>
        <a:lstStyle/>
        <a:p>
          <a:endParaRPr lang="en-US"/>
        </a:p>
      </dgm:t>
    </dgm:pt>
    <dgm:pt modelId="{EDFD8A38-A41E-4F50-8B0A-B840D6F80841}">
      <dgm:prSet phldrT="[Text]"/>
      <dgm:spPr>
        <a:xfrm>
          <a:off x="5687146" y="1160371"/>
          <a:ext cx="2313199" cy="1919387"/>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a:solidFill>
                <a:srgbClr val="001E17"/>
              </a:solidFill>
              <a:latin typeface="Georgia"/>
              <a:ea typeface="+mn-ea"/>
              <a:cs typeface="+mn-cs"/>
            </a:rPr>
            <a:t>Collaborates with local leaders to </a:t>
          </a:r>
          <a:r>
            <a:rPr lang="en-US" b="1" dirty="0">
              <a:solidFill>
                <a:srgbClr val="001E17"/>
              </a:solidFill>
              <a:latin typeface="Georgia"/>
              <a:ea typeface="+mn-ea"/>
              <a:cs typeface="+mn-cs"/>
            </a:rPr>
            <a:t>solve problems </a:t>
          </a:r>
          <a:r>
            <a:rPr lang="en-US" dirty="0">
              <a:solidFill>
                <a:srgbClr val="001E17"/>
              </a:solidFill>
              <a:latin typeface="Georgia"/>
              <a:ea typeface="+mn-ea"/>
              <a:cs typeface="+mn-cs"/>
            </a:rPr>
            <a:t>and </a:t>
          </a:r>
          <a:r>
            <a:rPr lang="en-US" b="1" dirty="0">
              <a:solidFill>
                <a:srgbClr val="001E17"/>
              </a:solidFill>
              <a:latin typeface="Georgia"/>
              <a:ea typeface="+mn-ea"/>
              <a:cs typeface="+mn-cs"/>
            </a:rPr>
            <a:t>enhance</a:t>
          </a:r>
          <a:r>
            <a:rPr lang="en-US" dirty="0">
              <a:solidFill>
                <a:srgbClr val="001E17"/>
              </a:solidFill>
              <a:latin typeface="Georgia"/>
              <a:ea typeface="+mn-ea"/>
              <a:cs typeface="+mn-cs"/>
            </a:rPr>
            <a:t> residents </a:t>
          </a:r>
          <a:r>
            <a:rPr lang="en-US" b="1" dirty="0">
              <a:solidFill>
                <a:srgbClr val="001E17"/>
              </a:solidFill>
              <a:latin typeface="Georgia"/>
              <a:ea typeface="+mn-ea"/>
              <a:cs typeface="+mn-cs"/>
            </a:rPr>
            <a:t>quality of life</a:t>
          </a:r>
          <a:r>
            <a:rPr lang="en-US" dirty="0">
              <a:solidFill>
                <a:srgbClr val="001E17"/>
              </a:solidFill>
              <a:latin typeface="Georgia"/>
              <a:ea typeface="+mn-ea"/>
              <a:cs typeface="+mn-cs"/>
            </a:rPr>
            <a:t>.</a:t>
          </a:r>
        </a:p>
      </dgm:t>
    </dgm:pt>
    <dgm:pt modelId="{D2A37404-EA1C-4E67-BC0F-B130D03C7A9F}" type="parTrans" cxnId="{8B250BA7-CC2A-4FB4-951F-7D419E277980}">
      <dgm:prSet/>
      <dgm:spPr>
        <a:xfrm rot="18940133">
          <a:off x="4894448" y="2598428"/>
          <a:ext cx="2272818" cy="631526"/>
        </a:xfr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gm:spPr>
      <dgm:t>
        <a:bodyPr/>
        <a:lstStyle/>
        <a:p>
          <a:endParaRPr lang="en-US"/>
        </a:p>
      </dgm:t>
    </dgm:pt>
    <dgm:pt modelId="{10DAE738-ADC6-4883-B71A-3AE18399B66D}" type="sibTrans" cxnId="{8B250BA7-CC2A-4FB4-951F-7D419E277980}">
      <dgm:prSet/>
      <dgm:spPr/>
      <dgm:t>
        <a:bodyPr/>
        <a:lstStyle/>
        <a:p>
          <a:endParaRPr lang="en-US"/>
        </a:p>
      </dgm:t>
    </dgm:pt>
    <dgm:pt modelId="{0B40BF89-0F50-4126-A6B8-6242833F5B8F}">
      <dgm:prSet phldrT="[Text]"/>
      <dgm:spPr>
        <a:xfrm>
          <a:off x="6400796" y="3640230"/>
          <a:ext cx="2313199" cy="1919387"/>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a:solidFill>
                <a:srgbClr val="001E17"/>
              </a:solidFill>
              <a:latin typeface="Georgia"/>
              <a:ea typeface="+mn-ea"/>
              <a:cs typeface="+mn-cs"/>
            </a:rPr>
            <a:t>Provides </a:t>
          </a:r>
          <a:r>
            <a:rPr lang="en-US" b="1" dirty="0">
              <a:solidFill>
                <a:srgbClr val="001E17"/>
              </a:solidFill>
              <a:latin typeface="Georgia"/>
              <a:ea typeface="+mn-ea"/>
              <a:cs typeface="+mn-cs"/>
            </a:rPr>
            <a:t>grants</a:t>
          </a:r>
          <a:r>
            <a:rPr lang="en-US" dirty="0">
              <a:solidFill>
                <a:srgbClr val="001E17"/>
              </a:solidFill>
              <a:latin typeface="Georgia"/>
              <a:ea typeface="+mn-ea"/>
              <a:cs typeface="+mn-cs"/>
            </a:rPr>
            <a:t> to organizations servicing the Lake County community.</a:t>
          </a:r>
        </a:p>
      </dgm:t>
    </dgm:pt>
    <dgm:pt modelId="{7D3AD440-4E86-42FC-83A4-7A7A0A98E8BD}" type="parTrans" cxnId="{85BB3C79-C8CF-415C-AF9F-8886565F88AF}">
      <dgm:prSet/>
      <dgm:spPr>
        <a:xfrm>
          <a:off x="5600304" y="4284160"/>
          <a:ext cx="1957091" cy="631526"/>
        </a:xfr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gm:spPr>
      <dgm:t>
        <a:bodyPr/>
        <a:lstStyle/>
        <a:p>
          <a:endParaRPr lang="en-US"/>
        </a:p>
      </dgm:t>
    </dgm:pt>
    <dgm:pt modelId="{1748091D-A801-47EA-B055-55E595BE4C46}" type="sibTrans" cxnId="{85BB3C79-C8CF-415C-AF9F-8886565F88AF}">
      <dgm:prSet/>
      <dgm:spPr/>
      <dgm:t>
        <a:bodyPr/>
        <a:lstStyle/>
        <a:p>
          <a:endParaRPr lang="en-US"/>
        </a:p>
      </dgm:t>
    </dgm:pt>
    <dgm:pt modelId="{6E950ACB-237B-4206-8A25-EB2A07AA8B10}" type="pres">
      <dgm:prSet presAssocID="{9B858814-669E-4C4C-939B-F0B6E2FC1942}" presName="cycle" presStyleCnt="0">
        <dgm:presLayoutVars>
          <dgm:chMax val="1"/>
          <dgm:dir/>
          <dgm:animLvl val="ctr"/>
          <dgm:resizeHandles val="exact"/>
        </dgm:presLayoutVars>
      </dgm:prSet>
      <dgm:spPr/>
    </dgm:pt>
    <dgm:pt modelId="{E5FB10AE-D9E2-48AF-A7B9-C38AAAA78E6B}" type="pres">
      <dgm:prSet presAssocID="{F3399EBF-72BB-4A37-8C98-8077B2225B7A}" presName="centerShape" presStyleLbl="node0" presStyleIdx="0" presStyleCnt="1" custScaleX="106603" custLinFactNeighborX="994" custLinFactNeighborY="110"/>
      <dgm:spPr>
        <a:prstGeom prst="ellipse">
          <a:avLst/>
        </a:prstGeom>
      </dgm:spPr>
    </dgm:pt>
    <dgm:pt modelId="{62DF9AA8-BC24-4270-BF13-1448E0B183D0}" type="pres">
      <dgm:prSet presAssocID="{F6E8837B-A5F6-46A4-A6F4-3BDF0A4B4491}" presName="parTrans" presStyleLbl="bgSibTrans2D1" presStyleIdx="0" presStyleCnt="5" custScaleX="49676" custLinFactNeighborX="28125" custLinFactNeighborY="1"/>
      <dgm:spPr>
        <a:prstGeom prst="leftArrow">
          <a:avLst>
            <a:gd name="adj1" fmla="val 60000"/>
            <a:gd name="adj2" fmla="val 50000"/>
          </a:avLst>
        </a:prstGeom>
      </dgm:spPr>
    </dgm:pt>
    <dgm:pt modelId="{53399B8B-14EC-429C-BB22-83194A30B8DF}" type="pres">
      <dgm:prSet presAssocID="{B801F71A-14DC-44C3-A876-E46F6F1B6AE9}" presName="node" presStyleLbl="node1" presStyleIdx="0" presStyleCnt="5" custScaleX="109886" custScaleY="113973" custRadScaleRad="91695" custRadScaleInc="-382">
        <dgm:presLayoutVars>
          <dgm:bulletEnabled val="1"/>
        </dgm:presLayoutVars>
      </dgm:prSet>
      <dgm:spPr>
        <a:prstGeom prst="roundRect">
          <a:avLst>
            <a:gd name="adj" fmla="val 10000"/>
          </a:avLst>
        </a:prstGeom>
      </dgm:spPr>
    </dgm:pt>
    <dgm:pt modelId="{175953DE-20BA-4681-9722-D622C9C88FBA}" type="pres">
      <dgm:prSet presAssocID="{4EA0D2D2-F91E-4062-98FA-F3BB9D9388FD}" presName="parTrans" presStyleLbl="bgSibTrans2D1" presStyleIdx="1" presStyleCnt="5" custScaleX="65063" custLinFactNeighborX="17695" custLinFactNeighborY="58425"/>
      <dgm:spPr>
        <a:prstGeom prst="leftArrow">
          <a:avLst>
            <a:gd name="adj1" fmla="val 60000"/>
            <a:gd name="adj2" fmla="val 50000"/>
          </a:avLst>
        </a:prstGeom>
      </dgm:spPr>
    </dgm:pt>
    <dgm:pt modelId="{5F4CA5F4-AB84-40DD-91DD-20939FB97F01}" type="pres">
      <dgm:prSet presAssocID="{50DE6F06-7708-486C-8D60-D08D06358A05}" presName="node" presStyleLbl="node1" presStyleIdx="1" presStyleCnt="5" custScaleX="109886" custScaleY="113973" custRadScaleRad="117051" custRadScaleInc="-13226">
        <dgm:presLayoutVars>
          <dgm:bulletEnabled val="1"/>
        </dgm:presLayoutVars>
      </dgm:prSet>
      <dgm:spPr>
        <a:prstGeom prst="roundRect">
          <a:avLst>
            <a:gd name="adj" fmla="val 10000"/>
          </a:avLst>
        </a:prstGeom>
      </dgm:spPr>
    </dgm:pt>
    <dgm:pt modelId="{26562D7D-680F-4CD0-9C4E-E4B0BB660E1B}" type="pres">
      <dgm:prSet presAssocID="{DBC25FEF-B26B-4B46-AA10-CD9E90A04172}" presName="parTrans" presStyleLbl="bgSibTrans2D1" presStyleIdx="2" presStyleCnt="5" custScaleX="67146" custLinFactNeighborX="259" custLinFactNeighborY="76397"/>
      <dgm:spPr>
        <a:prstGeom prst="leftArrow">
          <a:avLst>
            <a:gd name="adj1" fmla="val 60000"/>
            <a:gd name="adj2" fmla="val 50000"/>
          </a:avLst>
        </a:prstGeom>
      </dgm:spPr>
    </dgm:pt>
    <dgm:pt modelId="{9EBF8986-F374-42A7-B6D0-93DC846E4137}" type="pres">
      <dgm:prSet presAssocID="{E8E0361E-8B0B-4D92-A574-A3BDCD9595A3}" presName="node" presStyleLbl="node1" presStyleIdx="2" presStyleCnt="5" custScaleX="109886" custScaleY="113973" custRadScaleRad="110788" custRadScaleInc="3682">
        <dgm:presLayoutVars>
          <dgm:bulletEnabled val="1"/>
        </dgm:presLayoutVars>
      </dgm:prSet>
      <dgm:spPr>
        <a:prstGeom prst="roundRect">
          <a:avLst>
            <a:gd name="adj" fmla="val 10000"/>
          </a:avLst>
        </a:prstGeom>
      </dgm:spPr>
    </dgm:pt>
    <dgm:pt modelId="{14116CB2-A043-4E15-99BC-3DDDA78DED71}" type="pres">
      <dgm:prSet presAssocID="{D2A37404-EA1C-4E67-BC0F-B130D03C7A9F}" presName="parTrans" presStyleLbl="bgSibTrans2D1" presStyleIdx="3" presStyleCnt="5" custScaleX="53845" custLinFactNeighborX="-20890" custLinFactNeighborY="67909"/>
      <dgm:spPr>
        <a:prstGeom prst="leftArrow">
          <a:avLst>
            <a:gd name="adj1" fmla="val 60000"/>
            <a:gd name="adj2" fmla="val 50000"/>
          </a:avLst>
        </a:prstGeom>
      </dgm:spPr>
    </dgm:pt>
    <dgm:pt modelId="{B89791DC-6269-42F8-B051-2417C74EEB97}" type="pres">
      <dgm:prSet presAssocID="{EDFD8A38-A41E-4F50-8B0A-B840D6F80841}" presName="node" presStyleLbl="node1" presStyleIdx="3" presStyleCnt="5" custScaleX="109886" custScaleY="113973" custRadScaleRad="116238" custRadScaleInc="12282">
        <dgm:presLayoutVars>
          <dgm:bulletEnabled val="1"/>
        </dgm:presLayoutVars>
      </dgm:prSet>
      <dgm:spPr>
        <a:prstGeom prst="roundRect">
          <a:avLst>
            <a:gd name="adj" fmla="val 10000"/>
          </a:avLst>
        </a:prstGeom>
      </dgm:spPr>
    </dgm:pt>
    <dgm:pt modelId="{ACA1CE8C-AC25-4BB6-9236-FA7526D0F73F}" type="pres">
      <dgm:prSet presAssocID="{7D3AD440-4E86-42FC-83A4-7A7A0A98E8BD}" presName="parTrans" presStyleLbl="bgSibTrans2D1" presStyleIdx="4" presStyleCnt="5" custScaleX="43609" custLinFactNeighborX="-28892" custLinFactNeighborY="9771"/>
      <dgm:spPr>
        <a:prstGeom prst="leftArrow">
          <a:avLst>
            <a:gd name="adj1" fmla="val 60000"/>
            <a:gd name="adj2" fmla="val 50000"/>
          </a:avLst>
        </a:prstGeom>
      </dgm:spPr>
    </dgm:pt>
    <dgm:pt modelId="{0FB38F78-7E37-4E11-A87D-88129E1965F8}" type="pres">
      <dgm:prSet presAssocID="{0B40BF89-0F50-4126-A6B8-6242833F5B8F}" presName="node" presStyleLbl="node1" presStyleIdx="4" presStyleCnt="5" custScaleX="109886" custScaleY="113973" custRadScaleRad="102813" custRadScaleInc="-3840">
        <dgm:presLayoutVars>
          <dgm:bulletEnabled val="1"/>
        </dgm:presLayoutVars>
      </dgm:prSet>
      <dgm:spPr>
        <a:prstGeom prst="roundRect">
          <a:avLst>
            <a:gd name="adj" fmla="val 10000"/>
          </a:avLst>
        </a:prstGeom>
      </dgm:spPr>
    </dgm:pt>
  </dgm:ptLst>
  <dgm:cxnLst>
    <dgm:cxn modelId="{2619D501-FDC1-4F1C-9465-1FEE0216DCC7}" type="presOf" srcId="{E8E0361E-8B0B-4D92-A574-A3BDCD9595A3}" destId="{9EBF8986-F374-42A7-B6D0-93DC846E4137}" srcOrd="0" destOrd="0" presId="urn:microsoft.com/office/officeart/2005/8/layout/radial4"/>
    <dgm:cxn modelId="{BBB9CB05-2DBE-44BF-AA33-42D2A7592CCC}" type="presOf" srcId="{F6E8837B-A5F6-46A4-A6F4-3BDF0A4B4491}" destId="{62DF9AA8-BC24-4270-BF13-1448E0B183D0}" srcOrd="0" destOrd="0" presId="urn:microsoft.com/office/officeart/2005/8/layout/radial4"/>
    <dgm:cxn modelId="{767DDF18-ECDF-458A-BC16-75CB561FA546}" type="presOf" srcId="{D2A37404-EA1C-4E67-BC0F-B130D03C7A9F}" destId="{14116CB2-A043-4E15-99BC-3DDDA78DED71}" srcOrd="0" destOrd="0" presId="urn:microsoft.com/office/officeart/2005/8/layout/radial4"/>
    <dgm:cxn modelId="{CBA83A34-829C-4A4B-B666-228DA56C00B6}" type="presOf" srcId="{4EA0D2D2-F91E-4062-98FA-F3BB9D9388FD}" destId="{175953DE-20BA-4681-9722-D622C9C88FBA}" srcOrd="0" destOrd="0" presId="urn:microsoft.com/office/officeart/2005/8/layout/radial4"/>
    <dgm:cxn modelId="{65C51C3A-4DD3-490D-8A5D-59B473843699}" type="presOf" srcId="{DBC25FEF-B26B-4B46-AA10-CD9E90A04172}" destId="{26562D7D-680F-4CD0-9C4E-E4B0BB660E1B}" srcOrd="0" destOrd="0" presId="urn:microsoft.com/office/officeart/2005/8/layout/radial4"/>
    <dgm:cxn modelId="{CD2EE962-FC26-4FE2-80CD-CCD2575622BB}" srcId="{9B858814-669E-4C4C-939B-F0B6E2FC1942}" destId="{F3399EBF-72BB-4A37-8C98-8077B2225B7A}" srcOrd="0" destOrd="0" parTransId="{42868A25-A769-4E44-952A-D6E99EFA764F}" sibTransId="{01E556B5-47C0-4403-9E33-175D7954E154}"/>
    <dgm:cxn modelId="{C05C3647-F4A0-4BEE-8DE8-51DEACB6161E}" type="presOf" srcId="{9B858814-669E-4C4C-939B-F0B6E2FC1942}" destId="{6E950ACB-237B-4206-8A25-EB2A07AA8B10}" srcOrd="0" destOrd="0" presId="urn:microsoft.com/office/officeart/2005/8/layout/radial4"/>
    <dgm:cxn modelId="{49272471-013A-499A-9878-22FBC0EEB7DD}" type="presOf" srcId="{0B40BF89-0F50-4126-A6B8-6242833F5B8F}" destId="{0FB38F78-7E37-4E11-A87D-88129E1965F8}" srcOrd="0" destOrd="0" presId="urn:microsoft.com/office/officeart/2005/8/layout/radial4"/>
    <dgm:cxn modelId="{140AC254-AD1A-46BE-BCA4-957D43FB6903}" type="presOf" srcId="{F3399EBF-72BB-4A37-8C98-8077B2225B7A}" destId="{E5FB10AE-D9E2-48AF-A7B9-C38AAAA78E6B}" srcOrd="0" destOrd="0" presId="urn:microsoft.com/office/officeart/2005/8/layout/radial4"/>
    <dgm:cxn modelId="{85BB3C79-C8CF-415C-AF9F-8886565F88AF}" srcId="{F3399EBF-72BB-4A37-8C98-8077B2225B7A}" destId="{0B40BF89-0F50-4126-A6B8-6242833F5B8F}" srcOrd="4" destOrd="0" parTransId="{7D3AD440-4E86-42FC-83A4-7A7A0A98E8BD}" sibTransId="{1748091D-A801-47EA-B055-55E595BE4C46}"/>
    <dgm:cxn modelId="{B4F4FC8D-B46F-4AB1-AA34-4F10CD7B55A7}" type="presOf" srcId="{EDFD8A38-A41E-4F50-8B0A-B840D6F80841}" destId="{B89791DC-6269-42F8-B051-2417C74EEB97}" srcOrd="0" destOrd="0" presId="urn:microsoft.com/office/officeart/2005/8/layout/radial4"/>
    <dgm:cxn modelId="{EA120A9B-E7DF-4BEF-96D3-1A4524485ADE}" type="presOf" srcId="{7D3AD440-4E86-42FC-83A4-7A7A0A98E8BD}" destId="{ACA1CE8C-AC25-4BB6-9236-FA7526D0F73F}" srcOrd="0" destOrd="0" presId="urn:microsoft.com/office/officeart/2005/8/layout/radial4"/>
    <dgm:cxn modelId="{8B250BA7-CC2A-4FB4-951F-7D419E277980}" srcId="{F3399EBF-72BB-4A37-8C98-8077B2225B7A}" destId="{EDFD8A38-A41E-4F50-8B0A-B840D6F80841}" srcOrd="3" destOrd="0" parTransId="{D2A37404-EA1C-4E67-BC0F-B130D03C7A9F}" sibTransId="{10DAE738-ADC6-4883-B71A-3AE18399B66D}"/>
    <dgm:cxn modelId="{BFC23DAF-176F-4707-885C-15EE6B19EA8C}" srcId="{F3399EBF-72BB-4A37-8C98-8077B2225B7A}" destId="{E8E0361E-8B0B-4D92-A574-A3BDCD9595A3}" srcOrd="2" destOrd="0" parTransId="{DBC25FEF-B26B-4B46-AA10-CD9E90A04172}" sibTransId="{C92F91E8-0414-4157-9AE1-7B04AB4B5C5B}"/>
    <dgm:cxn modelId="{A02357B3-25C0-4F83-BFCB-622DD6CA1137}" srcId="{F3399EBF-72BB-4A37-8C98-8077B2225B7A}" destId="{50DE6F06-7708-486C-8D60-D08D06358A05}" srcOrd="1" destOrd="0" parTransId="{4EA0D2D2-F91E-4062-98FA-F3BB9D9388FD}" sibTransId="{4A815891-E336-44B6-84C3-299507B0D02E}"/>
    <dgm:cxn modelId="{38A5D3E8-8E9E-4823-BB9A-CB769BA9F2E9}" type="presOf" srcId="{50DE6F06-7708-486C-8D60-D08D06358A05}" destId="{5F4CA5F4-AB84-40DD-91DD-20939FB97F01}" srcOrd="0" destOrd="0" presId="urn:microsoft.com/office/officeart/2005/8/layout/radial4"/>
    <dgm:cxn modelId="{997262EB-7848-4426-AEB8-672B5861270B}" type="presOf" srcId="{B801F71A-14DC-44C3-A876-E46F6F1B6AE9}" destId="{53399B8B-14EC-429C-BB22-83194A30B8DF}" srcOrd="0" destOrd="0" presId="urn:microsoft.com/office/officeart/2005/8/layout/radial4"/>
    <dgm:cxn modelId="{4C3A7BED-D99E-4EBC-AC06-8F0627DE90C8}" srcId="{F3399EBF-72BB-4A37-8C98-8077B2225B7A}" destId="{B801F71A-14DC-44C3-A876-E46F6F1B6AE9}" srcOrd="0" destOrd="0" parTransId="{F6E8837B-A5F6-46A4-A6F4-3BDF0A4B4491}" sibTransId="{ABD37E91-B540-4CBF-9B8E-7BDB650641F0}"/>
    <dgm:cxn modelId="{3B06D1F8-F8C3-4D21-A81D-BC0DBF2FBB37}" type="presParOf" srcId="{6E950ACB-237B-4206-8A25-EB2A07AA8B10}" destId="{E5FB10AE-D9E2-48AF-A7B9-C38AAAA78E6B}" srcOrd="0" destOrd="0" presId="urn:microsoft.com/office/officeart/2005/8/layout/radial4"/>
    <dgm:cxn modelId="{6E807924-45FB-4931-97FA-8D5D6F3A79F7}" type="presParOf" srcId="{6E950ACB-237B-4206-8A25-EB2A07AA8B10}" destId="{62DF9AA8-BC24-4270-BF13-1448E0B183D0}" srcOrd="1" destOrd="0" presId="urn:microsoft.com/office/officeart/2005/8/layout/radial4"/>
    <dgm:cxn modelId="{2538BAC0-F770-4051-A523-4EE070909289}" type="presParOf" srcId="{6E950ACB-237B-4206-8A25-EB2A07AA8B10}" destId="{53399B8B-14EC-429C-BB22-83194A30B8DF}" srcOrd="2" destOrd="0" presId="urn:microsoft.com/office/officeart/2005/8/layout/radial4"/>
    <dgm:cxn modelId="{7AE6A364-D0E6-41BB-B962-C631987D0B83}" type="presParOf" srcId="{6E950ACB-237B-4206-8A25-EB2A07AA8B10}" destId="{175953DE-20BA-4681-9722-D622C9C88FBA}" srcOrd="3" destOrd="0" presId="urn:microsoft.com/office/officeart/2005/8/layout/radial4"/>
    <dgm:cxn modelId="{2C738BCA-82F8-47AA-B0A4-9389B4B8D276}" type="presParOf" srcId="{6E950ACB-237B-4206-8A25-EB2A07AA8B10}" destId="{5F4CA5F4-AB84-40DD-91DD-20939FB97F01}" srcOrd="4" destOrd="0" presId="urn:microsoft.com/office/officeart/2005/8/layout/radial4"/>
    <dgm:cxn modelId="{DB2ADD58-CD42-41DC-A888-E9698F8465B5}" type="presParOf" srcId="{6E950ACB-237B-4206-8A25-EB2A07AA8B10}" destId="{26562D7D-680F-4CD0-9C4E-E4B0BB660E1B}" srcOrd="5" destOrd="0" presId="urn:microsoft.com/office/officeart/2005/8/layout/radial4"/>
    <dgm:cxn modelId="{4E9B752F-AD58-43C8-90DD-60BD83536134}" type="presParOf" srcId="{6E950ACB-237B-4206-8A25-EB2A07AA8B10}" destId="{9EBF8986-F374-42A7-B6D0-93DC846E4137}" srcOrd="6" destOrd="0" presId="urn:microsoft.com/office/officeart/2005/8/layout/radial4"/>
    <dgm:cxn modelId="{B9BB7160-2B17-4C86-BC0F-B1CB5FB6AE34}" type="presParOf" srcId="{6E950ACB-237B-4206-8A25-EB2A07AA8B10}" destId="{14116CB2-A043-4E15-99BC-3DDDA78DED71}" srcOrd="7" destOrd="0" presId="urn:microsoft.com/office/officeart/2005/8/layout/radial4"/>
    <dgm:cxn modelId="{4C392B92-E4BA-4CB7-922D-62B4A7B8BA6B}" type="presParOf" srcId="{6E950ACB-237B-4206-8A25-EB2A07AA8B10}" destId="{B89791DC-6269-42F8-B051-2417C74EEB97}" srcOrd="8" destOrd="0" presId="urn:microsoft.com/office/officeart/2005/8/layout/radial4"/>
    <dgm:cxn modelId="{1A09552A-0446-4B91-998A-547DA6D96238}" type="presParOf" srcId="{6E950ACB-237B-4206-8A25-EB2A07AA8B10}" destId="{ACA1CE8C-AC25-4BB6-9236-FA7526D0F73F}" srcOrd="9" destOrd="0" presId="urn:microsoft.com/office/officeart/2005/8/layout/radial4"/>
    <dgm:cxn modelId="{4939F84B-F637-4B44-BE56-407BFFFF1636}" type="presParOf" srcId="{6E950ACB-237B-4206-8A25-EB2A07AA8B10}" destId="{0FB38F78-7E37-4E11-A87D-88129E1965F8}" srcOrd="10"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B10AE-D9E2-48AF-A7B9-C38AAAA78E6B}">
      <dsp:nvSpPr>
        <dsp:cNvPr id="0" name=""/>
        <dsp:cNvSpPr/>
      </dsp:nvSpPr>
      <dsp:spPr>
        <a:xfrm>
          <a:off x="3188852" y="3613273"/>
          <a:ext cx="2362198" cy="2215884"/>
        </a:xfrm>
        <a:prstGeom prst="ellipse">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b="0" kern="1200" dirty="0">
            <a:solidFill>
              <a:srgbClr val="001E17"/>
            </a:solidFill>
            <a:latin typeface="Georgia"/>
            <a:ea typeface="+mn-ea"/>
            <a:cs typeface="+mn-cs"/>
          </a:endParaRPr>
        </a:p>
      </dsp:txBody>
      <dsp:txXfrm>
        <a:off x="3534788" y="3937782"/>
        <a:ext cx="1670326" cy="1566866"/>
      </dsp:txXfrm>
    </dsp:sp>
    <dsp:sp modelId="{62DF9AA8-BC24-4270-BF13-1448E0B183D0}">
      <dsp:nvSpPr>
        <dsp:cNvPr id="0" name=""/>
        <dsp:cNvSpPr/>
      </dsp:nvSpPr>
      <dsp:spPr>
        <a:xfrm rot="10799997">
          <a:off x="2262721" y="4405460"/>
          <a:ext cx="875761" cy="631526"/>
        </a:xfrm>
        <a:prstGeom prst="leftArrow">
          <a:avLst>
            <a:gd name="adj1" fmla="val 60000"/>
            <a:gd name="adj2" fmla="val 50000"/>
          </a:avLst>
        </a:prstGeo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3399B8B-14EC-429C-BB22-83194A30B8DF}">
      <dsp:nvSpPr>
        <dsp:cNvPr id="0" name=""/>
        <dsp:cNvSpPr/>
      </dsp:nvSpPr>
      <dsp:spPr>
        <a:xfrm>
          <a:off x="166699" y="3761524"/>
          <a:ext cx="2313199" cy="1919387"/>
        </a:xfrm>
        <a:prstGeom prst="roundRect">
          <a:avLst>
            <a:gd name="adj" fmla="val 10000"/>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1E17"/>
              </a:solidFill>
              <a:latin typeface="Georgia"/>
              <a:ea typeface="+mn-ea"/>
              <a:cs typeface="+mn-cs"/>
            </a:rPr>
            <a:t>Offers </a:t>
          </a:r>
          <a:r>
            <a:rPr lang="en-US" sz="1700" b="1" kern="1200" dirty="0">
              <a:solidFill>
                <a:srgbClr val="001E17"/>
              </a:solidFill>
              <a:latin typeface="Georgia"/>
              <a:ea typeface="+mn-ea"/>
              <a:cs typeface="+mn-cs"/>
            </a:rPr>
            <a:t>scholarships</a:t>
          </a:r>
          <a:r>
            <a:rPr lang="en-US" sz="1700" kern="1200" dirty="0">
              <a:solidFill>
                <a:srgbClr val="001E17"/>
              </a:solidFill>
              <a:latin typeface="Georgia"/>
              <a:ea typeface="+mn-ea"/>
              <a:cs typeface="+mn-cs"/>
            </a:rPr>
            <a:t> to Lake County students as motivation to graduate high school and attend college.</a:t>
          </a:r>
        </a:p>
      </dsp:txBody>
      <dsp:txXfrm>
        <a:off x="222916" y="3817741"/>
        <a:ext cx="2200765" cy="1806953"/>
      </dsp:txXfrm>
    </dsp:sp>
    <dsp:sp modelId="{175953DE-20BA-4681-9722-D622C9C88FBA}">
      <dsp:nvSpPr>
        <dsp:cNvPr id="0" name=""/>
        <dsp:cNvSpPr/>
      </dsp:nvSpPr>
      <dsp:spPr>
        <a:xfrm rot="13181994">
          <a:off x="2004998" y="3126591"/>
          <a:ext cx="1666978" cy="631526"/>
        </a:xfrm>
        <a:prstGeom prst="leftArrow">
          <a:avLst>
            <a:gd name="adj1" fmla="val 60000"/>
            <a:gd name="adj2" fmla="val 50000"/>
          </a:avLst>
        </a:prstGeo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F4CA5F4-AB84-40DD-91DD-20939FB97F01}">
      <dsp:nvSpPr>
        <dsp:cNvPr id="0" name=""/>
        <dsp:cNvSpPr/>
      </dsp:nvSpPr>
      <dsp:spPr>
        <a:xfrm>
          <a:off x="242883" y="1295400"/>
          <a:ext cx="2313199" cy="1919387"/>
        </a:xfrm>
        <a:prstGeom prst="roundRect">
          <a:avLst>
            <a:gd name="adj" fmla="val 10000"/>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1E17"/>
              </a:solidFill>
              <a:latin typeface="Georgia"/>
              <a:ea typeface="+mn-ea"/>
              <a:cs typeface="+mn-cs"/>
            </a:rPr>
            <a:t>Serves as a </a:t>
          </a:r>
          <a:r>
            <a:rPr lang="en-US" sz="1700" b="1" kern="1200" dirty="0">
              <a:solidFill>
                <a:srgbClr val="001E17"/>
              </a:solidFill>
              <a:latin typeface="Georgia"/>
              <a:ea typeface="+mn-ea"/>
              <a:cs typeface="+mn-cs"/>
            </a:rPr>
            <a:t>mentor </a:t>
          </a:r>
          <a:r>
            <a:rPr lang="en-US" sz="1700" kern="1200" dirty="0">
              <a:solidFill>
                <a:srgbClr val="001E17"/>
              </a:solidFill>
              <a:latin typeface="Georgia"/>
              <a:ea typeface="+mn-ea"/>
              <a:cs typeface="+mn-cs"/>
            </a:rPr>
            <a:t>and </a:t>
          </a:r>
          <a:r>
            <a:rPr lang="en-US" sz="1700" b="1" kern="1200" dirty="0">
              <a:solidFill>
                <a:srgbClr val="001E17"/>
              </a:solidFill>
              <a:latin typeface="Georgia"/>
              <a:ea typeface="+mn-ea"/>
              <a:cs typeface="+mn-cs"/>
            </a:rPr>
            <a:t>resource center </a:t>
          </a:r>
          <a:r>
            <a:rPr lang="en-US" sz="1700" kern="1200" dirty="0">
              <a:solidFill>
                <a:srgbClr val="001E17"/>
              </a:solidFill>
              <a:latin typeface="Georgia"/>
              <a:ea typeface="+mn-ea"/>
              <a:cs typeface="+mn-cs"/>
            </a:rPr>
            <a:t>to ensure nonprofits can effectively provide services to our community.</a:t>
          </a:r>
        </a:p>
      </dsp:txBody>
      <dsp:txXfrm>
        <a:off x="299100" y="1351617"/>
        <a:ext cx="2200765" cy="1806953"/>
      </dsp:txXfrm>
    </dsp:sp>
    <dsp:sp modelId="{26562D7D-680F-4CD0-9C4E-E4B0BB660E1B}">
      <dsp:nvSpPr>
        <dsp:cNvPr id="0" name=""/>
        <dsp:cNvSpPr/>
      </dsp:nvSpPr>
      <dsp:spPr>
        <a:xfrm rot="16217806">
          <a:off x="3595094" y="2460610"/>
          <a:ext cx="1587102" cy="631526"/>
        </a:xfrm>
        <a:prstGeom prst="leftArrow">
          <a:avLst>
            <a:gd name="adj1" fmla="val 60000"/>
            <a:gd name="adj2" fmla="val 50000"/>
          </a:avLst>
        </a:prstGeo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EBF8986-F374-42A7-B6D0-93DC846E4137}">
      <dsp:nvSpPr>
        <dsp:cNvPr id="0" name=""/>
        <dsp:cNvSpPr/>
      </dsp:nvSpPr>
      <dsp:spPr>
        <a:xfrm>
          <a:off x="3232045" y="152399"/>
          <a:ext cx="2313199" cy="1919387"/>
        </a:xfrm>
        <a:prstGeom prst="roundRect">
          <a:avLst>
            <a:gd name="adj" fmla="val 10000"/>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1E17"/>
              </a:solidFill>
              <a:latin typeface="Georgia"/>
              <a:ea typeface="+mn-ea"/>
              <a:cs typeface="+mn-cs"/>
            </a:rPr>
            <a:t>Assists donors  with planning how to </a:t>
          </a:r>
          <a:r>
            <a:rPr lang="en-US" sz="1700" b="1" kern="1200" dirty="0">
              <a:solidFill>
                <a:srgbClr val="001E17"/>
              </a:solidFill>
              <a:latin typeface="Georgia"/>
              <a:ea typeface="+mn-ea"/>
              <a:cs typeface="+mn-cs"/>
            </a:rPr>
            <a:t>invest and manage </a:t>
          </a:r>
          <a:r>
            <a:rPr lang="en-US" sz="1700" kern="1200" dirty="0">
              <a:solidFill>
                <a:srgbClr val="001E17"/>
              </a:solidFill>
              <a:latin typeface="Georgia"/>
              <a:ea typeface="+mn-ea"/>
              <a:cs typeface="+mn-cs"/>
            </a:rPr>
            <a:t>their </a:t>
          </a:r>
          <a:r>
            <a:rPr lang="en-US" sz="1700" b="1" kern="1200" dirty="0">
              <a:solidFill>
                <a:srgbClr val="001E17"/>
              </a:solidFill>
              <a:latin typeface="Georgia"/>
              <a:ea typeface="+mn-ea"/>
              <a:cs typeface="+mn-cs"/>
            </a:rPr>
            <a:t>charitable assets.</a:t>
          </a:r>
          <a:endParaRPr lang="en-US" sz="1700" kern="1200" dirty="0">
            <a:solidFill>
              <a:srgbClr val="001E17"/>
            </a:solidFill>
            <a:latin typeface="Georgia"/>
            <a:ea typeface="+mn-ea"/>
            <a:cs typeface="+mn-cs"/>
          </a:endParaRPr>
        </a:p>
      </dsp:txBody>
      <dsp:txXfrm>
        <a:off x="3288262" y="208616"/>
        <a:ext cx="2200765" cy="1806953"/>
      </dsp:txXfrm>
    </dsp:sp>
    <dsp:sp modelId="{14116CB2-A043-4E15-99BC-3DDDA78DED71}">
      <dsp:nvSpPr>
        <dsp:cNvPr id="0" name=""/>
        <dsp:cNvSpPr/>
      </dsp:nvSpPr>
      <dsp:spPr>
        <a:xfrm rot="19121592">
          <a:off x="5088063" y="3175546"/>
          <a:ext cx="1317137" cy="631526"/>
        </a:xfrm>
        <a:prstGeom prst="leftArrow">
          <a:avLst>
            <a:gd name="adj1" fmla="val 60000"/>
            <a:gd name="adj2" fmla="val 50000"/>
          </a:avLst>
        </a:prstGeo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89791DC-6269-42F8-B051-2417C74EEB97}">
      <dsp:nvSpPr>
        <dsp:cNvPr id="0" name=""/>
        <dsp:cNvSpPr/>
      </dsp:nvSpPr>
      <dsp:spPr>
        <a:xfrm>
          <a:off x="6019799" y="1295407"/>
          <a:ext cx="2313199" cy="1919387"/>
        </a:xfrm>
        <a:prstGeom prst="roundRect">
          <a:avLst>
            <a:gd name="adj" fmla="val 10000"/>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1E17"/>
              </a:solidFill>
              <a:latin typeface="Georgia"/>
              <a:ea typeface="+mn-ea"/>
              <a:cs typeface="+mn-cs"/>
            </a:rPr>
            <a:t>Collaborates with local leaders to </a:t>
          </a:r>
          <a:r>
            <a:rPr lang="en-US" sz="1700" b="1" kern="1200" dirty="0">
              <a:solidFill>
                <a:srgbClr val="001E17"/>
              </a:solidFill>
              <a:latin typeface="Georgia"/>
              <a:ea typeface="+mn-ea"/>
              <a:cs typeface="+mn-cs"/>
            </a:rPr>
            <a:t>solve problems </a:t>
          </a:r>
          <a:r>
            <a:rPr lang="en-US" sz="1700" kern="1200" dirty="0">
              <a:solidFill>
                <a:srgbClr val="001E17"/>
              </a:solidFill>
              <a:latin typeface="Georgia"/>
              <a:ea typeface="+mn-ea"/>
              <a:cs typeface="+mn-cs"/>
            </a:rPr>
            <a:t>and </a:t>
          </a:r>
          <a:r>
            <a:rPr lang="en-US" sz="1700" b="1" kern="1200" dirty="0">
              <a:solidFill>
                <a:srgbClr val="001E17"/>
              </a:solidFill>
              <a:latin typeface="Georgia"/>
              <a:ea typeface="+mn-ea"/>
              <a:cs typeface="+mn-cs"/>
            </a:rPr>
            <a:t>enhance</a:t>
          </a:r>
          <a:r>
            <a:rPr lang="en-US" sz="1700" kern="1200" dirty="0">
              <a:solidFill>
                <a:srgbClr val="001E17"/>
              </a:solidFill>
              <a:latin typeface="Georgia"/>
              <a:ea typeface="+mn-ea"/>
              <a:cs typeface="+mn-cs"/>
            </a:rPr>
            <a:t> residents </a:t>
          </a:r>
          <a:r>
            <a:rPr lang="en-US" sz="1700" b="1" kern="1200" dirty="0">
              <a:solidFill>
                <a:srgbClr val="001E17"/>
              </a:solidFill>
              <a:latin typeface="Georgia"/>
              <a:ea typeface="+mn-ea"/>
              <a:cs typeface="+mn-cs"/>
            </a:rPr>
            <a:t>quality of life</a:t>
          </a:r>
          <a:r>
            <a:rPr lang="en-US" sz="1700" kern="1200" dirty="0">
              <a:solidFill>
                <a:srgbClr val="001E17"/>
              </a:solidFill>
              <a:latin typeface="Georgia"/>
              <a:ea typeface="+mn-ea"/>
              <a:cs typeface="+mn-cs"/>
            </a:rPr>
            <a:t>.</a:t>
          </a:r>
        </a:p>
      </dsp:txBody>
      <dsp:txXfrm>
        <a:off x="6076016" y="1351624"/>
        <a:ext cx="2200765" cy="1806953"/>
      </dsp:txXfrm>
    </dsp:sp>
    <dsp:sp modelId="{ACA1CE8C-AC25-4BB6-9236-FA7526D0F73F}">
      <dsp:nvSpPr>
        <dsp:cNvPr id="0" name=""/>
        <dsp:cNvSpPr/>
      </dsp:nvSpPr>
      <dsp:spPr>
        <a:xfrm rot="21505309">
          <a:off x="5647345" y="4405464"/>
          <a:ext cx="827348" cy="631526"/>
        </a:xfrm>
        <a:prstGeom prst="leftArrow">
          <a:avLst>
            <a:gd name="adj1" fmla="val 60000"/>
            <a:gd name="adj2" fmla="val 50000"/>
          </a:avLst>
        </a:prstGeo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FB38F78-7E37-4E11-A87D-88129E1965F8}">
      <dsp:nvSpPr>
        <dsp:cNvPr id="0" name=""/>
        <dsp:cNvSpPr/>
      </dsp:nvSpPr>
      <dsp:spPr>
        <a:xfrm>
          <a:off x="6400796" y="3673702"/>
          <a:ext cx="2313199" cy="1919387"/>
        </a:xfrm>
        <a:prstGeom prst="roundRect">
          <a:avLst>
            <a:gd name="adj" fmla="val 10000"/>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1E17"/>
              </a:solidFill>
              <a:latin typeface="Georgia"/>
              <a:ea typeface="+mn-ea"/>
              <a:cs typeface="+mn-cs"/>
            </a:rPr>
            <a:t>Provides </a:t>
          </a:r>
          <a:r>
            <a:rPr lang="en-US" sz="1700" b="1" kern="1200" dirty="0">
              <a:solidFill>
                <a:srgbClr val="001E17"/>
              </a:solidFill>
              <a:latin typeface="Georgia"/>
              <a:ea typeface="+mn-ea"/>
              <a:cs typeface="+mn-cs"/>
            </a:rPr>
            <a:t>grants</a:t>
          </a:r>
          <a:r>
            <a:rPr lang="en-US" sz="1700" kern="1200" dirty="0">
              <a:solidFill>
                <a:srgbClr val="001E17"/>
              </a:solidFill>
              <a:latin typeface="Georgia"/>
              <a:ea typeface="+mn-ea"/>
              <a:cs typeface="+mn-cs"/>
            </a:rPr>
            <a:t> to organizations servicing the Lake County community.</a:t>
          </a:r>
        </a:p>
      </dsp:txBody>
      <dsp:txXfrm>
        <a:off x="6457013" y="3729919"/>
        <a:ext cx="2200765" cy="180695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158" cy="350641"/>
          </a:xfrm>
          <a:prstGeom prst="rect">
            <a:avLst/>
          </a:prstGeom>
        </p:spPr>
        <p:txBody>
          <a:bodyPr vert="horz" lIns="92107" tIns="46054" rIns="92107" bIns="46054" rtlCol="0"/>
          <a:lstStyle>
            <a:lvl1pPr algn="l">
              <a:defRPr sz="1200"/>
            </a:lvl1pPr>
          </a:lstStyle>
          <a:p>
            <a:endParaRPr lang="en-US" dirty="0"/>
          </a:p>
        </p:txBody>
      </p:sp>
      <p:sp>
        <p:nvSpPr>
          <p:cNvPr id="3" name="Date Placeholder 2"/>
          <p:cNvSpPr>
            <a:spLocks noGrp="1"/>
          </p:cNvSpPr>
          <p:nvPr>
            <p:ph type="dt" sz="quarter" idx="1"/>
          </p:nvPr>
        </p:nvSpPr>
        <p:spPr>
          <a:xfrm>
            <a:off x="5266120" y="0"/>
            <a:ext cx="4028158" cy="350641"/>
          </a:xfrm>
          <a:prstGeom prst="rect">
            <a:avLst/>
          </a:prstGeom>
        </p:spPr>
        <p:txBody>
          <a:bodyPr vert="horz" lIns="92107" tIns="46054" rIns="92107" bIns="46054" rtlCol="0"/>
          <a:lstStyle>
            <a:lvl1pPr algn="r">
              <a:defRPr sz="1200"/>
            </a:lvl1pPr>
          </a:lstStyle>
          <a:p>
            <a:fld id="{B7447967-23D1-4016-8009-94ACFEA57DBB}" type="datetimeFigureOut">
              <a:rPr lang="en-US" smtClean="0"/>
              <a:t>8/29/2023</a:t>
            </a:fld>
            <a:endParaRPr lang="en-US" dirty="0"/>
          </a:p>
        </p:txBody>
      </p:sp>
      <p:sp>
        <p:nvSpPr>
          <p:cNvPr id="4" name="Footer Placeholder 3"/>
          <p:cNvSpPr>
            <a:spLocks noGrp="1"/>
          </p:cNvSpPr>
          <p:nvPr>
            <p:ph type="ftr" sz="quarter" idx="2"/>
          </p:nvPr>
        </p:nvSpPr>
        <p:spPr>
          <a:xfrm>
            <a:off x="1" y="6658554"/>
            <a:ext cx="4028158" cy="350641"/>
          </a:xfrm>
          <a:prstGeom prst="rect">
            <a:avLst/>
          </a:prstGeom>
        </p:spPr>
        <p:txBody>
          <a:bodyPr vert="horz" lIns="92107" tIns="46054" rIns="92107" bIns="4605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120" y="6658554"/>
            <a:ext cx="4028158" cy="350641"/>
          </a:xfrm>
          <a:prstGeom prst="rect">
            <a:avLst/>
          </a:prstGeom>
        </p:spPr>
        <p:txBody>
          <a:bodyPr vert="horz" lIns="92107" tIns="46054" rIns="92107" bIns="46054" rtlCol="0" anchor="b"/>
          <a:lstStyle>
            <a:lvl1pPr algn="r">
              <a:defRPr sz="1200"/>
            </a:lvl1pPr>
          </a:lstStyle>
          <a:p>
            <a:fld id="{03E22170-F517-46CF-A509-DBD22EA820D1}" type="slidenum">
              <a:rPr lang="en-US" smtClean="0"/>
              <a:t>‹#›</a:t>
            </a:fld>
            <a:endParaRPr lang="en-US" dirty="0"/>
          </a:p>
        </p:txBody>
      </p:sp>
    </p:spTree>
    <p:extLst>
      <p:ext uri="{BB962C8B-B14F-4D97-AF65-F5344CB8AC3E}">
        <p14:creationId xmlns:p14="http://schemas.microsoft.com/office/powerpoint/2010/main" val="3678631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3505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5265812" y="0"/>
            <a:ext cx="4028440" cy="350520"/>
          </a:xfrm>
          <a:prstGeom prst="rect">
            <a:avLst/>
          </a:prstGeom>
        </p:spPr>
        <p:txBody>
          <a:bodyPr vert="horz" lIns="93167" tIns="46584" rIns="93167" bIns="46584" rtlCol="0"/>
          <a:lstStyle>
            <a:lvl1pPr algn="r">
              <a:defRPr sz="1200"/>
            </a:lvl1pPr>
          </a:lstStyle>
          <a:p>
            <a:fld id="{604648A3-63ED-4038-B3A6-9147BDA546C0}" type="datetimeFigureOut">
              <a:rPr lang="en-US" smtClean="0"/>
              <a:pPr/>
              <a:t>8/29/2023</a:t>
            </a:fld>
            <a:endParaRPr lang="en-US" dirty="0"/>
          </a:p>
        </p:txBody>
      </p:sp>
      <p:sp>
        <p:nvSpPr>
          <p:cNvPr id="4" name="Slide Image Placeholder 3"/>
          <p:cNvSpPr>
            <a:spLocks noGrp="1" noRot="1" noChangeAspect="1"/>
          </p:cNvSpPr>
          <p:nvPr>
            <p:ph type="sldImg" idx="2"/>
          </p:nvPr>
        </p:nvSpPr>
        <p:spPr>
          <a:xfrm>
            <a:off x="2895600" y="523875"/>
            <a:ext cx="3505200" cy="2630488"/>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3167" tIns="46584" rIns="93167" bIns="465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58664"/>
            <a:ext cx="4028440" cy="3505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2" y="6658664"/>
            <a:ext cx="4028440" cy="350520"/>
          </a:xfrm>
          <a:prstGeom prst="rect">
            <a:avLst/>
          </a:prstGeom>
        </p:spPr>
        <p:txBody>
          <a:bodyPr vert="horz" lIns="93167" tIns="46584" rIns="93167" bIns="46584" rtlCol="0" anchor="b"/>
          <a:lstStyle>
            <a:lvl1pPr algn="r">
              <a:defRPr sz="1200"/>
            </a:lvl1pPr>
          </a:lstStyle>
          <a:p>
            <a:fld id="{4153AAB8-9233-44D8-B769-8D636DD54753}" type="slidenum">
              <a:rPr lang="en-US" smtClean="0"/>
              <a:pPr/>
              <a:t>‹#›</a:t>
            </a:fld>
            <a:endParaRPr lang="en-US" dirty="0"/>
          </a:p>
        </p:txBody>
      </p:sp>
    </p:spTree>
    <p:extLst>
      <p:ext uri="{BB962C8B-B14F-4D97-AF65-F5344CB8AC3E}">
        <p14:creationId xmlns:p14="http://schemas.microsoft.com/office/powerpoint/2010/main" val="373353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3AAB8-9233-44D8-B769-8D636DD54753}" type="slidenum">
              <a:rPr lang="en-US" smtClean="0"/>
              <a:pPr/>
              <a:t>2</a:t>
            </a:fld>
            <a:endParaRPr lang="en-US" dirty="0"/>
          </a:p>
        </p:txBody>
      </p:sp>
    </p:spTree>
    <p:extLst>
      <p:ext uri="{BB962C8B-B14F-4D97-AF65-F5344CB8AC3E}">
        <p14:creationId xmlns:p14="http://schemas.microsoft.com/office/powerpoint/2010/main" val="4032559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13</a:t>
            </a:fld>
            <a:endParaRPr lang="en-US" dirty="0"/>
          </a:p>
        </p:txBody>
      </p:sp>
    </p:spTree>
    <p:extLst>
      <p:ext uri="{BB962C8B-B14F-4D97-AF65-F5344CB8AC3E}">
        <p14:creationId xmlns:p14="http://schemas.microsoft.com/office/powerpoint/2010/main" val="73481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21</a:t>
            </a:fld>
            <a:endParaRPr lang="en-US" dirty="0"/>
          </a:p>
        </p:txBody>
      </p:sp>
    </p:spTree>
    <p:extLst>
      <p:ext uri="{BB962C8B-B14F-4D97-AF65-F5344CB8AC3E}">
        <p14:creationId xmlns:p14="http://schemas.microsoft.com/office/powerpoint/2010/main" val="309186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24</a:t>
            </a:fld>
            <a:endParaRPr lang="en-US" dirty="0"/>
          </a:p>
        </p:txBody>
      </p:sp>
    </p:spTree>
    <p:extLst>
      <p:ext uri="{BB962C8B-B14F-4D97-AF65-F5344CB8AC3E}">
        <p14:creationId xmlns:p14="http://schemas.microsoft.com/office/powerpoint/2010/main" val="1948656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25</a:t>
            </a:fld>
            <a:endParaRPr lang="en-US" dirty="0"/>
          </a:p>
        </p:txBody>
      </p:sp>
    </p:spTree>
    <p:extLst>
      <p:ext uri="{BB962C8B-B14F-4D97-AF65-F5344CB8AC3E}">
        <p14:creationId xmlns:p14="http://schemas.microsoft.com/office/powerpoint/2010/main" val="2298150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29</a:t>
            </a:fld>
            <a:endParaRPr lang="en-US" dirty="0"/>
          </a:p>
        </p:txBody>
      </p:sp>
    </p:spTree>
    <p:extLst>
      <p:ext uri="{BB962C8B-B14F-4D97-AF65-F5344CB8AC3E}">
        <p14:creationId xmlns:p14="http://schemas.microsoft.com/office/powerpoint/2010/main" val="97583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30</a:t>
            </a:fld>
            <a:endParaRPr lang="en-US" dirty="0"/>
          </a:p>
        </p:txBody>
      </p:sp>
    </p:spTree>
    <p:extLst>
      <p:ext uri="{BB962C8B-B14F-4D97-AF65-F5344CB8AC3E}">
        <p14:creationId xmlns:p14="http://schemas.microsoft.com/office/powerpoint/2010/main" val="3614686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153AAB8-9233-44D8-B769-8D636DD54753}" type="slidenum">
              <a:rPr lang="en-US" smtClean="0"/>
              <a:pPr/>
              <a:t>34</a:t>
            </a:fld>
            <a:endParaRPr lang="en-US" dirty="0"/>
          </a:p>
        </p:txBody>
      </p:sp>
    </p:spTree>
    <p:extLst>
      <p:ext uri="{BB962C8B-B14F-4D97-AF65-F5344CB8AC3E}">
        <p14:creationId xmlns:p14="http://schemas.microsoft.com/office/powerpoint/2010/main" val="4083664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35</a:t>
            </a:fld>
            <a:endParaRPr lang="en-US" dirty="0"/>
          </a:p>
        </p:txBody>
      </p:sp>
    </p:spTree>
    <p:extLst>
      <p:ext uri="{BB962C8B-B14F-4D97-AF65-F5344CB8AC3E}">
        <p14:creationId xmlns:p14="http://schemas.microsoft.com/office/powerpoint/2010/main" val="2219220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36</a:t>
            </a:fld>
            <a:endParaRPr lang="en-US" dirty="0"/>
          </a:p>
        </p:txBody>
      </p:sp>
    </p:spTree>
    <p:extLst>
      <p:ext uri="{BB962C8B-B14F-4D97-AF65-F5344CB8AC3E}">
        <p14:creationId xmlns:p14="http://schemas.microsoft.com/office/powerpoint/2010/main" val="485312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37</a:t>
            </a:fld>
            <a:endParaRPr lang="en-US" dirty="0"/>
          </a:p>
        </p:txBody>
      </p:sp>
    </p:spTree>
    <p:extLst>
      <p:ext uri="{BB962C8B-B14F-4D97-AF65-F5344CB8AC3E}">
        <p14:creationId xmlns:p14="http://schemas.microsoft.com/office/powerpoint/2010/main" val="349141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25C43-C466-4BBE-8C9E-821405771533}"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57414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38</a:t>
            </a:fld>
            <a:endParaRPr lang="en-US" dirty="0"/>
          </a:p>
        </p:txBody>
      </p:sp>
    </p:spTree>
    <p:extLst>
      <p:ext uri="{BB962C8B-B14F-4D97-AF65-F5344CB8AC3E}">
        <p14:creationId xmlns:p14="http://schemas.microsoft.com/office/powerpoint/2010/main" val="3390390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43</a:t>
            </a:fld>
            <a:endParaRPr lang="en-US" dirty="0"/>
          </a:p>
        </p:txBody>
      </p:sp>
    </p:spTree>
    <p:extLst>
      <p:ext uri="{BB962C8B-B14F-4D97-AF65-F5344CB8AC3E}">
        <p14:creationId xmlns:p14="http://schemas.microsoft.com/office/powerpoint/2010/main" val="57484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44</a:t>
            </a:fld>
            <a:endParaRPr lang="en-US" dirty="0"/>
          </a:p>
        </p:txBody>
      </p:sp>
    </p:spTree>
    <p:extLst>
      <p:ext uri="{BB962C8B-B14F-4D97-AF65-F5344CB8AC3E}">
        <p14:creationId xmlns:p14="http://schemas.microsoft.com/office/powerpoint/2010/main" val="3622979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25C43-C466-4BBE-8C9E-821405771533}"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62956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4</a:t>
            </a:fld>
            <a:endParaRPr lang="en-US" dirty="0"/>
          </a:p>
        </p:txBody>
      </p:sp>
    </p:spTree>
    <p:extLst>
      <p:ext uri="{BB962C8B-B14F-4D97-AF65-F5344CB8AC3E}">
        <p14:creationId xmlns:p14="http://schemas.microsoft.com/office/powerpoint/2010/main" val="426594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5</a:t>
            </a:fld>
            <a:endParaRPr lang="en-US" dirty="0"/>
          </a:p>
        </p:txBody>
      </p:sp>
    </p:spTree>
    <p:extLst>
      <p:ext uri="{BB962C8B-B14F-4D97-AF65-F5344CB8AC3E}">
        <p14:creationId xmlns:p14="http://schemas.microsoft.com/office/powerpoint/2010/main" val="278959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6</a:t>
            </a:fld>
            <a:endParaRPr lang="en-US" dirty="0"/>
          </a:p>
        </p:txBody>
      </p:sp>
    </p:spTree>
    <p:extLst>
      <p:ext uri="{BB962C8B-B14F-4D97-AF65-F5344CB8AC3E}">
        <p14:creationId xmlns:p14="http://schemas.microsoft.com/office/powerpoint/2010/main" val="163203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7</a:t>
            </a:fld>
            <a:endParaRPr lang="en-US" dirty="0"/>
          </a:p>
        </p:txBody>
      </p:sp>
    </p:spTree>
    <p:extLst>
      <p:ext uri="{BB962C8B-B14F-4D97-AF65-F5344CB8AC3E}">
        <p14:creationId xmlns:p14="http://schemas.microsoft.com/office/powerpoint/2010/main" val="407560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8</a:t>
            </a:fld>
            <a:endParaRPr lang="en-US" dirty="0"/>
          </a:p>
        </p:txBody>
      </p:sp>
    </p:spTree>
    <p:extLst>
      <p:ext uri="{BB962C8B-B14F-4D97-AF65-F5344CB8AC3E}">
        <p14:creationId xmlns:p14="http://schemas.microsoft.com/office/powerpoint/2010/main" val="137979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9</a:t>
            </a:fld>
            <a:endParaRPr lang="en-US" dirty="0"/>
          </a:p>
        </p:txBody>
      </p:sp>
    </p:spTree>
    <p:extLst>
      <p:ext uri="{BB962C8B-B14F-4D97-AF65-F5344CB8AC3E}">
        <p14:creationId xmlns:p14="http://schemas.microsoft.com/office/powerpoint/2010/main" val="226576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11</a:t>
            </a:fld>
            <a:endParaRPr lang="en-US" dirty="0"/>
          </a:p>
        </p:txBody>
      </p:sp>
    </p:spTree>
    <p:extLst>
      <p:ext uri="{BB962C8B-B14F-4D97-AF65-F5344CB8AC3E}">
        <p14:creationId xmlns:p14="http://schemas.microsoft.com/office/powerpoint/2010/main" val="179158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D92C74-9480-4EAD-8B56-A9BF717E4E7B}" type="datetimeFigureOut">
              <a:rPr lang="en-US" smtClean="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92C74-9480-4EAD-8B56-A9BF717E4E7B}" type="datetimeFigureOut">
              <a:rPr lang="en-US" smtClean="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92C74-9480-4EAD-8B56-A9BF717E4E7B}" type="datetimeFigureOut">
              <a:rPr lang="en-US" smtClean="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4651659"/>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3207861"/>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154297"/>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1919241"/>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8437028"/>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224198"/>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9815462"/>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3463432"/>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92C74-9480-4EAD-8B56-A9BF717E4E7B}" type="datetimeFigureOut">
              <a:rPr lang="en-US" smtClean="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350690"/>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2187271"/>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0466295"/>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5784C5D-BF4A-4AE1-B484-8DC0F9BB58C4}" type="datetimeFigureOut">
              <a:rPr lang="en-US" smtClean="0">
                <a:solidFill>
                  <a:prstClr val="black">
                    <a:tint val="75000"/>
                  </a:prstClr>
                </a:solidFill>
              </a:rPr>
              <a:pPr/>
              <a:t>8/29/2023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1411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84C5D-BF4A-4AE1-B484-8DC0F9BB58C4}" type="datetimeFigureOut">
              <a:rPr lang="en-US" smtClean="0">
                <a:solidFill>
                  <a:prstClr val="black">
                    <a:tint val="75000"/>
                  </a:prstClr>
                </a:solidFill>
              </a:rPr>
              <a:pPr/>
              <a:t>8/29/2023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198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784C5D-BF4A-4AE1-B484-8DC0F9BB58C4}" type="datetimeFigureOut">
              <a:rPr lang="en-US" smtClean="0">
                <a:solidFill>
                  <a:prstClr val="black">
                    <a:tint val="75000"/>
                  </a:prstClr>
                </a:solidFill>
              </a:rPr>
              <a:pPr/>
              <a:t>8/29/2023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7489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784C5D-BF4A-4AE1-B484-8DC0F9BB58C4}" type="datetimeFigureOut">
              <a:rPr lang="en-US" smtClean="0">
                <a:solidFill>
                  <a:prstClr val="black">
                    <a:tint val="75000"/>
                  </a:prstClr>
                </a:solidFill>
              </a:rPr>
              <a:pPr/>
              <a:t>8/29/2023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5284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784C5D-BF4A-4AE1-B484-8DC0F9BB58C4}" type="datetimeFigureOut">
              <a:rPr lang="en-US" smtClean="0">
                <a:solidFill>
                  <a:prstClr val="black">
                    <a:tint val="75000"/>
                  </a:prstClr>
                </a:solidFill>
              </a:rPr>
              <a:pPr/>
              <a:t>8/29/2023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9841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84C5D-BF4A-4AE1-B484-8DC0F9BB58C4}" type="datetimeFigureOut">
              <a:rPr lang="en-US" smtClean="0">
                <a:solidFill>
                  <a:prstClr val="black">
                    <a:tint val="75000"/>
                  </a:prstClr>
                </a:solidFill>
              </a:rPr>
              <a:pPr/>
              <a:t>8/29/2023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1964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84C5D-BF4A-4AE1-B484-8DC0F9BB58C4}" type="datetimeFigureOut">
              <a:rPr lang="en-US" smtClean="0">
                <a:solidFill>
                  <a:prstClr val="black">
                    <a:tint val="75000"/>
                  </a:prstClr>
                </a:solidFill>
              </a:rPr>
              <a:pPr/>
              <a:t>8/29/2023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034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92C74-9480-4EAD-8B56-A9BF717E4E7B}" type="datetimeFigureOut">
              <a:rPr lang="en-US" smtClean="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784C5D-BF4A-4AE1-B484-8DC0F9BB58C4}" type="datetimeFigureOut">
              <a:rPr lang="en-US" smtClean="0">
                <a:solidFill>
                  <a:prstClr val="black">
                    <a:tint val="75000"/>
                  </a:prstClr>
                </a:solidFill>
              </a:rPr>
              <a:pPr/>
              <a:t>8/29/2023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516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784C5D-BF4A-4AE1-B484-8DC0F9BB58C4}" type="datetimeFigureOut">
              <a:rPr lang="en-US" smtClean="0">
                <a:solidFill>
                  <a:prstClr val="black">
                    <a:tint val="75000"/>
                  </a:prstClr>
                </a:solidFill>
              </a:rPr>
              <a:pPr/>
              <a:t>8/29/2023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6231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84C5D-BF4A-4AE1-B484-8DC0F9BB58C4}" type="datetimeFigureOut">
              <a:rPr lang="en-US" smtClean="0">
                <a:solidFill>
                  <a:prstClr val="black">
                    <a:tint val="75000"/>
                  </a:prstClr>
                </a:solidFill>
              </a:rPr>
              <a:pPr/>
              <a:t>8/29/2023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6812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84C5D-BF4A-4AE1-B484-8DC0F9BB58C4}" type="datetimeFigureOut">
              <a:rPr lang="en-US" smtClean="0">
                <a:solidFill>
                  <a:prstClr val="black">
                    <a:tint val="75000"/>
                  </a:prstClr>
                </a:solidFill>
              </a:rPr>
              <a:pPr/>
              <a:t>8/29/2023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367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D92C74-9480-4EAD-8B56-A9BF717E4E7B}" type="datetimeFigureOut">
              <a:rPr lang="en-US" smtClean="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D92C74-9480-4EAD-8B56-A9BF717E4E7B}" type="datetimeFigureOut">
              <a:rPr lang="en-US" smtClean="0"/>
              <a:pPr/>
              <a:t>8/29/2023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D92C74-9480-4EAD-8B56-A9BF717E4E7B}" type="datetimeFigureOut">
              <a:rPr lang="en-US" smtClean="0"/>
              <a:pPr/>
              <a:t>8/29/2023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92C74-9480-4EAD-8B56-A9BF717E4E7B}" type="datetimeFigureOut">
              <a:rPr lang="en-US" smtClean="0"/>
              <a:pPr/>
              <a:t>8/29/2023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92C74-9480-4EAD-8B56-A9BF717E4E7B}" type="datetimeFigureOut">
              <a:rPr lang="en-US" smtClean="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92C74-9480-4EAD-8B56-A9BF717E4E7B}" type="datetimeFigureOut">
              <a:rPr lang="en-US" smtClean="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92C74-9480-4EAD-8B56-A9BF717E4E7B}" type="datetimeFigureOut">
              <a:rPr lang="en-US" smtClean="0"/>
              <a:pPr/>
              <a:t>8/29/2023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40E8F-1227-44BB-BEB4-56D8BF6D2E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A0860-3F7D-4D91-A520-294C1A303FA6}" type="datetimeFigureOut">
              <a:rPr lang="en-US" smtClean="0">
                <a:solidFill>
                  <a:prstClr val="black">
                    <a:tint val="75000"/>
                  </a:prstClr>
                </a:solidFill>
              </a:rPr>
              <a:pPr/>
              <a:t>8/29/2023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902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D92C74-9480-4EAD-8B56-A9BF717E4E7B}" type="datetimeFigureOut">
              <a:rPr lang="en-US" smtClean="0"/>
              <a:pPr/>
              <a:t>8/29/2023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240E8F-1227-44BB-BEB4-56D8BF6D2ED5}" type="slidenum">
              <a:rPr lang="en-US" smtClean="0"/>
              <a:pPr/>
              <a:t>‹#›</a:t>
            </a:fld>
            <a:endParaRPr lang="en-US" dirty="0"/>
          </a:p>
        </p:txBody>
      </p:sp>
    </p:spTree>
    <p:extLst>
      <p:ext uri="{BB962C8B-B14F-4D97-AF65-F5344CB8AC3E}">
        <p14:creationId xmlns:p14="http://schemas.microsoft.com/office/powerpoint/2010/main" val="2963061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https://www.grantinterface.com/Home/Logon?urlkey=lfs"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9.emf"/></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4241"/>
        </a:solidFill>
        <a:effectLst/>
      </p:bgPr>
    </p:bg>
    <p:spTree>
      <p:nvGrpSpPr>
        <p:cNvPr id="1" name=""/>
        <p:cNvGrpSpPr/>
        <p:nvPr/>
      </p:nvGrpSpPr>
      <p:grpSpPr>
        <a:xfrm>
          <a:off x="0" y="0"/>
          <a:ext cx="0" cy="0"/>
          <a:chOff x="0" y="0"/>
          <a:chExt cx="0" cy="0"/>
        </a:xfrm>
      </p:grpSpPr>
      <p:sp>
        <p:nvSpPr>
          <p:cNvPr id="6" name="TextBox 5"/>
          <p:cNvSpPr txBox="1"/>
          <p:nvPr/>
        </p:nvSpPr>
        <p:spPr>
          <a:xfrm>
            <a:off x="609600" y="238542"/>
            <a:ext cx="7924800" cy="2123658"/>
          </a:xfrm>
          <a:prstGeom prst="rect">
            <a:avLst/>
          </a:prstGeom>
          <a:noFill/>
        </p:spPr>
        <p:txBody>
          <a:bodyPr wrap="square" rtlCol="0">
            <a:spAutoFit/>
          </a:bodyPr>
          <a:lstStyle/>
          <a:p>
            <a:pPr algn="ctr"/>
            <a:r>
              <a:rPr lang="en-US" sz="4400" b="1" dirty="0">
                <a:solidFill>
                  <a:prstClr val="white"/>
                </a:solidFill>
              </a:rPr>
              <a:t>2024 Lilly Endowment Community Scholars Program (LECSP)</a:t>
            </a:r>
          </a:p>
        </p:txBody>
      </p:sp>
      <p:pic>
        <p:nvPicPr>
          <p:cNvPr id="3" name="Picture 2"/>
          <p:cNvPicPr>
            <a:picLocks noChangeAspect="1"/>
          </p:cNvPicPr>
          <p:nvPr/>
        </p:nvPicPr>
        <p:blipFill>
          <a:blip r:embed="rId2"/>
          <a:stretch>
            <a:fillRect/>
          </a:stretch>
        </p:blipFill>
        <p:spPr>
          <a:xfrm>
            <a:off x="1509712" y="2514600"/>
            <a:ext cx="6124575" cy="36957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13416731"/>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52400" y="363379"/>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3200" dirty="0">
                <a:solidFill>
                  <a:srgbClr val="336699"/>
                </a:solidFill>
                <a:latin typeface="Arial Black" pitchFamily="34" charset="0"/>
                <a:ea typeface="Times New Roman" pitchFamily="18" charset="0"/>
                <a:cs typeface="Arial" pitchFamily="34" charset="0"/>
              </a:rPr>
              <a:t>Timeline</a:t>
            </a:r>
          </a:p>
          <a:p>
            <a:pPr lvl="0" fontAlgn="base">
              <a:spcBef>
                <a:spcPct val="0"/>
              </a:spcBef>
              <a:spcAft>
                <a:spcPct val="0"/>
              </a:spcAft>
            </a:pPr>
            <a:r>
              <a:rPr lang="en-US" sz="1200" dirty="0">
                <a:solidFill>
                  <a:srgbClr val="2F4241"/>
                </a:solidFill>
                <a:latin typeface="Arial" pitchFamily="34" charset="0"/>
                <a:ea typeface="Times New Roman" pitchFamily="18" charset="0"/>
                <a:cs typeface="Arial" pitchFamily="34" charset="0"/>
              </a:rPr>
              <a:t> </a:t>
            </a:r>
            <a:endParaRPr lang="en-US" sz="1050" dirty="0">
              <a:solidFill>
                <a:srgbClr val="2F4241"/>
              </a:solidFill>
              <a:latin typeface="Arial" pitchFamily="34" charset="0"/>
              <a:ea typeface="Times New Roman" pitchFamily="18" charset="0"/>
              <a:cs typeface="Arial" pitchFamily="34" charset="0"/>
            </a:endParaRPr>
          </a:p>
          <a:p>
            <a:pPr lvl="0" fontAlgn="base">
              <a:spcBef>
                <a:spcPct val="0"/>
              </a:spcBef>
              <a:spcAft>
                <a:spcPct val="0"/>
              </a:spcAft>
            </a:pPr>
            <a:r>
              <a:rPr lang="en-US" sz="1600" b="1" dirty="0">
                <a:solidFill>
                  <a:srgbClr val="2F4241"/>
                </a:solidFill>
                <a:ea typeface="Times New Roman" pitchFamily="18" charset="0"/>
                <a:cs typeface="Arial" pitchFamily="34" charset="0"/>
              </a:rPr>
              <a:t>S</a:t>
            </a:r>
            <a:r>
              <a:rPr lang="en-US" sz="1600" b="1" dirty="0">
                <a:solidFill>
                  <a:srgbClr val="3D264F"/>
                </a:solidFill>
                <a:ea typeface="Times New Roman" pitchFamily="18" charset="0"/>
                <a:cs typeface="Arial" pitchFamily="34" charset="0"/>
              </a:rPr>
              <a:t>eptember 15, 2023:</a:t>
            </a:r>
            <a:r>
              <a:rPr lang="en-US" sz="1600" dirty="0">
                <a:solidFill>
                  <a:srgbClr val="3D264F"/>
                </a:solidFill>
                <a:ea typeface="Times New Roman" pitchFamily="18" charset="0"/>
                <a:cs typeface="Arial" pitchFamily="34" charset="0"/>
              </a:rPr>
              <a:t> Online applications must be submitted </a:t>
            </a:r>
          </a:p>
          <a:p>
            <a:pPr lvl="0" fontAlgn="base">
              <a:spcBef>
                <a:spcPct val="0"/>
              </a:spcBef>
              <a:spcAft>
                <a:spcPct val="0"/>
              </a:spcAft>
            </a:pPr>
            <a:endParaRPr lang="en-US" sz="1600" b="1" i="1" dirty="0">
              <a:solidFill>
                <a:srgbClr val="3D264F"/>
              </a:solidFill>
              <a:ea typeface="Times New Roman" pitchFamily="18" charset="0"/>
              <a:cs typeface="Arial" pitchFamily="34" charset="0"/>
            </a:endParaRPr>
          </a:p>
          <a:p>
            <a:pPr lvl="0" fontAlgn="base">
              <a:spcBef>
                <a:spcPct val="0"/>
              </a:spcBef>
              <a:spcAft>
                <a:spcPct val="0"/>
              </a:spcAft>
            </a:pPr>
            <a:r>
              <a:rPr lang="en-US" sz="1600" b="1" dirty="0">
                <a:solidFill>
                  <a:srgbClr val="3D264F"/>
                </a:solidFill>
                <a:ea typeface="Times New Roman" pitchFamily="18" charset="0"/>
                <a:cs typeface="Arial" pitchFamily="34" charset="0"/>
              </a:rPr>
              <a:t>September 18, 2023: </a:t>
            </a:r>
            <a:r>
              <a:rPr lang="en-US" sz="1600" dirty="0">
                <a:solidFill>
                  <a:srgbClr val="3D264F"/>
                </a:solidFill>
                <a:ea typeface="Times New Roman" pitchFamily="18" charset="0"/>
                <a:cs typeface="Arial" pitchFamily="34" charset="0"/>
              </a:rPr>
              <a:t>Completed applications for each school will be emailed as pdf files to guidance office.</a:t>
            </a:r>
            <a:endParaRPr lang="en-US" sz="1600" b="1" dirty="0">
              <a:solidFill>
                <a:srgbClr val="3D264F"/>
              </a:solidFill>
              <a:ea typeface="Times New Roman" pitchFamily="18" charset="0"/>
              <a:cs typeface="Arial" pitchFamily="34" charset="0"/>
            </a:endParaRPr>
          </a:p>
          <a:p>
            <a:pPr lvl="0" fontAlgn="base">
              <a:spcBef>
                <a:spcPct val="0"/>
              </a:spcBef>
              <a:spcAft>
                <a:spcPct val="0"/>
              </a:spcAft>
            </a:pPr>
            <a:endParaRPr lang="en-US" sz="1600" b="1" dirty="0">
              <a:solidFill>
                <a:srgbClr val="3D264F"/>
              </a:solidFill>
              <a:ea typeface="Times New Roman" pitchFamily="18" charset="0"/>
              <a:cs typeface="Arial" pitchFamily="34" charset="0"/>
            </a:endParaRPr>
          </a:p>
          <a:p>
            <a:pPr lvl="0" fontAlgn="base">
              <a:spcBef>
                <a:spcPct val="0"/>
              </a:spcBef>
              <a:spcAft>
                <a:spcPct val="0"/>
              </a:spcAft>
            </a:pPr>
            <a:r>
              <a:rPr lang="en-US" sz="1600" b="1" dirty="0">
                <a:solidFill>
                  <a:srgbClr val="3D264F"/>
                </a:solidFill>
                <a:ea typeface="Times New Roman" pitchFamily="18" charset="0"/>
                <a:cs typeface="Arial" pitchFamily="34" charset="0"/>
              </a:rPr>
              <a:t>October 5, 2023:</a:t>
            </a:r>
            <a:r>
              <a:rPr lang="en-US" sz="1600" dirty="0">
                <a:solidFill>
                  <a:srgbClr val="3D264F"/>
                </a:solidFill>
                <a:ea typeface="Times New Roman" pitchFamily="18" charset="0"/>
                <a:cs typeface="Arial" pitchFamily="34" charset="0"/>
              </a:rPr>
              <a:t> Lilly High School Report Form due via email to Legacy Foundation by 9AM.</a:t>
            </a:r>
          </a:p>
          <a:p>
            <a:pPr lvl="0" fontAlgn="base">
              <a:spcBef>
                <a:spcPct val="0"/>
              </a:spcBef>
              <a:spcAft>
                <a:spcPct val="0"/>
              </a:spcAft>
            </a:pPr>
            <a:r>
              <a:rPr lang="en-US" sz="1600" dirty="0">
                <a:solidFill>
                  <a:srgbClr val="3D264F"/>
                </a:solidFill>
                <a:ea typeface="Times New Roman" pitchFamily="18" charset="0"/>
                <a:cs typeface="Arial" pitchFamily="34" charset="0"/>
              </a:rPr>
              <a:t>	*Scholastic Profile, Recommendation Form &amp; Transcript are due for your Nominee ONLY</a:t>
            </a:r>
          </a:p>
          <a:p>
            <a:pPr lvl="0" fontAlgn="base">
              <a:spcBef>
                <a:spcPct val="0"/>
              </a:spcBef>
              <a:spcAft>
                <a:spcPct val="0"/>
              </a:spcAft>
            </a:pPr>
            <a:r>
              <a:rPr lang="en-US" sz="1600" dirty="0">
                <a:solidFill>
                  <a:srgbClr val="3D264F"/>
                </a:solidFill>
                <a:ea typeface="Times New Roman" pitchFamily="18" charset="0"/>
                <a:cs typeface="Arial" pitchFamily="34" charset="0"/>
              </a:rPr>
              <a:t>	</a:t>
            </a:r>
            <a:r>
              <a:rPr lang="en-US" sz="1600" b="1" dirty="0">
                <a:solidFill>
                  <a:srgbClr val="3D264F"/>
                </a:solidFill>
                <a:ea typeface="Times New Roman" pitchFamily="18" charset="0"/>
                <a:cs typeface="Arial" pitchFamily="34" charset="0"/>
              </a:rPr>
              <a:t>  </a:t>
            </a:r>
            <a:r>
              <a:rPr lang="en-US" sz="1600" b="1" dirty="0">
                <a:solidFill>
                  <a:srgbClr val="FF0000"/>
                </a:solidFill>
                <a:ea typeface="Times New Roman" pitchFamily="18" charset="0"/>
                <a:cs typeface="Arial" pitchFamily="34" charset="0"/>
              </a:rPr>
              <a:t>Send each form separately; not as one PDF.</a:t>
            </a:r>
          </a:p>
          <a:p>
            <a:pPr lvl="0" fontAlgn="base">
              <a:spcBef>
                <a:spcPct val="0"/>
              </a:spcBef>
              <a:spcAft>
                <a:spcPct val="0"/>
              </a:spcAft>
            </a:pPr>
            <a:endParaRPr lang="en-US" sz="1600" b="1" dirty="0">
              <a:solidFill>
                <a:srgbClr val="3D264F"/>
              </a:solidFill>
              <a:ea typeface="Times New Roman" pitchFamily="18" charset="0"/>
              <a:cs typeface="Arial" pitchFamily="34" charset="0"/>
            </a:endParaRPr>
          </a:p>
          <a:p>
            <a:pPr fontAlgn="base">
              <a:spcBef>
                <a:spcPct val="0"/>
              </a:spcBef>
              <a:spcAft>
                <a:spcPct val="0"/>
              </a:spcAft>
            </a:pPr>
            <a:r>
              <a:rPr lang="en-US" sz="1600" b="1" dirty="0">
                <a:solidFill>
                  <a:srgbClr val="3D264F"/>
                </a:solidFill>
                <a:ea typeface="Times New Roman" pitchFamily="18" charset="0"/>
                <a:cs typeface="Arial" pitchFamily="34" charset="0"/>
              </a:rPr>
              <a:t>October 9 , 2023: </a:t>
            </a:r>
            <a:r>
              <a:rPr lang="en-US" sz="1600" dirty="0">
                <a:solidFill>
                  <a:srgbClr val="3D264F"/>
                </a:solidFill>
                <a:ea typeface="Times New Roman" pitchFamily="18" charset="0"/>
                <a:cs typeface="Arial" pitchFamily="34" charset="0"/>
              </a:rPr>
              <a:t>Financial Reporting Forms due to Legacy from each school’s nominee.</a:t>
            </a:r>
          </a:p>
          <a:p>
            <a:pPr fontAlgn="base">
              <a:spcBef>
                <a:spcPct val="0"/>
              </a:spcBef>
              <a:spcAft>
                <a:spcPct val="0"/>
              </a:spcAft>
            </a:pPr>
            <a:endParaRPr lang="en-US" sz="1600" b="1" dirty="0">
              <a:solidFill>
                <a:srgbClr val="3D264F"/>
              </a:solidFill>
              <a:ea typeface="Times New Roman" pitchFamily="18" charset="0"/>
              <a:cs typeface="Arial" pitchFamily="34" charset="0"/>
            </a:endParaRPr>
          </a:p>
          <a:p>
            <a:pPr fontAlgn="base">
              <a:spcBef>
                <a:spcPct val="0"/>
              </a:spcBef>
              <a:spcAft>
                <a:spcPct val="0"/>
              </a:spcAft>
            </a:pPr>
            <a:r>
              <a:rPr lang="en-US" sz="1600" b="1" dirty="0">
                <a:solidFill>
                  <a:srgbClr val="3D264F"/>
                </a:solidFill>
                <a:ea typeface="Times New Roman" pitchFamily="18" charset="0"/>
                <a:cs typeface="Arial" pitchFamily="34" charset="0"/>
              </a:rPr>
              <a:t>October 20, 2023:</a:t>
            </a:r>
            <a:r>
              <a:rPr lang="en-US" sz="1600" dirty="0">
                <a:solidFill>
                  <a:srgbClr val="3D264F"/>
                </a:solidFill>
                <a:ea typeface="Times New Roman" pitchFamily="18" charset="0"/>
                <a:cs typeface="Arial" pitchFamily="34" charset="0"/>
              </a:rPr>
              <a:t> Students &amp; schools will be notified of their interview time &amp; date (if applicable) </a:t>
            </a:r>
          </a:p>
          <a:p>
            <a:pPr fontAlgn="base">
              <a:spcBef>
                <a:spcPct val="0"/>
              </a:spcBef>
              <a:spcAft>
                <a:spcPct val="0"/>
              </a:spcAft>
            </a:pPr>
            <a:endParaRPr lang="en-US" sz="1600" b="1" dirty="0">
              <a:solidFill>
                <a:srgbClr val="3D264F"/>
              </a:solidFill>
              <a:ea typeface="Times New Roman" pitchFamily="18" charset="0"/>
              <a:cs typeface="Arial" pitchFamily="34" charset="0"/>
            </a:endParaRPr>
          </a:p>
          <a:p>
            <a:pPr fontAlgn="base">
              <a:spcBef>
                <a:spcPct val="0"/>
              </a:spcBef>
              <a:spcAft>
                <a:spcPct val="0"/>
              </a:spcAft>
            </a:pPr>
            <a:r>
              <a:rPr lang="en-US" sz="1600" b="1" dirty="0">
                <a:solidFill>
                  <a:srgbClr val="3D264F"/>
                </a:solidFill>
                <a:ea typeface="Times New Roman" pitchFamily="18" charset="0"/>
                <a:cs typeface="Arial" pitchFamily="34" charset="0"/>
              </a:rPr>
              <a:t>TBD:</a:t>
            </a:r>
            <a:r>
              <a:rPr lang="en-US" sz="1600" dirty="0">
                <a:solidFill>
                  <a:srgbClr val="3D264F"/>
                </a:solidFill>
                <a:ea typeface="Times New Roman" pitchFamily="18" charset="0"/>
                <a:cs typeface="Arial" pitchFamily="34" charset="0"/>
              </a:rPr>
              <a:t> Lilly Overview &amp; Interview Tips Presentation</a:t>
            </a:r>
          </a:p>
          <a:p>
            <a:pPr fontAlgn="base">
              <a:spcBef>
                <a:spcPct val="0"/>
              </a:spcBef>
              <a:spcAft>
                <a:spcPct val="0"/>
              </a:spcAft>
            </a:pPr>
            <a:endParaRPr lang="en-US" sz="1600" b="1" dirty="0">
              <a:solidFill>
                <a:srgbClr val="3D264F"/>
              </a:solidFill>
              <a:ea typeface="Times New Roman" pitchFamily="18" charset="0"/>
              <a:cs typeface="Arial" pitchFamily="34" charset="0"/>
            </a:endParaRPr>
          </a:p>
          <a:p>
            <a:pPr fontAlgn="base">
              <a:spcBef>
                <a:spcPct val="0"/>
              </a:spcBef>
              <a:spcAft>
                <a:spcPct val="0"/>
              </a:spcAft>
            </a:pPr>
            <a:r>
              <a:rPr lang="en-US" sz="1600" b="1" dirty="0">
                <a:solidFill>
                  <a:srgbClr val="3D264F"/>
                </a:solidFill>
                <a:ea typeface="Times New Roman" pitchFamily="18" charset="0"/>
                <a:cs typeface="Arial" pitchFamily="34" charset="0"/>
              </a:rPr>
              <a:t>October 26 - 27, 2023</a:t>
            </a:r>
            <a:r>
              <a:rPr lang="en-US" sz="1600" dirty="0">
                <a:solidFill>
                  <a:srgbClr val="3D264F"/>
                </a:solidFill>
                <a:ea typeface="Times New Roman" pitchFamily="18" charset="0"/>
                <a:cs typeface="Arial" pitchFamily="34" charset="0"/>
              </a:rPr>
              <a:t> Student Interviews</a:t>
            </a:r>
          </a:p>
          <a:p>
            <a:pPr fontAlgn="base">
              <a:spcBef>
                <a:spcPct val="0"/>
              </a:spcBef>
              <a:spcAft>
                <a:spcPct val="0"/>
              </a:spcAft>
            </a:pPr>
            <a:endParaRPr lang="en-US" sz="1600" dirty="0">
              <a:solidFill>
                <a:srgbClr val="3D264F"/>
              </a:solidFill>
              <a:ea typeface="Times New Roman" pitchFamily="18" charset="0"/>
              <a:cs typeface="Arial" pitchFamily="34" charset="0"/>
            </a:endParaRPr>
          </a:p>
          <a:p>
            <a:pPr lvl="0" fontAlgn="base">
              <a:spcBef>
                <a:spcPct val="0"/>
              </a:spcBef>
              <a:spcAft>
                <a:spcPct val="0"/>
              </a:spcAft>
            </a:pPr>
            <a:r>
              <a:rPr lang="en-US" sz="1600" b="1" dirty="0">
                <a:solidFill>
                  <a:srgbClr val="3D264F"/>
                </a:solidFill>
                <a:ea typeface="Times New Roman" pitchFamily="18" charset="0"/>
                <a:cs typeface="Arial" pitchFamily="34" charset="0"/>
              </a:rPr>
              <a:t>Before December 15, 2023</a:t>
            </a:r>
            <a:r>
              <a:rPr lang="en-US" sz="1600" dirty="0">
                <a:solidFill>
                  <a:srgbClr val="3D264F"/>
                </a:solidFill>
                <a:ea typeface="Times New Roman" pitchFamily="18" charset="0"/>
                <a:cs typeface="Arial" pitchFamily="34" charset="0"/>
              </a:rPr>
              <a:t>  Recipients announced</a:t>
            </a:r>
          </a:p>
          <a:p>
            <a:pPr lvl="0" fontAlgn="base">
              <a:spcBef>
                <a:spcPct val="0"/>
              </a:spcBef>
              <a:spcAft>
                <a:spcPct val="0"/>
              </a:spcAft>
            </a:pPr>
            <a:endParaRPr lang="en-US" sz="1600" dirty="0">
              <a:solidFill>
                <a:srgbClr val="3D264F"/>
              </a:solidFill>
              <a:ea typeface="Times New Roman" pitchFamily="18" charset="0"/>
              <a:cs typeface="Arial" pitchFamily="34" charset="0"/>
            </a:endParaRPr>
          </a:p>
          <a:p>
            <a:pPr lvl="0" fontAlgn="base">
              <a:spcBef>
                <a:spcPct val="0"/>
              </a:spcBef>
              <a:spcAft>
                <a:spcPct val="0"/>
              </a:spcAft>
            </a:pPr>
            <a:endParaRPr lang="en-US" sz="1600" dirty="0">
              <a:solidFill>
                <a:srgbClr val="3D264F"/>
              </a:solidFill>
              <a:ea typeface="Times New Roman" pitchFamily="18" charset="0"/>
              <a:cs typeface="Arial" pitchFamily="34" charset="0"/>
            </a:endParaRPr>
          </a:p>
          <a:p>
            <a:pPr lvl="0" fontAlgn="base">
              <a:spcBef>
                <a:spcPct val="0"/>
              </a:spcBef>
              <a:spcAft>
                <a:spcPct val="0"/>
              </a:spcAft>
            </a:pPr>
            <a:r>
              <a:rPr lang="en-US" sz="1600" dirty="0">
                <a:solidFill>
                  <a:srgbClr val="006600"/>
                </a:solidFill>
                <a:ea typeface="Times New Roman" pitchFamily="18" charset="0"/>
                <a:cs typeface="Arial" pitchFamily="34" charset="0"/>
              </a:rPr>
              <a:t>**The Lilly Endowment develops the timeline for this scholarship, not Legacy Foundation.</a:t>
            </a:r>
          </a:p>
          <a:p>
            <a:pPr lvl="0" fontAlgn="base">
              <a:spcBef>
                <a:spcPct val="0"/>
              </a:spcBef>
              <a:spcAft>
                <a:spcPct val="0"/>
              </a:spcAft>
            </a:pPr>
            <a:endParaRPr lang="en-US" sz="2000" dirty="0">
              <a:solidFill>
                <a:srgbClr val="3D264F"/>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65112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lstStyle/>
          <a:p>
            <a:r>
              <a:rPr lang="en-US" u="sng" dirty="0"/>
              <a:t>Tips for Selecting your Nominee</a:t>
            </a:r>
          </a:p>
        </p:txBody>
      </p:sp>
      <p:sp>
        <p:nvSpPr>
          <p:cNvPr id="5" name="Content Placeholder 2"/>
          <p:cNvSpPr>
            <a:spLocks noGrp="1"/>
          </p:cNvSpPr>
          <p:nvPr>
            <p:ph idx="1"/>
          </p:nvPr>
        </p:nvSpPr>
        <p:spPr>
          <a:xfrm>
            <a:off x="457200" y="1219200"/>
            <a:ext cx="8229600" cy="5410200"/>
          </a:xfrm>
        </p:spPr>
        <p:txBody>
          <a:bodyPr>
            <a:normAutofit lnSpcReduction="10000"/>
          </a:bodyPr>
          <a:lstStyle/>
          <a:p>
            <a:r>
              <a:rPr lang="en-US" dirty="0"/>
              <a:t>Mirror our scoring; perhaps a blind initial review process. Many schools interview potential nominees. Non-school review committee.</a:t>
            </a:r>
          </a:p>
          <a:p>
            <a:r>
              <a:rPr lang="en-US" dirty="0">
                <a:solidFill>
                  <a:schemeClr val="accent6">
                    <a:lumMod val="75000"/>
                  </a:schemeClr>
                </a:solidFill>
              </a:rPr>
              <a:t>Remember - we don’t know them; we are just looking at the application. This is key! We often look at a school’s applications and wonder why they “chose” one student over others who seem much more qualified on paper. Everyone at the school may know and love them, but we just see their application.</a:t>
            </a:r>
          </a:p>
          <a:p>
            <a:r>
              <a:rPr lang="en-US" dirty="0"/>
              <a:t>Interviews seal the deal… encourage them to be honest and open; the more authentic, the better. </a:t>
            </a:r>
            <a:r>
              <a:rPr lang="en-US" dirty="0">
                <a:solidFill>
                  <a:srgbClr val="FF0000"/>
                </a:solidFill>
              </a:rPr>
              <a:t>We encourage schools to do “practice interviews” with finalist.</a:t>
            </a:r>
          </a:p>
          <a:p>
            <a:r>
              <a:rPr lang="en-US" dirty="0">
                <a:solidFill>
                  <a:schemeClr val="accent6">
                    <a:lumMod val="75000"/>
                  </a:schemeClr>
                </a:solidFill>
              </a:rPr>
              <a:t>Emphasis should be on students who “give back” to their community or show passion /dedication to a cause or activity.</a:t>
            </a:r>
          </a:p>
          <a:p>
            <a:r>
              <a:rPr lang="en-US" dirty="0"/>
              <a:t>Recipients show a passion for Indiana and principals of wanting to stay &amp; thrive here.</a:t>
            </a:r>
          </a:p>
          <a:p>
            <a:r>
              <a:rPr lang="en-US" dirty="0">
                <a:solidFill>
                  <a:schemeClr val="accent6">
                    <a:lumMod val="75000"/>
                  </a:schemeClr>
                </a:solidFill>
              </a:rPr>
              <a:t>The Lilly Scholar Network (for Lilly scholarship recipients) engages in volunteerism, network functions and community engagement activities throughout school and after graduation. We need applicants that WANT to be a part of something like this.</a:t>
            </a:r>
          </a:p>
        </p:txBody>
      </p:sp>
    </p:spTree>
    <p:extLst>
      <p:ext uri="{BB962C8B-B14F-4D97-AF65-F5344CB8AC3E}">
        <p14:creationId xmlns:p14="http://schemas.microsoft.com/office/powerpoint/2010/main" val="109061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5D6A00-FF53-98E2-1C78-881347BA8E65}"/>
              </a:ext>
            </a:extLst>
          </p:cNvPr>
          <p:cNvPicPr>
            <a:picLocks noChangeAspect="1"/>
          </p:cNvPicPr>
          <p:nvPr/>
        </p:nvPicPr>
        <p:blipFill>
          <a:blip r:embed="rId2"/>
          <a:stretch>
            <a:fillRect/>
          </a:stretch>
        </p:blipFill>
        <p:spPr>
          <a:xfrm>
            <a:off x="2034033" y="0"/>
            <a:ext cx="5075933" cy="6858000"/>
          </a:xfrm>
          <a:prstGeom prst="rect">
            <a:avLst/>
          </a:prstGeom>
        </p:spPr>
      </p:pic>
    </p:spTree>
    <p:extLst>
      <p:ext uri="{BB962C8B-B14F-4D97-AF65-F5344CB8AC3E}">
        <p14:creationId xmlns:p14="http://schemas.microsoft.com/office/powerpoint/2010/main" val="270823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799" y="370324"/>
            <a:ext cx="8001000" cy="584775"/>
          </a:xfrm>
          <a:prstGeom prst="rect">
            <a:avLst/>
          </a:prstGeom>
          <a:noFill/>
        </p:spPr>
        <p:txBody>
          <a:bodyPr wrap="square" rtlCol="0">
            <a:spAutoFit/>
          </a:bodyPr>
          <a:lstStyle/>
          <a:p>
            <a:pPr algn="ctr"/>
            <a:r>
              <a:rPr lang="en-US" sz="3200" dirty="0"/>
              <a:t>GPA Scoring Grid</a:t>
            </a:r>
          </a:p>
        </p:txBody>
      </p:sp>
      <p:graphicFrame>
        <p:nvGraphicFramePr>
          <p:cNvPr id="6" name="Table 5"/>
          <p:cNvGraphicFramePr>
            <a:graphicFrameLocks noGrp="1"/>
          </p:cNvGraphicFramePr>
          <p:nvPr>
            <p:extLst>
              <p:ext uri="{D42A27DB-BD31-4B8C-83A1-F6EECF244321}">
                <p14:modId xmlns:p14="http://schemas.microsoft.com/office/powerpoint/2010/main" val="2767314271"/>
              </p:ext>
            </p:extLst>
          </p:nvPr>
        </p:nvGraphicFramePr>
        <p:xfrm>
          <a:off x="2209800" y="1143000"/>
          <a:ext cx="5029200" cy="3910113"/>
        </p:xfrm>
        <a:graphic>
          <a:graphicData uri="http://schemas.openxmlformats.org/drawingml/2006/table">
            <a:tbl>
              <a:tblPr firstRow="1" firstCol="1" bandRow="1">
                <a:tableStyleId>{5C22544A-7EE6-4342-B048-85BDC9FD1C3A}</a:tableStyleId>
              </a:tblPr>
              <a:tblGrid>
                <a:gridCol w="3213100">
                  <a:extLst>
                    <a:ext uri="{9D8B030D-6E8A-4147-A177-3AD203B41FA5}">
                      <a16:colId xmlns:a16="http://schemas.microsoft.com/office/drawing/2014/main" val="1148479414"/>
                    </a:ext>
                  </a:extLst>
                </a:gridCol>
                <a:gridCol w="1816100">
                  <a:extLst>
                    <a:ext uri="{9D8B030D-6E8A-4147-A177-3AD203B41FA5}">
                      <a16:colId xmlns:a16="http://schemas.microsoft.com/office/drawing/2014/main" val="2415756612"/>
                    </a:ext>
                  </a:extLst>
                </a:gridCol>
              </a:tblGrid>
              <a:tr h="874865">
                <a:tc gridSpan="2">
                  <a:txBody>
                    <a:bodyPr/>
                    <a:lstStyle/>
                    <a:p>
                      <a:pPr marL="0" marR="0" algn="ctr">
                        <a:lnSpc>
                          <a:spcPct val="107000"/>
                        </a:lnSpc>
                        <a:spcBef>
                          <a:spcPts val="0"/>
                        </a:spcBef>
                        <a:spcAft>
                          <a:spcPts val="0"/>
                        </a:spcAft>
                      </a:pPr>
                      <a:r>
                        <a:rPr lang="en-US" sz="1200">
                          <a:effectLst/>
                        </a:rPr>
                        <a:t>Unweighted GPA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165865033"/>
                  </a:ext>
                </a:extLst>
              </a:tr>
              <a:tr h="535632">
                <a:tc>
                  <a:txBody>
                    <a:bodyPr/>
                    <a:lstStyle/>
                    <a:p>
                      <a:pPr marL="0" marR="0" algn="ctr">
                        <a:lnSpc>
                          <a:spcPct val="107000"/>
                        </a:lnSpc>
                        <a:spcBef>
                          <a:spcPts val="0"/>
                        </a:spcBef>
                        <a:spcAft>
                          <a:spcPts val="0"/>
                        </a:spcAft>
                      </a:pPr>
                      <a:r>
                        <a:rPr lang="en-US" sz="1200">
                          <a:effectLst/>
                        </a:rPr>
                        <a:t>GPA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Points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3572843"/>
                  </a:ext>
                </a:extLst>
              </a:tr>
              <a:tr h="357088">
                <a:tc>
                  <a:txBody>
                    <a:bodyPr/>
                    <a:lstStyle/>
                    <a:p>
                      <a:pPr marL="0" marR="0" algn="ctr">
                        <a:lnSpc>
                          <a:spcPct val="107000"/>
                        </a:lnSpc>
                        <a:spcBef>
                          <a:spcPts val="0"/>
                        </a:spcBef>
                        <a:spcAft>
                          <a:spcPts val="0"/>
                        </a:spcAft>
                      </a:pPr>
                      <a:r>
                        <a:rPr lang="en-US" sz="1200" dirty="0">
                          <a:effectLst/>
                        </a:rPr>
                        <a:t>Below 3.25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8565633"/>
                  </a:ext>
                </a:extLst>
              </a:tr>
              <a:tr h="357088">
                <a:tc>
                  <a:txBody>
                    <a:bodyPr/>
                    <a:lstStyle/>
                    <a:p>
                      <a:pPr marL="0" marR="0" algn="ctr">
                        <a:lnSpc>
                          <a:spcPct val="107000"/>
                        </a:lnSpc>
                        <a:spcBef>
                          <a:spcPts val="0"/>
                        </a:spcBef>
                        <a:spcAft>
                          <a:spcPts val="0"/>
                        </a:spcAft>
                      </a:pPr>
                      <a:r>
                        <a:rPr lang="en-US" sz="1200">
                          <a:effectLst/>
                        </a:rPr>
                        <a:t>3.25 -3.34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2369039"/>
                  </a:ext>
                </a:extLst>
              </a:tr>
              <a:tr h="357088">
                <a:tc>
                  <a:txBody>
                    <a:bodyPr/>
                    <a:lstStyle/>
                    <a:p>
                      <a:pPr marL="0" marR="0" algn="ctr">
                        <a:lnSpc>
                          <a:spcPct val="107000"/>
                        </a:lnSpc>
                        <a:spcBef>
                          <a:spcPts val="0"/>
                        </a:spcBef>
                        <a:spcAft>
                          <a:spcPts val="0"/>
                        </a:spcAft>
                      </a:pPr>
                      <a:r>
                        <a:rPr lang="en-US" sz="1200">
                          <a:effectLst/>
                        </a:rPr>
                        <a:t>3.35 - 3.44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2048033"/>
                  </a:ext>
                </a:extLst>
              </a:tr>
              <a:tr h="357088">
                <a:tc>
                  <a:txBody>
                    <a:bodyPr/>
                    <a:lstStyle/>
                    <a:p>
                      <a:pPr marL="0" marR="0" algn="ctr">
                        <a:lnSpc>
                          <a:spcPct val="107000"/>
                        </a:lnSpc>
                        <a:spcBef>
                          <a:spcPts val="0"/>
                        </a:spcBef>
                        <a:spcAft>
                          <a:spcPts val="0"/>
                        </a:spcAft>
                      </a:pPr>
                      <a:r>
                        <a:rPr lang="en-US" sz="1200">
                          <a:effectLst/>
                        </a:rPr>
                        <a:t>3.45 - 3.54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50089189"/>
                  </a:ext>
                </a:extLst>
              </a:tr>
              <a:tr h="357088">
                <a:tc>
                  <a:txBody>
                    <a:bodyPr/>
                    <a:lstStyle/>
                    <a:p>
                      <a:pPr marL="0" marR="0" algn="ctr">
                        <a:lnSpc>
                          <a:spcPct val="107000"/>
                        </a:lnSpc>
                        <a:spcBef>
                          <a:spcPts val="0"/>
                        </a:spcBef>
                        <a:spcAft>
                          <a:spcPts val="0"/>
                        </a:spcAft>
                      </a:pPr>
                      <a:r>
                        <a:rPr lang="en-US" sz="1200">
                          <a:effectLst/>
                        </a:rPr>
                        <a:t>3.55 - 3.64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7590319"/>
                  </a:ext>
                </a:extLst>
              </a:tr>
              <a:tr h="357088">
                <a:tc>
                  <a:txBody>
                    <a:bodyPr/>
                    <a:lstStyle/>
                    <a:p>
                      <a:pPr marL="0" marR="0" algn="ctr">
                        <a:lnSpc>
                          <a:spcPct val="107000"/>
                        </a:lnSpc>
                        <a:spcBef>
                          <a:spcPts val="0"/>
                        </a:spcBef>
                        <a:spcAft>
                          <a:spcPts val="0"/>
                        </a:spcAft>
                      </a:pPr>
                      <a:r>
                        <a:rPr lang="en-US" sz="1200" dirty="0">
                          <a:effectLst/>
                        </a:rPr>
                        <a:t>3.65 – 3.84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4303614"/>
                  </a:ext>
                </a:extLst>
              </a:tr>
              <a:tr h="357088">
                <a:tc>
                  <a:txBody>
                    <a:bodyPr/>
                    <a:lstStyle/>
                    <a:p>
                      <a:pPr marL="0" marR="0" algn="ctr">
                        <a:lnSpc>
                          <a:spcPct val="107000"/>
                        </a:lnSpc>
                        <a:spcBef>
                          <a:spcPts val="0"/>
                        </a:spcBef>
                        <a:spcAft>
                          <a:spcPts val="0"/>
                        </a:spcAft>
                      </a:pPr>
                      <a:r>
                        <a:rPr lang="en-US" sz="1100">
                          <a:effectLst/>
                        </a:rPr>
                        <a:t>3.85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19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9921502"/>
                  </a:ext>
                </a:extLst>
              </a:tr>
            </a:tbl>
          </a:graphicData>
        </a:graphic>
      </p:graphicFrame>
    </p:spTree>
    <p:extLst>
      <p:ext uri="{BB962C8B-B14F-4D97-AF65-F5344CB8AC3E}">
        <p14:creationId xmlns:p14="http://schemas.microsoft.com/office/powerpoint/2010/main" val="300255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6516" y="228600"/>
            <a:ext cx="8001000" cy="5032147"/>
          </a:xfrm>
          <a:prstGeom prst="rect">
            <a:avLst/>
          </a:prstGeom>
          <a:noFill/>
        </p:spPr>
        <p:txBody>
          <a:bodyPr wrap="square" rtlCol="0">
            <a:spAutoFit/>
          </a:bodyPr>
          <a:lstStyle/>
          <a:p>
            <a:pPr algn="ctr"/>
            <a:r>
              <a:rPr lang="en-US" sz="3200" b="1" u="sng" dirty="0"/>
              <a:t>School Nominee Info</a:t>
            </a:r>
          </a:p>
          <a:p>
            <a:pPr algn="ctr"/>
            <a:r>
              <a:rPr lang="en-US" sz="3200" b="1" dirty="0"/>
              <a:t>What is due via email by October 4</a:t>
            </a:r>
            <a:r>
              <a:rPr lang="en-US" sz="3200" b="1" baseline="30000" dirty="0"/>
              <a:t>th</a:t>
            </a:r>
            <a:r>
              <a:rPr lang="en-US" sz="3200" b="1" dirty="0"/>
              <a:t> at 9am?</a:t>
            </a:r>
          </a:p>
          <a:p>
            <a:pPr marL="457200" indent="-457200">
              <a:buFont typeface="Arial" panose="020B0604020202020204" pitchFamily="34" charset="0"/>
              <a:buChar char="•"/>
            </a:pPr>
            <a:endParaRPr lang="en-US" sz="100" dirty="0"/>
          </a:p>
          <a:p>
            <a:pPr marL="457200" indent="-457200">
              <a:buFont typeface="Arial" panose="020B0604020202020204" pitchFamily="34" charset="0"/>
              <a:buChar char="•"/>
            </a:pPr>
            <a:r>
              <a:rPr lang="en-US" sz="2400" dirty="0"/>
              <a:t>Lilly High School Report Form </a:t>
            </a:r>
          </a:p>
          <a:p>
            <a:pPr marL="457200" indent="-457200">
              <a:buFont typeface="Arial" panose="020B0604020202020204" pitchFamily="34" charset="0"/>
              <a:buChar char="•"/>
            </a:pPr>
            <a:r>
              <a:rPr lang="en-US" sz="2400" dirty="0"/>
              <a:t>Transcript (make sure UNWEIGHTED GPA is on there!)</a:t>
            </a:r>
          </a:p>
          <a:p>
            <a:pPr marL="457200" indent="-457200">
              <a:buFont typeface="Arial" panose="020B0604020202020204" pitchFamily="34" charset="0"/>
              <a:buChar char="•"/>
            </a:pPr>
            <a:r>
              <a:rPr lang="en-US" sz="2400" dirty="0"/>
              <a:t>Scholastic Profile</a:t>
            </a:r>
          </a:p>
          <a:p>
            <a:pPr marL="457200" indent="-457200">
              <a:buFont typeface="Arial" panose="020B0604020202020204" pitchFamily="34" charset="0"/>
              <a:buChar char="•"/>
            </a:pPr>
            <a:r>
              <a:rPr lang="en-US" sz="2400" dirty="0"/>
              <a:t>LECSP Recommendation Form </a:t>
            </a:r>
          </a:p>
          <a:p>
            <a:pPr marL="914400" lvl="1" indent="-457200">
              <a:buFont typeface="Arial" panose="020B0604020202020204" pitchFamily="34" charset="0"/>
              <a:buChar char="•"/>
            </a:pPr>
            <a:r>
              <a:rPr lang="en-US" sz="2000" dirty="0"/>
              <a:t>This is our version of a recommendation letter. Please take your time when completing; reviewers find this very helpful. Students are asked to include the names of 2 school staff who can provide insight for this part. You can find these names in their application under the Recommendation Contacts. </a:t>
            </a:r>
            <a:r>
              <a:rPr lang="en-US" sz="2000" u="sng" dirty="0"/>
              <a:t>Any school personnel may complete this form.</a:t>
            </a:r>
          </a:p>
          <a:p>
            <a:pPr algn="ctr"/>
            <a:r>
              <a:rPr lang="en-US" b="1" u="sng" dirty="0">
                <a:solidFill>
                  <a:srgbClr val="FF0000"/>
                </a:solidFill>
              </a:rPr>
              <a:t>* </a:t>
            </a:r>
            <a:r>
              <a:rPr lang="en-US" sz="1600" b="1" u="sng" dirty="0">
                <a:solidFill>
                  <a:srgbClr val="FF0000"/>
                </a:solidFill>
              </a:rPr>
              <a:t>Please send each form as it’s own PDF/Document. They must be individually uploaded to the application in different “spots”.</a:t>
            </a:r>
          </a:p>
        </p:txBody>
      </p:sp>
      <p:pic>
        <p:nvPicPr>
          <p:cNvPr id="5" name="Picture 4"/>
          <p:cNvPicPr>
            <a:picLocks noChangeAspect="1"/>
          </p:cNvPicPr>
          <p:nvPr/>
        </p:nvPicPr>
        <p:blipFill>
          <a:blip r:embed="rId2"/>
          <a:stretch>
            <a:fillRect/>
          </a:stretch>
        </p:blipFill>
        <p:spPr>
          <a:xfrm>
            <a:off x="50033" y="5105400"/>
            <a:ext cx="9093967" cy="1752600"/>
          </a:xfrm>
          <a:prstGeom prst="rect">
            <a:avLst/>
          </a:prstGeom>
        </p:spPr>
      </p:pic>
    </p:spTree>
    <p:extLst>
      <p:ext uri="{BB962C8B-B14F-4D97-AF65-F5344CB8AC3E}">
        <p14:creationId xmlns:p14="http://schemas.microsoft.com/office/powerpoint/2010/main" val="344433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b="17127"/>
          <a:stretch/>
        </p:blipFill>
        <p:spPr>
          <a:xfrm>
            <a:off x="1905000" y="152400"/>
            <a:ext cx="5334000" cy="6561698"/>
          </a:xfrm>
          <a:prstGeom prst="rect">
            <a:avLst/>
          </a:prstGeom>
        </p:spPr>
      </p:pic>
    </p:spTree>
    <p:extLst>
      <p:ext uri="{BB962C8B-B14F-4D97-AF65-F5344CB8AC3E}">
        <p14:creationId xmlns:p14="http://schemas.microsoft.com/office/powerpoint/2010/main" val="747367107"/>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57200" y="152400"/>
            <a:ext cx="4839140" cy="5179725"/>
          </a:xfrm>
          <a:prstGeom prst="rect">
            <a:avLst/>
          </a:prstGeom>
        </p:spPr>
      </p:pic>
      <p:pic>
        <p:nvPicPr>
          <p:cNvPr id="8" name="Picture 7"/>
          <p:cNvPicPr>
            <a:picLocks noChangeAspect="1"/>
          </p:cNvPicPr>
          <p:nvPr/>
        </p:nvPicPr>
        <p:blipFill>
          <a:blip r:embed="rId3"/>
          <a:stretch>
            <a:fillRect/>
          </a:stretch>
        </p:blipFill>
        <p:spPr>
          <a:xfrm>
            <a:off x="457200" y="5410200"/>
            <a:ext cx="4915340" cy="810626"/>
          </a:xfrm>
          <a:prstGeom prst="rect">
            <a:avLst/>
          </a:prstGeom>
        </p:spPr>
      </p:pic>
      <p:sp>
        <p:nvSpPr>
          <p:cNvPr id="2" name="TextBox 1"/>
          <p:cNvSpPr txBox="1"/>
          <p:nvPr/>
        </p:nvSpPr>
        <p:spPr>
          <a:xfrm>
            <a:off x="5296340" y="117231"/>
            <a:ext cx="3581400" cy="6463308"/>
          </a:xfrm>
          <a:prstGeom prst="rect">
            <a:avLst/>
          </a:prstGeom>
          <a:noFill/>
        </p:spPr>
        <p:txBody>
          <a:bodyPr wrap="square" rtlCol="0">
            <a:spAutoFit/>
          </a:bodyPr>
          <a:lstStyle/>
          <a:p>
            <a:r>
              <a:rPr lang="en-US" b="1" dirty="0">
                <a:solidFill>
                  <a:srgbClr val="FF0000"/>
                </a:solidFill>
              </a:rPr>
              <a:t>We only need 1 from completed for your nominee.</a:t>
            </a:r>
          </a:p>
          <a:p>
            <a:endParaRPr lang="en-US" dirty="0">
              <a:solidFill>
                <a:schemeClr val="accent6">
                  <a:lumMod val="75000"/>
                </a:schemeClr>
              </a:solidFill>
            </a:endParaRPr>
          </a:p>
          <a:p>
            <a:r>
              <a:rPr lang="en-US" dirty="0">
                <a:solidFill>
                  <a:schemeClr val="accent6">
                    <a:lumMod val="75000"/>
                  </a:schemeClr>
                </a:solidFill>
              </a:rPr>
              <a:t>It can be completed by any school personnel. </a:t>
            </a:r>
          </a:p>
          <a:p>
            <a:endParaRPr lang="en-US" dirty="0">
              <a:solidFill>
                <a:schemeClr val="accent6">
                  <a:lumMod val="75000"/>
                </a:schemeClr>
              </a:solidFill>
            </a:endParaRPr>
          </a:p>
          <a:p>
            <a:r>
              <a:rPr lang="en-US" dirty="0">
                <a:solidFill>
                  <a:schemeClr val="accent6">
                    <a:lumMod val="75000"/>
                  </a:schemeClr>
                </a:solidFill>
              </a:rPr>
              <a:t>Suggestion: Discuss these points with the two people the student listed in the recommendation section and then fill out.</a:t>
            </a:r>
          </a:p>
          <a:p>
            <a:endParaRPr lang="en-US" dirty="0">
              <a:solidFill>
                <a:schemeClr val="accent6">
                  <a:lumMod val="75000"/>
                </a:schemeClr>
              </a:solidFill>
            </a:endParaRPr>
          </a:p>
          <a:p>
            <a:r>
              <a:rPr lang="en-US" dirty="0">
                <a:solidFill>
                  <a:schemeClr val="accent6">
                    <a:lumMod val="75000"/>
                  </a:schemeClr>
                </a:solidFill>
              </a:rPr>
              <a:t>This is an opportunity for you to share things that the student did not put in the application.</a:t>
            </a:r>
          </a:p>
          <a:p>
            <a:endParaRPr lang="en-US" dirty="0">
              <a:solidFill>
                <a:schemeClr val="accent6">
                  <a:lumMod val="75000"/>
                </a:schemeClr>
              </a:solidFill>
            </a:endParaRPr>
          </a:p>
          <a:p>
            <a:r>
              <a:rPr lang="en-US" dirty="0">
                <a:solidFill>
                  <a:schemeClr val="accent6">
                    <a:lumMod val="75000"/>
                  </a:schemeClr>
                </a:solidFill>
              </a:rPr>
              <a:t>Please type these if possible.</a:t>
            </a:r>
          </a:p>
          <a:p>
            <a:endParaRPr lang="en-US" dirty="0">
              <a:solidFill>
                <a:schemeClr val="accent6">
                  <a:lumMod val="75000"/>
                </a:schemeClr>
              </a:solidFill>
            </a:endParaRPr>
          </a:p>
          <a:p>
            <a:r>
              <a:rPr lang="en-US" dirty="0">
                <a:solidFill>
                  <a:schemeClr val="accent6">
                    <a:lumMod val="75000"/>
                  </a:schemeClr>
                </a:solidFill>
              </a:rPr>
              <a:t>These carry weight with reviewers.</a:t>
            </a:r>
          </a:p>
          <a:p>
            <a:endParaRPr lang="en-US" dirty="0">
              <a:solidFill>
                <a:schemeClr val="accent6">
                  <a:lumMod val="75000"/>
                </a:schemeClr>
              </a:solidFill>
            </a:endParaRPr>
          </a:p>
          <a:p>
            <a:r>
              <a:rPr lang="en-US" dirty="0">
                <a:solidFill>
                  <a:schemeClr val="accent6">
                    <a:lumMod val="75000"/>
                  </a:schemeClr>
                </a:solidFill>
              </a:rPr>
              <a:t>The student DOES NOT see the completed form. This is your opportunity to really help your student stand out.</a:t>
            </a:r>
          </a:p>
        </p:txBody>
      </p:sp>
    </p:spTree>
    <p:extLst>
      <p:ext uri="{BB962C8B-B14F-4D97-AF65-F5344CB8AC3E}">
        <p14:creationId xmlns:p14="http://schemas.microsoft.com/office/powerpoint/2010/main" val="3546686698"/>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6400" y="457200"/>
            <a:ext cx="5475365" cy="5837582"/>
          </a:xfrm>
          <a:prstGeom prst="rect">
            <a:avLst/>
          </a:prstGeom>
        </p:spPr>
      </p:pic>
      <p:sp>
        <p:nvSpPr>
          <p:cNvPr id="2" name="Oval 1"/>
          <p:cNvSpPr/>
          <p:nvPr/>
        </p:nvSpPr>
        <p:spPr>
          <a:xfrm>
            <a:off x="1676400" y="3962400"/>
            <a:ext cx="2819400" cy="45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93972"/>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C97-62BB-FDC2-E592-0223A9DE48CF}"/>
              </a:ext>
            </a:extLst>
          </p:cNvPr>
          <p:cNvSpPr>
            <a:spLocks noGrp="1"/>
          </p:cNvSpPr>
          <p:nvPr>
            <p:ph type="title"/>
          </p:nvPr>
        </p:nvSpPr>
        <p:spPr/>
        <p:txBody>
          <a:bodyPr/>
          <a:lstStyle/>
          <a:p>
            <a:r>
              <a:rPr lang="en-US" dirty="0"/>
              <a:t>Lilly Scholarship Marketing Material Available</a:t>
            </a:r>
          </a:p>
        </p:txBody>
      </p:sp>
      <p:sp>
        <p:nvSpPr>
          <p:cNvPr id="3" name="Content Placeholder 2">
            <a:extLst>
              <a:ext uri="{FF2B5EF4-FFF2-40B4-BE49-F238E27FC236}">
                <a16:creationId xmlns:a16="http://schemas.microsoft.com/office/drawing/2014/main" id="{4BAB1004-A87E-045C-8B47-FD196B809773}"/>
              </a:ext>
            </a:extLst>
          </p:cNvPr>
          <p:cNvSpPr>
            <a:spLocks noGrp="1"/>
          </p:cNvSpPr>
          <p:nvPr>
            <p:ph idx="1"/>
          </p:nvPr>
        </p:nvSpPr>
        <p:spPr/>
        <p:txBody>
          <a:bodyPr/>
          <a:lstStyle/>
          <a:p>
            <a:r>
              <a:rPr lang="en-US" dirty="0"/>
              <a:t>One page flyer </a:t>
            </a:r>
          </a:p>
          <a:p>
            <a:r>
              <a:rPr lang="en-US" dirty="0"/>
              <a:t>Front-back overview of scholarship</a:t>
            </a:r>
          </a:p>
          <a:p>
            <a:pPr lvl="1"/>
            <a:r>
              <a:rPr lang="en-US" dirty="0"/>
              <a:t>Briefly covers questions asked in the application – a sneak peak </a:t>
            </a:r>
          </a:p>
          <a:p>
            <a:pPr lvl="1"/>
            <a:endParaRPr lang="en-US" dirty="0"/>
          </a:p>
          <a:p>
            <a:pPr marL="0" indent="0">
              <a:buNone/>
            </a:pPr>
            <a:r>
              <a:rPr lang="en-US" dirty="0"/>
              <a:t>I will email those today. If you need printed copies, Legacy can mail them to you. </a:t>
            </a:r>
          </a:p>
        </p:txBody>
      </p:sp>
    </p:spTree>
    <p:extLst>
      <p:ext uri="{BB962C8B-B14F-4D97-AF65-F5344CB8AC3E}">
        <p14:creationId xmlns:p14="http://schemas.microsoft.com/office/powerpoint/2010/main" val="343488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7314-FE91-87C3-6B0B-B463447C4A6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47703D1-43FD-2DB0-D770-928F903711BA}"/>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BA47A544-F8F5-FAE6-CB9F-B78B2CFB8D83}"/>
              </a:ext>
            </a:extLst>
          </p:cNvPr>
          <p:cNvPicPr>
            <a:picLocks noChangeAspect="1"/>
          </p:cNvPicPr>
          <p:nvPr/>
        </p:nvPicPr>
        <p:blipFill>
          <a:blip r:embed="rId2"/>
          <a:stretch>
            <a:fillRect/>
          </a:stretch>
        </p:blipFill>
        <p:spPr>
          <a:xfrm>
            <a:off x="1913860" y="0"/>
            <a:ext cx="5316280" cy="6858000"/>
          </a:xfrm>
          <a:prstGeom prst="rect">
            <a:avLst/>
          </a:prstGeom>
        </p:spPr>
      </p:pic>
    </p:spTree>
    <p:extLst>
      <p:ext uri="{BB962C8B-B14F-4D97-AF65-F5344CB8AC3E}">
        <p14:creationId xmlns:p14="http://schemas.microsoft.com/office/powerpoint/2010/main" val="125071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16200000">
            <a:off x="-1066800" y="1524000"/>
            <a:ext cx="6019800" cy="2971800"/>
          </a:xfrm>
          <a:prstGeom prst="rect">
            <a:avLst/>
          </a:prstGeom>
          <a:solidFill>
            <a:srgbClr val="2F424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33400"/>
            <a:ext cx="9144000" cy="3276600"/>
          </a:xfrm>
          <a:prstGeom prst="rect">
            <a:avLst/>
          </a:prstGeom>
          <a:solidFill>
            <a:srgbClr val="BEBA7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
          <p:cNvSpPr/>
          <p:nvPr/>
        </p:nvSpPr>
        <p:spPr>
          <a:xfrm>
            <a:off x="-50800" y="5600699"/>
            <a:ext cx="9220200" cy="1257301"/>
          </a:xfrm>
          <a:custGeom>
            <a:avLst/>
            <a:gdLst>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1356 h 840581"/>
              <a:gd name="connsiteX1" fmla="*/ 4036219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207731 h 1046956"/>
              <a:gd name="connsiteX1" fmla="*/ 4036219 w 9144000"/>
              <a:gd name="connsiteY1" fmla="*/ 206375 h 1046956"/>
              <a:gd name="connsiteX2" fmla="*/ 5183981 w 9144000"/>
              <a:gd name="connsiteY2" fmla="*/ 206375 h 1046956"/>
              <a:gd name="connsiteX3" fmla="*/ 9144000 w 9144000"/>
              <a:gd name="connsiteY3" fmla="*/ 207731 h 1046956"/>
              <a:gd name="connsiteX4" fmla="*/ 9144000 w 9144000"/>
              <a:gd name="connsiteY4" fmla="*/ 1046956 h 1046956"/>
              <a:gd name="connsiteX5" fmla="*/ 0 w 9144000"/>
              <a:gd name="connsiteY5" fmla="*/ 1046956 h 1046956"/>
              <a:gd name="connsiteX6" fmla="*/ 0 w 9144000"/>
              <a:gd name="connsiteY6" fmla="*/ 207731 h 1046956"/>
              <a:gd name="connsiteX0" fmla="*/ 0 w 9144000"/>
              <a:gd name="connsiteY0" fmla="*/ 376880 h 1216105"/>
              <a:gd name="connsiteX1" fmla="*/ 4036219 w 9144000"/>
              <a:gd name="connsiteY1" fmla="*/ 375524 h 1216105"/>
              <a:gd name="connsiteX2" fmla="*/ 5183981 w 9144000"/>
              <a:gd name="connsiteY2" fmla="*/ 375524 h 1216105"/>
              <a:gd name="connsiteX3" fmla="*/ 9144000 w 9144000"/>
              <a:gd name="connsiteY3" fmla="*/ 376880 h 1216105"/>
              <a:gd name="connsiteX4" fmla="*/ 9144000 w 9144000"/>
              <a:gd name="connsiteY4" fmla="*/ 1216105 h 1216105"/>
              <a:gd name="connsiteX5" fmla="*/ 0 w 9144000"/>
              <a:gd name="connsiteY5" fmla="*/ 1216105 h 1216105"/>
              <a:gd name="connsiteX6" fmla="*/ 0 w 9144000"/>
              <a:gd name="connsiteY6" fmla="*/ 376880 h 1216105"/>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1356 h 840581"/>
              <a:gd name="connsiteX1" fmla="*/ 5183981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2154 h 841379"/>
              <a:gd name="connsiteX1" fmla="*/ 3929063 w 9144000"/>
              <a:gd name="connsiteY1" fmla="*/ 0 h 841379"/>
              <a:gd name="connsiteX2" fmla="*/ 9144000 w 9144000"/>
              <a:gd name="connsiteY2" fmla="*/ 2154 h 841379"/>
              <a:gd name="connsiteX3" fmla="*/ 9144000 w 9144000"/>
              <a:gd name="connsiteY3" fmla="*/ 841379 h 841379"/>
              <a:gd name="connsiteX4" fmla="*/ 0 w 9144000"/>
              <a:gd name="connsiteY4" fmla="*/ 841379 h 841379"/>
              <a:gd name="connsiteX5" fmla="*/ 0 w 9144000"/>
              <a:gd name="connsiteY5" fmla="*/ 2154 h 841379"/>
              <a:gd name="connsiteX0" fmla="*/ 0 w 9144000"/>
              <a:gd name="connsiteY0" fmla="*/ 4433 h 843658"/>
              <a:gd name="connsiteX1" fmla="*/ 3929063 w 9144000"/>
              <a:gd name="connsiteY1" fmla="*/ 2279 h 843658"/>
              <a:gd name="connsiteX2" fmla="*/ 4945856 w 9144000"/>
              <a:gd name="connsiteY2" fmla="*/ 0 h 843658"/>
              <a:gd name="connsiteX3" fmla="*/ 9144000 w 9144000"/>
              <a:gd name="connsiteY3" fmla="*/ 4433 h 843658"/>
              <a:gd name="connsiteX4" fmla="*/ 9144000 w 9144000"/>
              <a:gd name="connsiteY4" fmla="*/ 843658 h 843658"/>
              <a:gd name="connsiteX5" fmla="*/ 0 w 9144000"/>
              <a:gd name="connsiteY5" fmla="*/ 843658 h 843658"/>
              <a:gd name="connsiteX6" fmla="*/ 0 w 9144000"/>
              <a:gd name="connsiteY6" fmla="*/ 4433 h 843658"/>
              <a:gd name="connsiteX0" fmla="*/ 0 w 9144000"/>
              <a:gd name="connsiteY0" fmla="*/ 4433 h 843658"/>
              <a:gd name="connsiteX1" fmla="*/ 3929063 w 9144000"/>
              <a:gd name="connsiteY1" fmla="*/ 2279 h 843658"/>
              <a:gd name="connsiteX2" fmla="*/ 4433888 w 9144000"/>
              <a:gd name="connsiteY2" fmla="*/ 0 h 843658"/>
              <a:gd name="connsiteX3" fmla="*/ 4945856 w 9144000"/>
              <a:gd name="connsiteY3" fmla="*/ 0 h 843658"/>
              <a:gd name="connsiteX4" fmla="*/ 9144000 w 9144000"/>
              <a:gd name="connsiteY4" fmla="*/ 4433 h 843658"/>
              <a:gd name="connsiteX5" fmla="*/ 9144000 w 9144000"/>
              <a:gd name="connsiteY5" fmla="*/ 843658 h 843658"/>
              <a:gd name="connsiteX6" fmla="*/ 0 w 9144000"/>
              <a:gd name="connsiteY6" fmla="*/ 843658 h 843658"/>
              <a:gd name="connsiteX7" fmla="*/ 0 w 9144000"/>
              <a:gd name="connsiteY7" fmla="*/ 4433 h 843658"/>
              <a:gd name="connsiteX0" fmla="*/ 0 w 9144000"/>
              <a:gd name="connsiteY0" fmla="*/ 291733 h 1130958"/>
              <a:gd name="connsiteX1" fmla="*/ 3929063 w 9144000"/>
              <a:gd name="connsiteY1" fmla="*/ 289579 h 1130958"/>
              <a:gd name="connsiteX2" fmla="*/ 4431507 w 9144000"/>
              <a:gd name="connsiteY2" fmla="*/ 0 h 1130958"/>
              <a:gd name="connsiteX3" fmla="*/ 4945856 w 9144000"/>
              <a:gd name="connsiteY3" fmla="*/ 287300 h 1130958"/>
              <a:gd name="connsiteX4" fmla="*/ 9144000 w 9144000"/>
              <a:gd name="connsiteY4" fmla="*/ 291733 h 1130958"/>
              <a:gd name="connsiteX5" fmla="*/ 9144000 w 9144000"/>
              <a:gd name="connsiteY5" fmla="*/ 1130958 h 1130958"/>
              <a:gd name="connsiteX6" fmla="*/ 0 w 9144000"/>
              <a:gd name="connsiteY6" fmla="*/ 1130958 h 1130958"/>
              <a:gd name="connsiteX7" fmla="*/ 0 w 9144000"/>
              <a:gd name="connsiteY7" fmla="*/ 291733 h 1130958"/>
              <a:gd name="connsiteX0" fmla="*/ 0 w 9144000"/>
              <a:gd name="connsiteY0" fmla="*/ 294014 h 1133239"/>
              <a:gd name="connsiteX1" fmla="*/ 3929063 w 9144000"/>
              <a:gd name="connsiteY1" fmla="*/ 291860 h 1133239"/>
              <a:gd name="connsiteX2" fmla="*/ 4436270 w 9144000"/>
              <a:gd name="connsiteY2" fmla="*/ 0 h 1133239"/>
              <a:gd name="connsiteX3" fmla="*/ 4945856 w 9144000"/>
              <a:gd name="connsiteY3" fmla="*/ 289581 h 1133239"/>
              <a:gd name="connsiteX4" fmla="*/ 9144000 w 9144000"/>
              <a:gd name="connsiteY4" fmla="*/ 294014 h 1133239"/>
              <a:gd name="connsiteX5" fmla="*/ 9144000 w 9144000"/>
              <a:gd name="connsiteY5" fmla="*/ 1133239 h 1133239"/>
              <a:gd name="connsiteX6" fmla="*/ 0 w 9144000"/>
              <a:gd name="connsiteY6" fmla="*/ 1133239 h 1133239"/>
              <a:gd name="connsiteX7" fmla="*/ 0 w 9144000"/>
              <a:gd name="connsiteY7" fmla="*/ 294014 h 1133239"/>
              <a:gd name="connsiteX0" fmla="*/ 0 w 9144000"/>
              <a:gd name="connsiteY0" fmla="*/ 239290 h 1078515"/>
              <a:gd name="connsiteX1" fmla="*/ 3929063 w 9144000"/>
              <a:gd name="connsiteY1" fmla="*/ 237136 h 1078515"/>
              <a:gd name="connsiteX2" fmla="*/ 4445795 w 9144000"/>
              <a:gd name="connsiteY2" fmla="*/ 0 h 1078515"/>
              <a:gd name="connsiteX3" fmla="*/ 4945856 w 9144000"/>
              <a:gd name="connsiteY3" fmla="*/ 234857 h 1078515"/>
              <a:gd name="connsiteX4" fmla="*/ 9144000 w 9144000"/>
              <a:gd name="connsiteY4" fmla="*/ 239290 h 1078515"/>
              <a:gd name="connsiteX5" fmla="*/ 9144000 w 9144000"/>
              <a:gd name="connsiteY5" fmla="*/ 1078515 h 1078515"/>
              <a:gd name="connsiteX6" fmla="*/ 0 w 9144000"/>
              <a:gd name="connsiteY6" fmla="*/ 1078515 h 1078515"/>
              <a:gd name="connsiteX7" fmla="*/ 0 w 9144000"/>
              <a:gd name="connsiteY7" fmla="*/ 239290 h 1078515"/>
              <a:gd name="connsiteX0" fmla="*/ 0 w 9144000"/>
              <a:gd name="connsiteY0" fmla="*/ 319096 h 1158321"/>
              <a:gd name="connsiteX1" fmla="*/ 3929063 w 9144000"/>
              <a:gd name="connsiteY1" fmla="*/ 316942 h 1158321"/>
              <a:gd name="connsiteX2" fmla="*/ 4448176 w 9144000"/>
              <a:gd name="connsiteY2" fmla="*/ 0 h 1158321"/>
              <a:gd name="connsiteX3" fmla="*/ 4945856 w 9144000"/>
              <a:gd name="connsiteY3" fmla="*/ 314663 h 1158321"/>
              <a:gd name="connsiteX4" fmla="*/ 9144000 w 9144000"/>
              <a:gd name="connsiteY4" fmla="*/ 319096 h 1158321"/>
              <a:gd name="connsiteX5" fmla="*/ 9144000 w 9144000"/>
              <a:gd name="connsiteY5" fmla="*/ 1158321 h 1158321"/>
              <a:gd name="connsiteX6" fmla="*/ 0 w 9144000"/>
              <a:gd name="connsiteY6" fmla="*/ 1158321 h 1158321"/>
              <a:gd name="connsiteX7" fmla="*/ 0 w 9144000"/>
              <a:gd name="connsiteY7" fmla="*/ 319096 h 1158321"/>
              <a:gd name="connsiteX0" fmla="*/ 0 w 9144000"/>
              <a:gd name="connsiteY0" fmla="*/ 319098 h 1158323"/>
              <a:gd name="connsiteX1" fmla="*/ 3929063 w 9144000"/>
              <a:gd name="connsiteY1" fmla="*/ 316944 h 1158323"/>
              <a:gd name="connsiteX2" fmla="*/ 4448176 w 9144000"/>
              <a:gd name="connsiteY2" fmla="*/ 2 h 1158323"/>
              <a:gd name="connsiteX3" fmla="*/ 4945856 w 9144000"/>
              <a:gd name="connsiteY3" fmla="*/ 314665 h 1158323"/>
              <a:gd name="connsiteX4" fmla="*/ 9144000 w 9144000"/>
              <a:gd name="connsiteY4" fmla="*/ 319098 h 1158323"/>
              <a:gd name="connsiteX5" fmla="*/ 9144000 w 9144000"/>
              <a:gd name="connsiteY5" fmla="*/ 1158323 h 1158323"/>
              <a:gd name="connsiteX6" fmla="*/ 0 w 9144000"/>
              <a:gd name="connsiteY6" fmla="*/ 1158323 h 1158323"/>
              <a:gd name="connsiteX7" fmla="*/ 0 w 9144000"/>
              <a:gd name="connsiteY7" fmla="*/ 319098 h 1158323"/>
              <a:gd name="connsiteX0" fmla="*/ 0 w 9144000"/>
              <a:gd name="connsiteY0" fmla="*/ 246136 h 1085361"/>
              <a:gd name="connsiteX1" fmla="*/ 3929063 w 9144000"/>
              <a:gd name="connsiteY1" fmla="*/ 243982 h 1085361"/>
              <a:gd name="connsiteX2" fmla="*/ 4424363 w 9144000"/>
              <a:gd name="connsiteY2" fmla="*/ 5 h 1085361"/>
              <a:gd name="connsiteX3" fmla="*/ 4945856 w 9144000"/>
              <a:gd name="connsiteY3" fmla="*/ 241703 h 1085361"/>
              <a:gd name="connsiteX4" fmla="*/ 9144000 w 9144000"/>
              <a:gd name="connsiteY4" fmla="*/ 246136 h 1085361"/>
              <a:gd name="connsiteX5" fmla="*/ 9144000 w 9144000"/>
              <a:gd name="connsiteY5" fmla="*/ 1085361 h 1085361"/>
              <a:gd name="connsiteX6" fmla="*/ 0 w 9144000"/>
              <a:gd name="connsiteY6" fmla="*/ 1085361 h 1085361"/>
              <a:gd name="connsiteX7" fmla="*/ 0 w 9144000"/>
              <a:gd name="connsiteY7" fmla="*/ 246136 h 1085361"/>
              <a:gd name="connsiteX0" fmla="*/ 0 w 9144000"/>
              <a:gd name="connsiteY0" fmla="*/ 291737 h 1130962"/>
              <a:gd name="connsiteX1" fmla="*/ 3929063 w 9144000"/>
              <a:gd name="connsiteY1" fmla="*/ 289583 h 1130962"/>
              <a:gd name="connsiteX2" fmla="*/ 4429126 w 9144000"/>
              <a:gd name="connsiteY2" fmla="*/ 3 h 1130962"/>
              <a:gd name="connsiteX3" fmla="*/ 4945856 w 9144000"/>
              <a:gd name="connsiteY3" fmla="*/ 287304 h 1130962"/>
              <a:gd name="connsiteX4" fmla="*/ 9144000 w 9144000"/>
              <a:gd name="connsiteY4" fmla="*/ 291737 h 1130962"/>
              <a:gd name="connsiteX5" fmla="*/ 9144000 w 9144000"/>
              <a:gd name="connsiteY5" fmla="*/ 1130962 h 1130962"/>
              <a:gd name="connsiteX6" fmla="*/ 0 w 9144000"/>
              <a:gd name="connsiteY6" fmla="*/ 1130962 h 1130962"/>
              <a:gd name="connsiteX7" fmla="*/ 0 w 9144000"/>
              <a:gd name="connsiteY7" fmla="*/ 291737 h 1130962"/>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36 h 1130961"/>
              <a:gd name="connsiteX1" fmla="*/ 3944677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 name="connsiteX0" fmla="*/ 0 w 9144000"/>
              <a:gd name="connsiteY0" fmla="*/ 291736 h 1130961"/>
              <a:gd name="connsiteX1" fmla="*/ 3929063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30961">
                <a:moveTo>
                  <a:pt x="0" y="291736"/>
                </a:moveTo>
                <a:lnTo>
                  <a:pt x="3929063" y="289582"/>
                </a:lnTo>
                <a:cubicBezTo>
                  <a:pt x="4021139" y="99570"/>
                  <a:pt x="4259661" y="382"/>
                  <a:pt x="4429126" y="2"/>
                </a:cubicBezTo>
                <a:cubicBezTo>
                  <a:pt x="4598591" y="-378"/>
                  <a:pt x="4832350" y="86648"/>
                  <a:pt x="4945856" y="287303"/>
                </a:cubicBezTo>
                <a:lnTo>
                  <a:pt x="9144000" y="291736"/>
                </a:lnTo>
                <a:lnTo>
                  <a:pt x="9144000" y="1130961"/>
                </a:lnTo>
                <a:lnTo>
                  <a:pt x="0" y="1130961"/>
                </a:lnTo>
                <a:lnTo>
                  <a:pt x="0" y="291736"/>
                </a:lnTo>
                <a:close/>
              </a:path>
            </a:pathLst>
          </a:custGeom>
          <a:solidFill>
            <a:schemeClr val="bg1"/>
          </a:solidFill>
          <a:ln w="15875">
            <a:solidFill>
              <a:schemeClr val="accent1"/>
            </a:solidFill>
          </a:ln>
          <a:effectLst>
            <a:outerShdw blurRad="50800" dir="16200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541757" y="586650"/>
            <a:ext cx="5638800" cy="2646878"/>
          </a:xfrm>
          <a:prstGeom prst="rect">
            <a:avLst/>
          </a:prstGeom>
          <a:noFill/>
          <a:effectLst>
            <a:outerShdw blurRad="50800" dist="38100" dir="2700000" algn="tl" rotWithShape="0">
              <a:prstClr val="black">
                <a:alpha val="40000"/>
              </a:prstClr>
            </a:outerShdw>
          </a:effectLst>
        </p:spPr>
        <p:txBody>
          <a:bodyPr wrap="square" rtlCol="0">
            <a:spAutoFit/>
          </a:bodyPr>
          <a:lstStyle/>
          <a:p>
            <a:pPr lvl="1" algn="ctr"/>
            <a:r>
              <a:rPr lang="en-US" sz="3200" kern="0" baseline="0" dirty="0">
                <a:solidFill>
                  <a:srgbClr val="2F4241"/>
                </a:solidFill>
                <a:latin typeface="Arial Black" pitchFamily="34" charset="0"/>
                <a:cs typeface="Arial" pitchFamily="34" charset="0"/>
              </a:rPr>
              <a:t>Jodi Kateiva</a:t>
            </a:r>
            <a:endParaRPr lang="en-US" sz="3200" kern="0" dirty="0">
              <a:solidFill>
                <a:srgbClr val="2F4241"/>
              </a:solidFill>
              <a:latin typeface="Arial Black" pitchFamily="34" charset="0"/>
              <a:cs typeface="Arial" pitchFamily="34" charset="0"/>
            </a:endParaRPr>
          </a:p>
          <a:p>
            <a:pPr lvl="1" algn="ctr"/>
            <a:endParaRPr lang="en-US" sz="1100" kern="0" baseline="0" dirty="0">
              <a:solidFill>
                <a:srgbClr val="2F4241"/>
              </a:solidFill>
              <a:latin typeface="Arial Black" pitchFamily="34" charset="0"/>
              <a:cs typeface="Arial" pitchFamily="34" charset="0"/>
            </a:endParaRPr>
          </a:p>
          <a:p>
            <a:pPr lvl="1" algn="ctr"/>
            <a:r>
              <a:rPr lang="en-US" sz="3200" kern="0" baseline="0" dirty="0">
                <a:solidFill>
                  <a:srgbClr val="2F4241"/>
                </a:solidFill>
                <a:latin typeface="Arial Black" pitchFamily="34" charset="0"/>
                <a:cs typeface="Arial" pitchFamily="34" charset="0"/>
              </a:rPr>
              <a:t>Scholarship Administrator</a:t>
            </a:r>
          </a:p>
          <a:p>
            <a:pPr lvl="1" algn="ctr"/>
            <a:endParaRPr kumimoji="0" lang="en-US" sz="1100" b="0" i="0" u="none" strike="noStrike" kern="0" cap="none" spc="0" normalizeH="0" noProof="0" dirty="0">
              <a:ln>
                <a:noFill/>
              </a:ln>
              <a:solidFill>
                <a:srgbClr val="2F4241"/>
              </a:solidFill>
              <a:effectLst/>
              <a:uLnTx/>
              <a:uFillTx/>
              <a:latin typeface="Arial Black" pitchFamily="34" charset="0"/>
              <a:cs typeface="Arial" pitchFamily="34" charset="0"/>
            </a:endParaRPr>
          </a:p>
          <a:p>
            <a:pPr lvl="1" algn="ctr"/>
            <a:r>
              <a:rPr kumimoji="0" lang="en-US" sz="2400" b="0" i="0" u="none" strike="noStrike" kern="0" cap="none" spc="0" normalizeH="0" noProof="0" dirty="0">
                <a:ln>
                  <a:noFill/>
                </a:ln>
                <a:solidFill>
                  <a:srgbClr val="2F4241"/>
                </a:solidFill>
                <a:effectLst/>
                <a:uLnTx/>
                <a:uFillTx/>
                <a:latin typeface="Arial Black" pitchFamily="34" charset="0"/>
                <a:cs typeface="Arial" pitchFamily="34" charset="0"/>
              </a:rPr>
              <a:t>219-736-1880</a:t>
            </a:r>
          </a:p>
          <a:p>
            <a:pPr lvl="1" algn="ctr"/>
            <a:r>
              <a:rPr lang="en-US" sz="2400" kern="0" baseline="0" dirty="0">
                <a:solidFill>
                  <a:srgbClr val="2F4241"/>
                </a:solidFill>
                <a:latin typeface="Arial Black" pitchFamily="34" charset="0"/>
                <a:cs typeface="Arial" pitchFamily="34" charset="0"/>
              </a:rPr>
              <a:t>jkateiva@legacyfdn.org</a:t>
            </a:r>
            <a:endParaRPr kumimoji="0" lang="en-US" sz="2400" b="0" i="0" u="none" strike="noStrike" kern="0" cap="none" spc="0" normalizeH="0" baseline="0" noProof="0" dirty="0">
              <a:ln>
                <a:noFill/>
              </a:ln>
              <a:solidFill>
                <a:srgbClr val="2F4241"/>
              </a:solidFill>
              <a:effectLst/>
              <a:uLnTx/>
              <a:uFillTx/>
              <a:latin typeface="Arial Black" pitchFamily="34" charset="0"/>
              <a:cs typeface="Arial" pitchFamily="34" charset="0"/>
            </a:endParaRPr>
          </a:p>
        </p:txBody>
      </p:sp>
      <p:sp>
        <p:nvSpPr>
          <p:cNvPr id="6148" name="AutoShape 4" descr="data:image/jpeg;base64,/9j/4AAQSkZJRgABAQAAAQABAAD/2wCEAAkGBg4GDxQQBxMQFBAPFxIWEBAVFBYVEBIQFBcXGBUVEhMXHCgeFxovGRMSHzAgLycpLC84FR8xNTAqNiYrLCkBCQoKDgwOGg8PGiklHCA1NSotNSosKSwqLCksKyopLy01LSkpLCksLCkpKTQ0KSwpKTMqLCkpLCksMCk2LCwpKf/AABEIAOEA4QMBIgACEQEDEQH/xAAcAAEAAgMBAQEAAAAAAAAAAAAABQcEBggCAwH/xABGEAACAQICBQYJCQcDBQAAAAAAAQIDEQQFBgcSITETNEFRcXMXIjWCk7Gys8EyM1JTYXSBkdEUFSNUg6HDcpLSFkJDYvH/xAAaAQEAAgMBAAAAAAAAAAAAAAAAAgMBBQYE/8QALREBAAEDAgQEBgIDAAAAAAAAAAECAxEEMQUSMjMhUoGRFCJBcbHRNFETFaH/2gAMAwEAAhEDEQA/ALxAAAAAAAAAAAHyxWKp4GnKpipKNOmnKcnwjFcWzU8x1tZPl04wlXc3JXTpwlOK32s2uD+wM00zVOIbiDSfDBlP063oZjwwZT9Ot6GZjML/AIW95J9m7A0nwwZT9Ot6GY8MGU/TrehmMwfC3vJPs3YGk+GDKfp1vQzHhgyn6db0MxmD4W95J9m7A0nwwZT9Ot6GY8MGU/TrehmMwfC3vJPs3YGk+GDKfp1vQzHhgyn6db0MxmD4W95J9m7A0nwwZT9Ot6GZ7o628qryUacq13w/gzGYPhr3ln2bmDHwGOhmVNVKF9mV7XVnu3cDIMqJjHhIAAwAAAAAAAAAAAAAAAAg9OPJmL7mr7Jy9mL/AI0Oz4s6h048mYvuavsnL2Y/Ow7PizE7L9P3IZ6qMcozygUOteuUY5RnkAeuUY5RnkAeuUY5RnkAeuUY5RnkAeuUZnZJNyxEL9aI8z8j5xDtQRr6ZdGaM81h53rJUitGeaw871kqeiHIXOqQABAAAAAAAAAAAAAAAABB6ceTMX3NX2Tl7MfnYdnxZ1Dpx5Mxfc1fZOXsx+dh2fFmJ2X6fuQzUAgUOtAAAAAAAAAAAM/I+cQ7UYBn5HziHagjX0y6M0Z5rDzvWSpFaM81h53rJU9EOQudUgACAAAAAAAAAAAAAAAACD048mYvuavsnL2Y/Ow7PizqHTjyZi+5q+ycvZj87Ds+LMTsv0/chmoH5e3EbS61+ZQ61+mXlOCWZYilRk3FVqlODkldxU5KN0uniYe0utfmZGW4/wDdtenWhst0Zwmot7m4SUknbsDFWcTjda/gKo/zdX0UP1HgKo/zdX0UP1JTV/rGr6YYmdHE0aVNQpuacZSbbU4Rtv8A9TN+LoiJc5d1OqtVctVXj6Kt8BVH+bq+ih+pX2mmjkdFMY8NTnKoowhLbaUX4191l2F1awdL6mh1CnVw1OFR1Kmw1JtJLZlK+7/SUdpTpJPSnEvE4iMIScYR2YttWjffd7+khViHv0Nd+5PNXOafTdEg/Npda/MbS61+ZBtX6Z+R84h2oj078CQyPnEO1BGvpl0ZozzWHneslSK0Z5rDzvWSp6Ichc6pAAEAAAAAAAAAAAAAAAAEHpx5Mxfc1fZOXsx+dh2fFnUOnHkzF9zV9k5ezH52HZ8WYnZfp+5DedVmHhis1oxrxjKLjWvGSUou1N2umXt+4sJ9RQ9FD9Dl+lVlRd6TlF9abT/NFx6kK86+HxPLSlK1WFtqTlbxOi5Cifo23EbM4/yxO3hhvv7iwn1GH9FD9DEzXJMJDD1XGhQTVOpZqlC6ey/sJkojW3i6lPNakac6ijydHxVKSjvi77k7EpnDW6W3Ver5c4+rJ1Hc+q/d37ykXcUlqQ5/W+7y95TLtFGy3iPfn0Vvry5lQ7//AB1CS1Z5Vh8TlOHliKNGUnyt5SpxcnarNb21vI3XlzKh3/8AjqFYaKYupDHYWMZ1FHl6C2VOSjZ1I3Wze3WRmcVPVaszd0kRE4xMz+XRP7iwn1GH9FD9B+4sJ9Rh/RQ/QzjVdaFSVLKMQ6baa5GzTaa/jU+DROWqt81dcU538Gia7MFSwVXCrC04QUo177MVG9nT42W/j/c0PI+cQ7UYlXETr/PSnK3Dak5W7Lsy8j5xDtRTM5l09u3NqzyTOcOjNGeaw871kqRWjPNYed6yVL4ctc6pAAEAAAAAAAAAAAAAAAAEHpx5Mxfc1fZOXsx+dh2fFnUOnHkzF9zV9k5ezH52HZ8WYnZfp+5DNRcWovm+J72HsFOouLUXzfE97D2Cqndv+IdifT8rOKD1veVqnd0fZZfhQet7ytU7uj7LJ17NXwzven6SGpDn9b7vL3tMuwpPUhz+t93l72mXYZo2R4j359Fb68uZUO//AMdQqvRbn+F+8Yf3kS1NeXMqHf8A+OoVXotz/C/eMP7yJCrdstF/F93ThqetTyPiP6PvqZthqetTyPiP6PvqZZOzSafu0fePy57M/I+cQ7UYBn5HziHaih1dfTLozRnmsPO9ZKkVozzWHneslT0Q5C51SAAIAAAAAAAAAAAAAAAAIPTjyZi+5q+ycvZj87Ds+LOodOPJmL7mr7Jy9mPzsOz4sxOy/T9yGai4tRfN8T3sPYKdRcWovm+J72HsFVO7f8Q7E+n5WcUHre8rVO7o+yy/Cg9b3lap3dH2WTr2avhne9P0kNSHP633eXvaZdhSepDn9b7vL3tMuwzRsjxHvz6K315cyod//jqFV6Lc/wAL94w/vIlqa8uZUO//AMdQqvRbn+F+8Yf3kSFW7ZaL+L7unDU9ankfEf0ffUzbDU9ankfEf0ffUyydmk0/do+8flz2Z+R84h2owDPyPnEO1FDq6+mXRmjPNYed6yVIrRnmsPO9ZKnohyFzqkAAQAAAAAAAAAAAAAAAAQenHkzF9zV9k5ezH52HZ8WdQ6ceTMX3NX2Tl7MfnYdnxZidl+n7kM1Fw6i+b4nvYewU8iZ0W0pxGiddVsE7xdlVpN+JVh1PqfU+j806aZxLpNVam7ammnd0uYGM0fwWYT28bh8PUm7JznShKVlwW1JXPGj+kGH0loRr5fK8ZbpRfy4TXGE10P8A+rcySuXuW+aicbSwsDkeEyyTlgKFClJqzlTpwhJxunZuKW66X5GaAGJmZ3Y2Oy2hmcVHH0qVWMXdRqQjNKXC6Uk7Ozf5mLS0Xy+hJSo4XCxlFpxkqNNSjJb001Hc7kmLhmKqojESGp61PI+I/o++pmzYzGU8vpyq4uUYU6acpzbsoxXSyg9P9Pqml1TYw+1DCU3/AA6fBza/8lRdfUujtI1TiHr0Viq5ciqNo8WomfkfOIdqMAz8j5xDtRS6Wvpl0ZozzWHneslSK0Z5rDzvWSp6Ichc6pAAEAAAAAAAAAAAAAAAAEHpw7ZZi7/U1fZOX8eturDZ6viyx9bk8fhMZW5Wq4Ua8NmnszahKhazjUgn1uSd1vuVxl8E47+gjVOIe/Q2f8lzOdmYACl0rOyvPMVkjk8rrVKTnZT2Hbatwuvxf5kh/wBeZt/OYj/cv0IEyctwf7wr0qLezy1SnDatfZ25KN7dPEyrqt0T81UR7LN1R6S43OcbVhmVerVhGi5KM3dKXKU1dbupv8y2jStCdWy0NrzrLEOrt03T2eT2LXlGV77T+j/c3Utp28XM6uuiu5m3t7ND1vZziclwlGeWVZ0pSrbMpQdm48nN2f4pfkVT/wBeZt/OYj/cv0Lv040PWmdGnSdV0uTnt7Wxt38WUbW2lb5X9ijNMNHFori5YZVOU2Ywlt7OzfbV7bN36yNWWz4fNmqjkmImr7PjmWlGPzeHJ5jiK1SndPYlLxdpcG0uJFgFbbU0xTGIgM/I+cQ7UYBn5HziHagxX0y6M0Z5rDzvWSpFaM81h53rJU9EOQudUgACAAAAAAAAAAAAAAHmonJNQdnZ2fUz0AOXNOMux1OvOOcubxEXebk77ceiUXwceroIrBVFUj4pcOuzJ43o4pSpqTTpSg2+Umk7pxXBpXd/9RS+BtTnKNN3S6SFcNpw67ivl/tngAqdAGbkuJjg8VQqV3aFOrSlN2vaMZxbdlx3JmEAxMZjC/8AwtZN9dP0NX/iPC1k310/Q1f+JQAJ88tb/rLP9z/z9L/8LWTfXT9DV/4lYaZ55gc/zKrXg3OjKilTfjwfLRg9m6te21ZdW808GJqmV1nRW7VXNTMpTP6eBpzj+45VJQtLbc73Tcm4pXS4RcVfps30kWAReymMRgJTRukquJhfoZFmZlFf9nrQkutBivxpl0pkND9nw1NXvdbX+7fb+5IEJoniY1sOkpJy+Va92k+HqJs9EOQuRMVTkAAQAAAAAAAAAAAAAAA81KkaScqjSjFNtt2SS4tvoAr/AFy5RTxGDjiZNqpQlGMeqUajs1a/4/gUHGCpV5Knw3N9rVzcdZGnmKzyc6HKx5CNSXIxpq0JwjJqM2+Ley18EjVcNQVNXfF8X0kKpbPh9mqqvn+kPuACp0IAAAAAAAD9jHadkfldPDfOqx9sHNQqRcuF0W5l2heX6XUFGtFwrKN4VoPf0rxovxWk3Hqf2kojLyarUTYjOMqbo1Y1vkskqOR4yrTlXwtGrKlTttVFB7G9q1n08V+ZceSam8tymVOpU26lajLb277EJtS2oqdNXTStb7ek3uEFTSUEkluSW5JLgkiXI19fFJ5fljxavoLgcTldN0s0pbNRRhJVU1Km4yS/h3+kpbV935qzNqALGprr56uaQABAAAAAAAAAAAAAADQtZemktHo/s9TDKpTxNOonOVTZjJNWklspyVtpb317jN051h09DpKm6bqTnCUk1OKUWnZba3tLi726Ok57zDN8RpRPlMxnKcru7k2/ws+C38OCMTOF1mzVdq5aWOpPHu9RRVm9m3Quq74oy0rH5CmqatE9FMzl1FizFqnlgABhcAAAAAASvwP1La4GRHCzpSjeMn02SbduxAmcJPKtFsXmMl+x0qlS7jfZTtG7snJ8EvtLx0N0alkVGLxbfLSilON04wfFqLXH/t6+G4+Wr7BTw+EU60XDltmUYtWeyluk10XvwNoLqacOb1mqquTNH0gABJrwAAAAAAAAAAAAAAAAA8zkorxnbo/F9X2gULrhzbDY7GyngpSm6ceRrRUbJTg5cJPj8prhu2ek0DLqXJx7TL0pxCxlWX8SdV8o0qk903e7vOLbs+PSeKf8NJMrrluuGW/GansH0oUv2hPk97W/8DFliFTdp9BW3E10xvL7A8U60anyTJjhpNbT+T1hnMbviLXPli6jw2+25O32klo/COOqR2uHSZwri9ROYidmNKjsR2pcLrt/AxoV1NtLoLterHB59gqcsBKdOs9/KSvKMnd7ScL22eNmupcSvNKNUeN0dgsQ3GcZO1Tktqew3wbTSdm+n1XJ8jW1cSiLmMeCN0ewax1eMWdBaK5DSyehF0ktuolKc7JSs0mo342XxZT+herzN4YpftNLkqeyp8tP5LjK1kkrvb/9Xa1t9txe+GoLDQjCLbUEkm+LsrbzNMYebXaiLkRyz4PoACbVgAAAAAAAAAAAAAAAAAAGraycJUxWXTeEpudSk41ItTcJU3C75WNvlNcbG0n40pK0uD4oDkieFq18QnQhKpdN2hFylaKvJySTfDpLSwurd6QZdKvRpNYifJ8hCcnT8RPx3bdZvovu3Fv0cBRwz2qFOnGVtnajGKeyuCulw+w+5jHi9MamqLfJCkMj1NZlTq8pXnQpRVlybbk3G293hu/M3TS7VXg82pTnldNU8QovYjC0adRpbozi9yv17vtN7Awqqu1VRETOzlvPtCMZo/iIUqsFCpVinCnF7e3dtJR2b77q1uws/U5lVZqc8yw8ocknBOpBxkql1dRUle9rpv7S0Z0IVGpTjFyj8ltJuN+p9B9Bj6rI1FcUTR9JV1pzqqpZwq2IyxT/AGiok1Q2oqlOd0pPxluezd8VvRF6HaoK+T4mhiMXKlGnCKlVoeNOfK3k0rvxbb4cH0dPEtkDCqi5VR0y/ErcD9AMo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0" name="AutoShape 6" descr="data:image/jpeg;base64,/9j/4AAQSkZJRgABAQAAAQABAAD/2wCEAAkGBg4GDxQQBxMQFBAPFxIWEBAVFBYVEBIQFBcXGBUVEhMXHCgeFxovGRMSHzAgLycpLC84FR8xNTAqNiYrLCkBCQoKDgwOGg8PGiklHCA1NSotNSosKSwqLCksKyopLy01LSkpLCksLCkpKTQ0KSwpKTMqLCkpLCksMCk2LCwpKf/AABEIAOEA4QMBIgACEQEDEQH/xAAcAAEAAgMBAQEAAAAAAAAAAAAABQcEBggCAwH/xABGEAACAQICBQYJCQcDBQAAAAAAAQIDEQQFBgcSITETNEFRcXMXIjWCk7Gys8EyM1JTYXSBkdEUFSNUg6HDcpLSFkJDYvH/xAAaAQEAAgMBAAAAAAAAAAAAAAAAAgMBBQYE/8QALREBAAEDAgQEBgIDAAAAAAAAAAECAxEEMQUSMjMhUoGRFCJBcbHRNFETFaH/2gAMAwEAAhEDEQA/ALxAAAAAAAAAAAHyxWKp4GnKpipKNOmnKcnwjFcWzU8x1tZPl04wlXc3JXTpwlOK32s2uD+wM00zVOIbiDSfDBlP063oZjwwZT9Ot6GZjML/AIW95J9m7A0nwwZT9Ot6GY8MGU/TrehmMwfC3vJPs3YGk+GDKfp1vQzHhgyn6db0MxmD4W95J9m7A0nwwZT9Ot6GY8MGU/TrehmMwfC3vJPs3YGk+GDKfp1vQzHhgyn6db0MxmD4W95J9m7A0nwwZT9Ot6GZ7o628qryUacq13w/gzGYPhr3ln2bmDHwGOhmVNVKF9mV7XVnu3cDIMqJjHhIAAwAAAAAAAAAAAAAAAAg9OPJmL7mr7Jy9mL/AI0Oz4s6h048mYvuavsnL2Y/Ow7PizE7L9P3IZ6qMcozygUOteuUY5RnkAeuUY5RnkAeuUY5RnkAeuUY5RnkAeuUZnZJNyxEL9aI8z8j5xDtQRr6ZdGaM81h53rJUitGeaw871kqeiHIXOqQABAAAAAAAAAAAAAAAABB6ceTMX3NX2Tl7MfnYdnxZ1Dpx5Mxfc1fZOXsx+dh2fFmJ2X6fuQzUAgUOtAAAAAAAAAAAM/I+cQ7UYBn5HziHagjX0y6M0Z5rDzvWSpFaM81h53rJU9EOQudUgACAAAAAAAAAAAAAAAACD048mYvuavsnL2Y/Ow7PizqHTjyZi+5q+ycvZj87Ds+LMTsv0/chmoH5e3EbS61+ZQ61+mXlOCWZYilRk3FVqlODkldxU5KN0uniYe0utfmZGW4/wDdtenWhst0Zwmot7m4SUknbsDFWcTjda/gKo/zdX0UP1HgKo/zdX0UP1JTV/rGr6YYmdHE0aVNQpuacZSbbU4Rtv8A9TN+LoiJc5d1OqtVctVXj6Kt8BVH+bq+ih+pX2mmjkdFMY8NTnKoowhLbaUX4191l2F1awdL6mh1CnVw1OFR1Kmw1JtJLZlK+7/SUdpTpJPSnEvE4iMIScYR2YttWjffd7+khViHv0Nd+5PNXOafTdEg/Npda/MbS61+ZBtX6Z+R84h2oj078CQyPnEO1BGvpl0ZozzWHneslSK0Z5rDzvWSp6Ichc6pAAEAAAAAAAAAAAAAAAAEHpx5Mxfc1fZOXsx+dh2fFnUOnHkzF9zV9k5ezH52HZ8WYnZfp+5DedVmHhis1oxrxjKLjWvGSUou1N2umXt+4sJ9RQ9FD9Dl+lVlRd6TlF9abT/NFx6kK86+HxPLSlK1WFtqTlbxOi5Cifo23EbM4/yxO3hhvv7iwn1GH9FD9DEzXJMJDD1XGhQTVOpZqlC6ey/sJkojW3i6lPNakac6ijydHxVKSjvi77k7EpnDW6W3Ver5c4+rJ1Hc+q/d37ykXcUlqQ5/W+7y95TLtFGy3iPfn0Vvry5lQ7//AB1CS1Z5Vh8TlOHliKNGUnyt5SpxcnarNb21vI3XlzKh3/8AjqFYaKYupDHYWMZ1FHl6C2VOSjZ1I3Wze3WRmcVPVaszd0kRE4xMz+XRP7iwn1GH9FD9B+4sJ9Rh/RQ/QzjVdaFSVLKMQ6baa5GzTaa/jU+DROWqt81dcU538Gia7MFSwVXCrC04QUo177MVG9nT42W/j/c0PI+cQ7UYlXETr/PSnK3Dak5W7Lsy8j5xDtRTM5l09u3NqzyTOcOjNGeaw871kqRWjPNYed6yVL4ctc6pAAEAAAAAAAAAAAAAAAAEHpx5Mxfc1fZOXsx+dh2fFnUOnHkzF9zV9k5ezH52HZ8WYnZfp+5DNRcWovm+J72HsFOouLUXzfE97D2Cqndv+IdifT8rOKD1veVqnd0fZZfhQet7ytU7uj7LJ17NXwzven6SGpDn9b7vL3tMuwpPUhz+t93l72mXYZo2R4j359Fb68uZUO//AMdQqvRbn+F+8Yf3kS1NeXMqHf8A+OoVXotz/C/eMP7yJCrdstF/F93ThqetTyPiP6PvqZthqetTyPiP6PvqZZOzSafu0fePy57M/I+cQ7UYBn5HziHaih1dfTLozRnmsPO9ZKkVozzWHneslT0Q5C51SAAIAAAAAAAAAAAAAAAAIPTjyZi+5q+ycvZj87Ds+LOodOPJmL7mr7Jy9mPzsOz4sxOy/T9yGai4tRfN8T3sPYKdRcWovm+J72HsFVO7f8Q7E+n5WcUHre8rVO7o+yy/Cg9b3lap3dH2WTr2avhne9P0kNSHP633eXvaZdhSepDn9b7vL3tMuwzRsjxHvz6K315cyod//jqFV6Lc/wAL94w/vIlqa8uZUO//AMdQqvRbn+F+8Yf3kSFW7ZaL+L7unDU9ankfEf0ffUzbDU9ankfEf0ffUyydmk0/do+8flz2Z+R84h2owDPyPnEO1FDq6+mXRmjPNYed6yVIrRnmsPO9ZKnohyFzqkAAQAAAAAAAAAAAAAAAAQenHkzF9zV9k5ezH52HZ8WdQ6ceTMX3NX2Tl7MfnYdnxZidl+n7kM1Fw6i+b4nvYewU8iZ0W0pxGiddVsE7xdlVpN+JVh1PqfU+j806aZxLpNVam7ammnd0uYGM0fwWYT28bh8PUm7JznShKVlwW1JXPGj+kGH0loRr5fK8ZbpRfy4TXGE10P8A+rcySuXuW+aicbSwsDkeEyyTlgKFClJqzlTpwhJxunZuKW66X5GaAGJmZ3Y2Oy2hmcVHH0qVWMXdRqQjNKXC6Uk7Ozf5mLS0Xy+hJSo4XCxlFpxkqNNSjJb001Hc7kmLhmKqojESGp61PI+I/o++pmzYzGU8vpyq4uUYU6acpzbsoxXSyg9P9Pqml1TYw+1DCU3/AA6fBza/8lRdfUujtI1TiHr0Viq5ciqNo8WomfkfOIdqMAz8j5xDtRS6Wvpl0ZozzWHneslSK0Z5rDzvWSp6Ichc6pAAEAAAAAAAAAAAAAAAAEHpw7ZZi7/U1fZOX8eturDZ6viyx9bk8fhMZW5Wq4Ua8NmnszahKhazjUgn1uSd1vuVxl8E47+gjVOIe/Q2f8lzOdmYACl0rOyvPMVkjk8rrVKTnZT2Hbatwuvxf5kh/wBeZt/OYj/cv0IEyctwf7wr0qLezy1SnDatfZ25KN7dPEyrqt0T81UR7LN1R6S43OcbVhmVerVhGi5KM3dKXKU1dbupv8y2jStCdWy0NrzrLEOrt03T2eT2LXlGV77T+j/c3Utp28XM6uuiu5m3t7ND1vZziclwlGeWVZ0pSrbMpQdm48nN2f4pfkVT/wBeZt/OYj/cv0Lv040PWmdGnSdV0uTnt7Wxt38WUbW2lb5X9ijNMNHFori5YZVOU2Ywlt7OzfbV7bN36yNWWz4fNmqjkmImr7PjmWlGPzeHJ5jiK1SndPYlLxdpcG0uJFgFbbU0xTGIgM/I+cQ7UYBn5HziHagxX0y6M0Z5rDzvWSpFaM81h53rJU9EOQudUgACAAAAAAAAAAAAAAHmonJNQdnZ2fUz0AOXNOMux1OvOOcubxEXebk77ceiUXwceroIrBVFUj4pcOuzJ43o4pSpqTTpSg2+Umk7pxXBpXd/9RS+BtTnKNN3S6SFcNpw67ivl/tngAqdAGbkuJjg8VQqV3aFOrSlN2vaMZxbdlx3JmEAxMZjC/8AwtZN9dP0NX/iPC1k310/Q1f+JQAJ88tb/rLP9z/z9L/8LWTfXT9DV/4lYaZ55gc/zKrXg3OjKilTfjwfLRg9m6te21ZdW808GJqmV1nRW7VXNTMpTP6eBpzj+45VJQtLbc73Tcm4pXS4RcVfps30kWAReymMRgJTRukquJhfoZFmZlFf9nrQkutBivxpl0pkND9nw1NXvdbX+7fb+5IEJoniY1sOkpJy+Va92k+HqJs9EOQuRMVTkAAQAAAAAAAAAAAAAAA81KkaScqjSjFNtt2SS4tvoAr/AFy5RTxGDjiZNqpQlGMeqUajs1a/4/gUHGCpV5Knw3N9rVzcdZGnmKzyc6HKx5CNSXIxpq0JwjJqM2+Ley18EjVcNQVNXfF8X0kKpbPh9mqqvn+kPuACp0IAAAAAAAD9jHadkfldPDfOqx9sHNQqRcuF0W5l2heX6XUFGtFwrKN4VoPf0rxovxWk3Hqf2kojLyarUTYjOMqbo1Y1vkskqOR4yrTlXwtGrKlTttVFB7G9q1n08V+ZceSam8tymVOpU26lajLb277EJtS2oqdNXTStb7ek3uEFTSUEkluSW5JLgkiXI19fFJ5fljxavoLgcTldN0s0pbNRRhJVU1Km4yS/h3+kpbV935qzNqALGprr56uaQABAAAAAAAAAAAAAADQtZemktHo/s9TDKpTxNOonOVTZjJNWklspyVtpb317jN051h09DpKm6bqTnCUk1OKUWnZba3tLi726Ok57zDN8RpRPlMxnKcru7k2/ws+C38OCMTOF1mzVdq5aWOpPHu9RRVm9m3Quq74oy0rH5CmqatE9FMzl1FizFqnlgABhcAAAAAASvwP1La4GRHCzpSjeMn02SbduxAmcJPKtFsXmMl+x0qlS7jfZTtG7snJ8EvtLx0N0alkVGLxbfLSilON04wfFqLXH/t6+G4+Wr7BTw+EU60XDltmUYtWeyluk10XvwNoLqacOb1mqquTNH0gABJrwAAAAAAAAAAAAAAAAA8zkorxnbo/F9X2gULrhzbDY7GyngpSm6ceRrRUbJTg5cJPj8prhu2ek0DLqXJx7TL0pxCxlWX8SdV8o0qk903e7vOLbs+PSeKf8NJMrrluuGW/GansH0oUv2hPk97W/8DFliFTdp9BW3E10xvL7A8U60anyTJjhpNbT+T1hnMbviLXPli6jw2+25O32klo/COOqR2uHSZwri9ROYidmNKjsR2pcLrt/AxoV1NtLoLterHB59gqcsBKdOs9/KSvKMnd7ScL22eNmupcSvNKNUeN0dgsQ3GcZO1Tktqew3wbTSdm+n1XJ8jW1cSiLmMeCN0ewax1eMWdBaK5DSyehF0ktuolKc7JSs0mo342XxZT+herzN4YpftNLkqeyp8tP5LjK1kkrvb/9Xa1t9txe+GoLDQjCLbUEkm+LsrbzNMYebXaiLkRyz4PoACbVgAAAAAAAAAAAAAAAAAAGraycJUxWXTeEpudSk41ItTcJU3C75WNvlNcbG0n40pK0uD4oDkieFq18QnQhKpdN2hFylaKvJySTfDpLSwurd6QZdKvRpNYifJ8hCcnT8RPx3bdZvovu3Fv0cBRwz2qFOnGVtnajGKeyuCulw+w+5jHi9MamqLfJCkMj1NZlTq8pXnQpRVlybbk3G293hu/M3TS7VXg82pTnldNU8QovYjC0adRpbozi9yv17vtN7Awqqu1VRETOzlvPtCMZo/iIUqsFCpVinCnF7e3dtJR2b77q1uws/U5lVZqc8yw8ocknBOpBxkql1dRUle9rpv7S0Z0IVGpTjFyj8ltJuN+p9B9Bj6rI1FcUTR9JV1pzqqpZwq2IyxT/AGiok1Q2oqlOd0pPxluezd8VvRF6HaoK+T4mhiMXKlGnCKlVoeNOfK3k0rvxbb4cH0dPEtkDCqi5VR0y/ErcD9AMo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2" name="AutoShape 8" descr="data:image/jpeg;base64,/9j/4AAQSkZJRgABAQAAAQABAAD/2wCEAAkGBwgHBhUIBwgVFgkXDRYYFxUXGRsdIRgcICQhISogHCgkKCggKCYxHR8fLDEiLS4rMTUzISs5ODM4OiktOiwBCgoKDg0OGxAQGDQkICQ0NzU3Ny00KywsNC40LjcvLDcsLCwuLCwsKywsNCw0LDA1LCwsLC0sLCwtLCwsLCwsN//AABEIAP8AxgMBEQACEQEDEQH/xAAcAAEAAgIDAQAAAAAAAAAAAAAABggFBwECBAP/xABFEAABAgIFBAwOAQMFAQAAAAAAAQIDBAUGBxE2ITJ0shIxNUFRU3FzgZGTwhQWFzNSVFVydZKxs9HSYRNEYjRCocHwI//EABoBAQACAwEAAAAAAAAAAAAAAAADBAEFBgL/xAAwEQEAAQIEBAQGAwADAQAAAAAAAQIDBDEyMxESQVEFE3HwFFKBkbHBFSGhImHh8f/aAAwDAQACEQMRAD8A3iAAAAAAAAAwsettXZeO6BHpuA2K1ytc1YjUVFTIqLl27zzz0900Ye7McYpn7Pn451Y9vy/aN/I56e7Pw175J+x451Y9vy/aN/I56e58Ne+SfseOdWPb8v2jfyOenufDXvkn7HjnVj2/L9o38jnp7nw175J+x451Y9vy/aN/I56e58Ne+SfseOdWPb8v2jfyOenufDXvkn7HjnVj2/L9o38jnp7nw175J+z10bWCh6VjrAoyk4UWMjNkrWPRyomRL8m9eqdZmKonKXiuzcojjVTMMmZRgAAAAAAAAAAAAAAAABVytWKZv4hMa7ihXql01jap9I/DFnlKAAAAAAA2HYbjCJ8Oia8InsalDxLZj1/Ut6FpowAAAAAAAAAAAAAAAAAq5WrFM38QmNdxQr1S6axtU+kfhizylAAAAAAAbDsNxhE+HRNeET2NSh4lsx6/qW9C00YAAAAAAAAAAAAAAAAAYSPVCrkxHdHj0JAdFc9XOcrEVVVcqqvSeeSnsmjEXYjhFUvDS1TqtQqKixIdBwEekB6oqQ25FRFMTRTwye6MTd5o/wCc/dXBmanIUXRy5DAAAztRpWXna3y0tOQUfAdHuc1yXoqXLtnu3HGqEGJqmmzVMT/bffiVVf2DL9m0uclPZovib3zz93soyr1DUTMLMUZRkKFGVitVzGoiqmRbsm9eidRmKYjKHiu9crjhVVMsmZRgAAAAAAAHyWZgItyxm38qBnhJ4VL8e3rQHCTwqX49vWgOEnhUvx7etAcJPCpfj29aA4SeFS/Ht60Bwk8Kl+Pb1oDhJ4VL8e3rQHCX0RUVL0XIGHjprcaNo0TVUxOT3b1QqmzMTkNe6mc3YMAACRWdY5lNI7riS1qhXxexUsqXXOOr4jIaXxHoifytwHTwqX49vWgZ4SeFS/Ht60Bwk8Kl+Pb1oDhJ4VL8e3rQHCTwqX49vWgOEnhUvx7etAcJPCpfj29aA4S5ZGhRFuhxEVf4VAcFXKzNatZZq9qf66PruKFeqXTWdun0j8MbsG+ih5S8TYN9FAcTYN9FAcTYN9FAcTYN9FAcTYN9FAcXDmN2Oam0CFp6sYaltCg6iF+nKHL3tyr1l9qa3GjaNE1VMzkxb1QqmzMTkNe6mc3YMAACRWdY5lNI7riS1qhXxexUsqXXONa27oi1YgXp/ft1HkN/S2Xhm5Pp+4aQ2DfRQqN1xNg30UBxNg30UBxNg30UBxNg30UBxNg30UBxNg30UBxbFsNa1K0xbk/sXa7Caxqa7xLaj1/SG1lxJNadH13EdeqVyzt0+kfhjjykAAAAAA4dm9AZhaWrGG5bQoOqhfpyhy97cq9Zfamtxo2jRNVTM5MW9UKpszE5DXupnN2DAAAkVnWOZTSO64ktaoV8XsVLKl1zjW1u2GYGnt1IhDf0tj4ZuT6fuGkSo3QAAAAAADYlh2KI2gu12E1jU1/iW3Hr+mw5uzSq05Nvmo8m9Yr4jnuX+q9L1ct67/CpPNqmWvpx16mIiJy/6hjKcs0qvJ0LHmoEm9IrJaI5q/1Yi3KjVVN/hPNVqmISW8deqriJnr2hopMqFRvHIAABsOyeqlEVmhzC0vAc5YboWxue5t2y2V+0qcCE9miKuPFr8diLlqaeSc0/8ldUvUX9rE/JL5NHZQ+Pv9/8hL5SWhScoyVgJdCZDa1qbeREuT/hCWI4KlUzVMzL4U1uNG0aJqqYnJ6t6oVTZmJyGvdTObsGAABIrOscymkd1xJa1Qr4vYqWVLrnGKrFV6jaySjZWloSugtibNERyty3Km9dvKp5qpirNLavV2p40Sj/AJK6peov7WJ+Tz5NHZP8ff7/AOQ0zXijZWh62R6PkGKksx7Eaiqq3Xsau2uXbVSrciIq4Q3GGrqrtRVVn/6wZ4TgADM1No+WpatMvITrFWXfFVHIiql6XKu2mXbQ90RE1cJQ4iuaLVVVOcN0+SuqXqL+1ifkteTR2ab4+/3/AMhk6vVKoOrs46boqXc2M6GrFVXudkvRd9V30QzTbpp/uEd3FXLscKpSI9q7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bq5Wul6tNe2iIzWpEVuy2TUdfsb7tvlU901zTkhvYe3d4c/RmfKnW31yH2TT351SH4Cx2n7nlTrb65D7Jo86o+Asdp+75x7Ta1TEB0GLNw/6bmq1f8A5t2lyGPOqIwFmJ48P9Q5EuS5CJccgAAHqoukJiiqQZPyTkSYY69qql6X7W10mYmYnjDzXRFdM01ZSlXlTrb65D7JpL51Sr8BY7T9zyp1t9ch9k0edUfAWO0/c8qdbfXIfZNHnVHwFjtP3Ral6SmqYpJ9IT70WZeqK5URETIiJtciIRVTMzxlZt0U0UxTTlDyGHsAASOzjHUpz66riS1qhXxexV76rKF1zgAAxlZ8NTOhRtRTzVlKSzuU+sKtNzegoOolyGAAAAAAAAAAAAAAAAAAAAAEjs4x1Kc+uq4ktaoV8XsVe+qyhdc4AAPPSEqyekIknFcqMiQnMVU20RyKmTrMTHGOD1TVy1RPZWmtdWp6q1JrIzyXsW9YcREyRG8KcC8Ld7kVFWlXRNM8JdJZv03qean/AOMMeEoAAAAAAAAAAAAAAAAAAAADZNkVT5ucpJlYZm9knDcqw+GK65Uyf4pft767W+T2aJ48zXY/E000zbjOf8buLTSgAABiqyUBI1jot0hSMO9i5WuTbY7ec1eH67S5FPNVMVRwlLZvVWqualXWtNXJ6rFKLIz7b0yqyIm1Ebwp/PCm91KtOuiaZ4S6CzfpvU81LDnhMAAAAAAAAAAAAAAAAAACeWa1CfWKMlJUoxUolrsibSxlTeT/AB4V39pN+6a1b5v7nJRxmL8qOWnV+P8A1vmFDZBhJChMRIaNREREuRETeQttFM8f7l2AAAAADE1mq9I1lotZCkGZNtr0zmO9Jv8A7KeaqYqjhKWzeqtVc1KulZ6vT1WqUWRpBn8sembEbwp/2m8U66JpnhLobN6m7TzUsSeEoAAAAAAAAAAAAAAAAnFnFQ4tZphJ+kWq2iGu5FjKn+1v+N+27oTLfdLbt839zkpYvFxZjlp1fhvyBBhS8FIMCGjYTWojWolyIibSInAXGimZmeMu4YAAAAAAAYmslXaOrLR/gVJwlVl97XNyOYvC1TzVTFUcJS2b1dqrmpRPyP1b4+Z+dv6kfkUrf8le7QeR+rfHzPzt/UeRSfyV7tB5H6t8fM/O39R5FJ/JXu0Hkfq3x8z87f1HkUn8le7Q89I2S1dlqPiTEOPMbNsF7kve3bRFX0TE2KeDNPiN2aojhDSLVvbf/BVbtyGAABlqp0bApiskCjppXJAiRdi5Wrct1yrk2+A9URxq4Siv1zbtzVHRt/yP1b4+Z+dv6lnyKWp/kr3aDyP1b4+Z+dv6jyKT+SvdoPI/Vvj5n52/qPIpP5K92g8j9W+Pmfnb+o8ik/kr3aHLLIKtNejnRZhURUyLES5f4W5qL1Kg8ilj+Svf9J7LwIMrAbLy0JGwWtRGtalyIibyITKMzMzxl9AwAAAAAAAAAAAAAA8VNbjRtGiaqmJye7eqFU2Zichr3Uzm7BgAASKzrHMppHdcSWtUK+L2KllS65wAAAAAAAAAAAAAAAAAAAAB4qa3GjaNE1VMTk929UKpszE5DXupnN2DAAAkVnWOZTSO64ktaoV8XsVLKl1zgAAAAAAAAAAAAAAAAAAAGCmK41blZh0vMU1BbGY9WuarkvRUW5UXpPPPT3TxhrsxximXhpWulWYtFxYcOnIKvWA9ETZJlVUUxNdPDN7owt6Ko/4SrkzI1OQouilyGAABnKjTcvI1vlpqcjIyA2Ne5zsiIly7Z7tzwqhBiaZqtVREf23148VW9uwPnQt89Pdo/hb3yS9lFVjoWmJhZei6ShxIyMVytY69US9Ev61TrMxVE5S8V2blEcaqeDKnpEAAAAAAAAAAAAAAAAAFXa24snPiMx9xxQr1S6axtU+kfhijylAAAAAAAbDsMxhE+HP14RNY1KHiWzHr+pb0LbRgAAAAAAAAAAAAAAAABV2tuLJz4jMfccUK9UumsbVPpH4Yo8pQAAAAAAGw7DMYRPhz9eETWNSh4lsx6/qW9C20YAAAAAAAAAAAAAAAAAVvrRQFKxazzUWHKXsdPx1RdkzKivcvCU6qJ5pdDZv24t0xM9I79mM8XaX9SX5mfseeSpL59vv+Txdpf1JfmZ+w5Kjz7ff8ni7S/qS/Mz9hyVHn2+/5PF2l/Ul+Zn7DkqPPt9/yeLtL+pL8zP2HJUefb7/k8XaX9SX5mfsOSo8+33/J4u0v6kvzM/YclR59vv8AlPLGaJn5GtUSNNy+xh+APS/ZNXLs4a7yrwKS2aZir+1HxC7RVaiKZ6/qW5yy04AAAAAAA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4" name="AutoShape 10" descr="data:image/jpeg;base64,/9j/4AAQSkZJRgABAQAAAQABAAD/2wCEAAkGBg4GDxQQBxMQFBAPFxIWEBAVFBYVEBIQFBcXGBUVEhMXHCgeFxovGRMSHzAgLycpLC84FR8xNTAqNiYrLCkBCQoKDgwOGg8PGiklHCA1NSotNSosKSwqLCksKyopLy01LSkpLCksLCkpKTQ0KSwpKTMqLCkpLCksMCk2LCwpKf/AABEIAOEA4QMBIgACEQEDEQH/xAAcAAEAAgMBAQEAAAAAAAAAAAAABQcEBggCAwH/xABGEAACAQICBQYJCQcDBQAAAAAAAQIDEQQFBgcSITETNEFRcXMXIjWCk7Gys8EyM1JTYXSBkdEUFSNUg6HDcpLSFkJDYvH/xAAaAQEAAgMBAAAAAAAAAAAAAAAAAgMBBQYE/8QALREBAAEDAgQEBgIDAAAAAAAAAAECAxEEMQUSMjMhUoGRFCJBcbHRNFETFaH/2gAMAwEAAhEDEQA/ALxAAAAAAAAAAAHyxWKp4GnKpipKNOmnKcnwjFcWzU8x1tZPl04wlXc3JXTpwlOK32s2uD+wM00zVOIbiDSfDBlP063oZjwwZT9Ot6GZjML/AIW95J9m7A0nwwZT9Ot6GY8MGU/TrehmMwfC3vJPs3YGk+GDKfp1vQzHhgyn6db0MxmD4W95J9m7A0nwwZT9Ot6GY8MGU/TrehmMwfC3vJPs3YGk+GDKfp1vQzHhgyn6db0MxmD4W95J9m7A0nwwZT9Ot6GZ7o628qryUacq13w/gzGYPhr3ln2bmDHwGOhmVNVKF9mV7XVnu3cDIMqJjHhIAAwAAAAAAAAAAAAAAAAg9OPJmL7mr7Jy9mL/AI0Oz4s6h048mYvuavsnL2Y/Ow7PizE7L9P3IZ6qMcozygUOteuUY5RnkAeuUY5RnkAeuUY5RnkAeuUY5RnkAeuUZnZJNyxEL9aI8z8j5xDtQRr6ZdGaM81h53rJUitGeaw871kqeiHIXOqQABAAAAAAAAAAAAAAAABB6ceTMX3NX2Tl7MfnYdnxZ1Dpx5Mxfc1fZOXsx+dh2fFmJ2X6fuQzUAgUOtAAAAAAAAAAAM/I+cQ7UYBn5HziHagjX0y6M0Z5rDzvWSpFaM81h53rJU9EOQudUgACAAAAAAAAAAAAAAAACD048mYvuavsnL2Y/Ow7PizqHTjyZi+5q+ycvZj87Ds+LMTsv0/chmoH5e3EbS61+ZQ61+mXlOCWZYilRk3FVqlODkldxU5KN0uniYe0utfmZGW4/wDdtenWhst0Zwmot7m4SUknbsDFWcTjda/gKo/zdX0UP1HgKo/zdX0UP1JTV/rGr6YYmdHE0aVNQpuacZSbbU4Rtv8A9TN+LoiJc5d1OqtVctVXj6Kt8BVH+bq+ih+pX2mmjkdFMY8NTnKoowhLbaUX4191l2F1awdL6mh1CnVw1OFR1Kmw1JtJLZlK+7/SUdpTpJPSnEvE4iMIScYR2YttWjffd7+khViHv0Nd+5PNXOafTdEg/Npda/MbS61+ZBtX6Z+R84h2oj078CQyPnEO1BGvpl0ZozzWHneslSK0Z5rDzvWSp6Ichc6pAAEAAAAAAAAAAAAAAAAEHpx5Mxfc1fZOXsx+dh2fFnUOnHkzF9zV9k5ezH52HZ8WYnZfp+5DedVmHhis1oxrxjKLjWvGSUou1N2umXt+4sJ9RQ9FD9Dl+lVlRd6TlF9abT/NFx6kK86+HxPLSlK1WFtqTlbxOi5Cifo23EbM4/yxO3hhvv7iwn1GH9FD9DEzXJMJDD1XGhQTVOpZqlC6ey/sJkojW3i6lPNakac6ijydHxVKSjvi77k7EpnDW6W3Ver5c4+rJ1Hc+q/d37ykXcUlqQ5/W+7y95TLtFGy3iPfn0Vvry5lQ7//AB1CS1Z5Vh8TlOHliKNGUnyt5SpxcnarNb21vI3XlzKh3/8AjqFYaKYupDHYWMZ1FHl6C2VOSjZ1I3Wze3WRmcVPVaszd0kRE4xMz+XRP7iwn1GH9FD9B+4sJ9Rh/RQ/QzjVdaFSVLKMQ6baa5GzTaa/jU+DROWqt81dcU538Gia7MFSwVXCrC04QUo177MVG9nT42W/j/c0PI+cQ7UYlXETr/PSnK3Dak5W7Lsy8j5xDtRTM5l09u3NqzyTOcOjNGeaw871kqRWjPNYed6yVL4ctc6pAAEAAAAAAAAAAAAAAAAEHpx5Mxfc1fZOXsx+dh2fFnUOnHkzF9zV9k5ezH52HZ8WYnZfp+5DNRcWovm+J72HsFOouLUXzfE97D2Cqndv+IdifT8rOKD1veVqnd0fZZfhQet7ytU7uj7LJ17NXwzven6SGpDn9b7vL3tMuwpPUhz+t93l72mXYZo2R4j359Fb68uZUO//AMdQqvRbn+F+8Yf3kS1NeXMqHf8A+OoVXotz/C/eMP7yJCrdstF/F93ThqetTyPiP6PvqZthqetTyPiP6PvqZZOzSafu0fePy57M/I+cQ7UYBn5HziHaih1dfTLozRnmsPO9ZKkVozzWHneslT0Q5C51SAAIAAAAAAAAAAAAAAAAIPTjyZi+5q+ycvZj87Ds+LOodOPJmL7mr7Jy9mPzsOz4sxOy/T9yGai4tRfN8T3sPYKdRcWovm+J72HsFVO7f8Q7E+n5WcUHre8rVO7o+yy/Cg9b3lap3dH2WTr2avhne9P0kNSHP633eXvaZdhSepDn9b7vL3tMuwzRsjxHvz6K315cyod//jqFV6Lc/wAL94w/vIlqa8uZUO//AMdQqvRbn+F+8Yf3kSFW7ZaL+L7unDU9ankfEf0ffUzbDU9ankfEf0ffUyydmk0/do+8flz2Z+R84h2owDPyPnEO1FDq6+mXRmjPNYed6yVIrRnmsPO9ZKnohyFzqkAAQAAAAAAAAAAAAAAAAQenHkzF9zV9k5ezH52HZ8WdQ6ceTMX3NX2Tl7MfnYdnxZidl+n7kM1Fw6i+b4nvYewU8iZ0W0pxGiddVsE7xdlVpN+JVh1PqfU+j806aZxLpNVam7ammnd0uYGM0fwWYT28bh8PUm7JznShKVlwW1JXPGj+kGH0loRr5fK8ZbpRfy4TXGE10P8A+rcySuXuW+aicbSwsDkeEyyTlgKFClJqzlTpwhJxunZuKW66X5GaAGJmZ3Y2Oy2hmcVHH0qVWMXdRqQjNKXC6Uk7Ozf5mLS0Xy+hJSo4XCxlFpxkqNNSjJb001Hc7kmLhmKqojESGp61PI+I/o++pmzYzGU8vpyq4uUYU6acpzbsoxXSyg9P9Pqml1TYw+1DCU3/AA6fBza/8lRdfUujtI1TiHr0Viq5ciqNo8WomfkfOIdqMAz8j5xDtRS6Wvpl0ZozzWHneslSK0Z5rDzvWSp6Ichc6pAAEAAAAAAAAAAAAAAAAEHpw7ZZi7/U1fZOX8eturDZ6viyx9bk8fhMZW5Wq4Ua8NmnszahKhazjUgn1uSd1vuVxl8E47+gjVOIe/Q2f8lzOdmYACl0rOyvPMVkjk8rrVKTnZT2Hbatwuvxf5kh/wBeZt/OYj/cv0IEyctwf7wr0qLezy1SnDatfZ25KN7dPEyrqt0T81UR7LN1R6S43OcbVhmVerVhGi5KM3dKXKU1dbupv8y2jStCdWy0NrzrLEOrt03T2eT2LXlGV77T+j/c3Utp28XM6uuiu5m3t7ND1vZziclwlGeWVZ0pSrbMpQdm48nN2f4pfkVT/wBeZt/OYj/cv0Lv040PWmdGnSdV0uTnt7Wxt38WUbW2lb5X9ijNMNHFori5YZVOU2Ywlt7OzfbV7bN36yNWWz4fNmqjkmImr7PjmWlGPzeHJ5jiK1SndPYlLxdpcG0uJFgFbbU0xTGIgM/I+cQ7UYBn5HziHagxX0y6M0Z5rDzvWSpFaM81h53rJU9EOQudUgACAAAAAAAAAAAAAAHmonJNQdnZ2fUz0AOXNOMux1OvOOcubxEXebk77ceiUXwceroIrBVFUj4pcOuzJ43o4pSpqTTpSg2+Umk7pxXBpXd/9RS+BtTnKNN3S6SFcNpw67ivl/tngAqdAGbkuJjg8VQqV3aFOrSlN2vaMZxbdlx3JmEAxMZjC/8AwtZN9dP0NX/iPC1k310/Q1f+JQAJ88tb/rLP9z/z9L/8LWTfXT9DV/4lYaZ55gc/zKrXg3OjKilTfjwfLRg9m6te21ZdW808GJqmV1nRW7VXNTMpTP6eBpzj+45VJQtLbc73Tcm4pXS4RcVfps30kWAReymMRgJTRukquJhfoZFmZlFf9nrQkutBivxpl0pkND9nw1NXvdbX+7fb+5IEJoniY1sOkpJy+Va92k+HqJs9EOQuRMVTkAAQAAAAAAAAAAAAAAA81KkaScqjSjFNtt2SS4tvoAr/AFy5RTxGDjiZNqpQlGMeqUajs1a/4/gUHGCpV5Knw3N9rVzcdZGnmKzyc6HKx5CNSXIxpq0JwjJqM2+Ley18EjVcNQVNXfF8X0kKpbPh9mqqvn+kPuACp0IAAAAAAAD9jHadkfldPDfOqx9sHNQqRcuF0W5l2heX6XUFGtFwrKN4VoPf0rxovxWk3Hqf2kojLyarUTYjOMqbo1Y1vkskqOR4yrTlXwtGrKlTttVFB7G9q1n08V+ZceSam8tymVOpU26lajLb277EJtS2oqdNXTStb7ek3uEFTSUEkluSW5JLgkiXI19fFJ5fljxavoLgcTldN0s0pbNRRhJVU1Km4yS/h3+kpbV935qzNqALGprr56uaQABAAAAAAAAAAAAAADQtZemktHo/s9TDKpTxNOonOVTZjJNWklspyVtpb317jN051h09DpKm6bqTnCUk1OKUWnZba3tLi726Ok57zDN8RpRPlMxnKcru7k2/ws+C38OCMTOF1mzVdq5aWOpPHu9RRVm9m3Quq74oy0rH5CmqatE9FMzl1FizFqnlgABhcAAAAAASvwP1La4GRHCzpSjeMn02SbduxAmcJPKtFsXmMl+x0qlS7jfZTtG7snJ8EvtLx0N0alkVGLxbfLSilON04wfFqLXH/t6+G4+Wr7BTw+EU60XDltmUYtWeyluk10XvwNoLqacOb1mqquTNH0gABJrwAAAAAAAAAAAAAAAAA8zkorxnbo/F9X2gULrhzbDY7GyngpSm6ceRrRUbJTg5cJPj8prhu2ek0DLqXJx7TL0pxCxlWX8SdV8o0qk903e7vOLbs+PSeKf8NJMrrluuGW/GansH0oUv2hPk97W/8DFliFTdp9BW3E10xvL7A8U60anyTJjhpNbT+T1hnMbviLXPli6jw2+25O32klo/COOqR2uHSZwri9ROYidmNKjsR2pcLrt/AxoV1NtLoLterHB59gqcsBKdOs9/KSvKMnd7ScL22eNmupcSvNKNUeN0dgsQ3GcZO1Tktqew3wbTSdm+n1XJ8jW1cSiLmMeCN0ewax1eMWdBaK5DSyehF0ktuolKc7JSs0mo342XxZT+herzN4YpftNLkqeyp8tP5LjK1kkrvb/9Xa1t9txe+GoLDQjCLbUEkm+LsrbzNMYebXaiLkRyz4PoACbVgAAAAAAAAAAAAAAAAAAGraycJUxWXTeEpudSk41ItTcJU3C75WNvlNcbG0n40pK0uD4oDkieFq18QnQhKpdN2hFylaKvJySTfDpLSwurd6QZdKvRpNYifJ8hCcnT8RPx3bdZvovu3Fv0cBRwz2qFOnGVtnajGKeyuCulw+w+5jHi9MamqLfJCkMj1NZlTq8pXnQpRVlybbk3G293hu/M3TS7VXg82pTnldNU8QovYjC0adRpbozi9yv17vtN7Awqqu1VRETOzlvPtCMZo/iIUqsFCpVinCnF7e3dtJR2b77q1uws/U5lVZqc8yw8ocknBOpBxkql1dRUle9rpv7S0Z0IVGpTjFyj8ltJuN+p9B9Bj6rI1FcUTR9JV1pzqqpZwq2IyxT/AGiok1Q2oqlOd0pPxluezd8VvRF6HaoK+T4mhiMXKlGnCKlVoeNOfK3k0rvxbb4cH0dPEtkDCqi5VR0y/ErcD9AMo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6" name="AutoShape 12" descr="data:image/jpeg;base64,/9j/4AAQSkZJRgABAQAAAQABAAD/2wCEAAkGBhQREBASEhQQEhIQGRgZGBUYEhYVGBAWFRwZFRYZFBUYHSYeFxkjGRYXHy8gIycpLiwsIR4xNTArNScrLCkBCQoKDgwOGA8PGiwkHyQwLC41MTUvNSw1LCwuNS8pKiwtLyksKSwpKSksNCk1NCksLSksKSwpLCwsKSwpLCk1LP/AABEIALQA8AMBIgACEQEDEQH/xAAcAAEAAgMBAQEAAAAAAAAAAAAABgcCBQgEAQP/xABKEAABAwIDBAMKCgYKAwAAAAABAAIDBBEFEiEGBxMxFEFRFyIyNDVhcXOTsyNCcnSEssLD0uIkVGKUobEVFjM2Q1JTgcHjCJGi/8QAGgEBAAMBAQEAAAAAAAAAAAAAAAMEBQYCAf/EAC4RAQACAQIEBAQGAwAAAAAAAAABAgMEESExMjMSE1FxBYGxwRVBUmGR0RSh8P/aAAwDAQACEQMRAD8AvFERAREQEREBERAREQEREBfLrxY44ilqSCQRFJYg2IOU2II5Fc0N2prLD9LreX6zL+JR3yeBb0+lnPvMTts6lul1y3/Wis/W6395m/En9aKz9brf3mb8Sj8+PRa/DLfqh1HdAVy5/Wis/W6395l/ErQ3H4pLM6v40s0uQQZeJK+TLfjXtmJtewv6AvVcsWnbZFm0NsVJvM8lqIiKZniIiAiIgIiICIiAiIgIiICIiAiIgIiICKvd6e2tTh5o+jmP4fjZs7M39nwsttRbwyoJ3Z8R7ab2P5lHbJWs7SuYtFky1i9dtl+oqC7s+I9tN7H8yd2fEe2m9j+ZefOqk/Ds37L3rKUSxyRkkCRrmkjmA4EG1+vVVniW5KkigmkbNWExse4AuisS1pIv8Hy0Ufwfe7Xy1NNG4wZZZY2OtFY5Xva02ObnYq4ccP6LVeqk+oV93rkh4mubSzEb7buWGnQL6sWcgslSdGsLdxu4gxKmllmkqGOjlLAIywAgMY65zMJvdxVobHbBw4YZzC+Z/HyZuIWG3Dz2y5Wt/wA55+ZRrcX4hU/OHe7iXzeft5VYfUQR05iyyRlxzMzahxbobjqVuvhrWLMLNOXNmthrPD/pWWioLuz4h203sfzJ3Z8R7ab2P5l986rx+HZv2X6ioLuz4j203sfzLdbGb0a2qr6anlMPDlcQ7LHY2DXO0Nz1gL7GWszs820GWtZtO3BcaL40r6pVEREQEREBERAREQEREBERAREQQ3b7YA4oaa03A6PxP8LiZ+Jk/bba2Tz81Uu3mwZws095xP0jif4XDycPJ+269+J5rW866MVQ7++eHfSPuFBlrG0z+bS0OfJ5lce/Dj95VMvjjYE9i+rGTkfQVTby5MN3HGGeGXpgdwZGPt0W2bI4Otfi6XtzViY4P0Sq9VJ9QrYrwY/4pU+qk+o5aEViscHK3zXy2ibzu5VZyCyWLOQWSoOqXbuLH6BU/OHe7iWx273bHE5opekCHhMLLcHiZrnNe/Ebb/0tfuJ8RqfnDvdxKyCrtaxakRLnM+S2PUWtWeLmXbLZj+j6o05k41mNfnyZPCvplzO5W53WjU53zeVD6mL7SgyqXja0t3Bab462nnMNnszgnTKuCmz8PjEjPlz5bNc7wbi/g25hWzszudNHVwVPSxJwSTk6NkzXa5vhcU28K/Iqut2Xleh+U/3b10gp8NImN5ZvxDPelvBWeEx/bFoWSIrLHEREBERAREQEREBERAREQEREBVDv754d9I+4VvKod/fPDvpH3Ciy9Ermh79fn9JVMsZOR9BWSxk5H0FUnSOuV4Mf8UqfVSfUcvevBj/ilT6qT6jloy5CvOHKrOQWSxZyCyWc69d24nxGp+cO93ErIKrfcT4jU/OHe7iVkFX8fTDmNX3re6gt83lQ+pi+0oMpzvm8qH1MX2lBlSydUt/S9mnsk+7LyvQ/Kf7t66QXN+7LyvQ/Kf7t66QVnB0sr4l3Y9vvIiIp2YIiICIiAiIgIiICIiAiIgIiICqHf3zw76R9wreVQ7++eHfSPuFFl6JXND36/P6SqZYycj6CsljJyPoKpOkdcrwY/wCKVPqpPqOXvXgx/wAUqfVSfUctGXIV5w5VZyCyWLOQWSznXru3E+I1Pzh3u4lZBVb7ifEan5w73cSsgq/j6Ycxq+9b3UFvm8qH1MX2lBlOd83lQ+pi+0oMqWTqlv6Xs09kn3ZeV6H5T/dvXSC5v3ZeV6H5T/dvXSCs4OllfEu7Ht95ERFOzBERAREQEREBERAREQEREBERAVQ7++eHfSPuFbyqHf3zw76R9wosvRK5oe/X5/SVTLGTkfQVkvjhcEdqoukdcLwY/wCKVPqpPqOVYd30/qI/e/8ApX4V+/IyxSx9CDeIxzb9KvbMC29uFra6vebT1c5Giz79P+4/tVbOQWS+AWX1UXRru3E+I1Pzh3u4lZBXP+w28o4ZBJCKcTcSQyZuNw7Xa1lrcN1/Ave/WpH3fD+pD97/AOlXKZKxERLC1GkzXy2tWOHvCP75vKh9TF9pQZbzbLaf+kKo1Bj4N2NZkz5/Bvrmyt535WWjVa872lr4KzTHWs84hJ92Xleh+U/3b10gub92Xleh+U/3b10grODpZHxLux7feRERTswREQEREBERAREQEREBERAREQfCqs354TK+KknYwujp+KJCObOJwspI7O8Nz1aK1FhLEHAtIBB0IIuCDzBC82r4o2S4cvlXi/o5LRT/AHk7tjRONRTgupXauaBc05/5Z/JQBULVms7S6fFlrlr4qiIi8pBERAREQERbTZrZqWvnEEIHa95ByxN7Xf8AA619iN+EPlrRWN55N1upoHyYrTPYwubAXOkcOUYLHtFz2km1vSuiVqNmNmIqCBsEI0GrnHwpXdbnHt/ktur2OvhjZzWrzxmyeKOXIREUiqIiICIiAiIgIiICIiAiIgIiICIiDCWIOBDgCCLEHUEHmCFD37oMNJJ4LxfsmlAHoAdYBTNF8mInm90yXp0zMIV3HsN/0ZPby/iXkxbdNh0dPO9sUgcyN7gePKbFrSRoXdoVgLwY/wCKVXqpPqOXmaV9EsajLv1T/LlZpuAvqxZyCyVB1Czt1ewtJX0s0lSx73smLARI9lm5I3Ws0jrcdVNO49hv+jJ7eX8S1e4nxGp+cO93ErJV2lY8McHPanPkrltEWn+UK7j2G/6Mnt5fxKQYBszT0UZjp2cNrjc6lxcf2nHUraopIrEcoVbZsl42taZ+YiIvqIREQEREBERAREQEREBERAREQEREBERAREQeHHHEUtSQSCIpCCDYghpsQeormU7R1bm2dVVjg4WINRKQ4Eaggu1C6exWAvgnY3Vz43tHpc0gfxKopu5jEOym9t+VV80WnbZqaC+KsW8cx+SDopz3GMQ7Kb2x/CncYxHspvbH8Kr+Xb0an+Vh/VCI0eMTwgthmniaTciOV7ASdLkNIF7Aaq6tytfJNRVDpZJZXCcgOfI55A4cRsC4k2uTooH3GcR7Kb2x/CrL3XbMTUFLNFUBge+UvGV2YZSxjedhrdpU2KtotxUdblxXxz4ZiZTNERWmKIiICIiAiIgIiICIiAi0O121P9H0zql0T5Y4/DyuaC0EgCwcRfmsHbXBuHPxB8UjI2x8Xh5ml5ZYHqNgdeV0EhRajCNoWVdIyqpvhWyNu1tw03HNridGuB0K1k+3GTDRiJp5eEWCQszsztjIuCRe19eSCVIocd4eWjirn0tQKWUNcXtMb3Qsd8eSMOvlHXlufMtrjm1DaejdWsaaiFreISx7R8Ha+Zt9HdSDeItTsxjvTaaOpEbomTAOYHOaSWnkTl5ehG7SRGudQ3+GbEJbaeCXZbDrv1/7oNsi0m1+1MeHUrqqVr3xscwEMtm79wbcXIBtdfrX7QNZRuq4h0iIM4gyOaM8YGYlpcbHTqQbZF56SdzmNc5pY5wuWkg5f9xoVr9mdpoq+AzwG7A97OY1Mbi2+h5OsHDzEINuQmVHclE8H286RXT0Ip5GS0uUykyRlrQ61i0g3dzHUEEssllqKTHXSVk9LwnN4DWPMmdpBbKXiOwGuvCf6NO1eHYjbyDFYnyQZmujNnxPsHx3vlJANrGxsfSOYKCS5UDVpsOx2SbpI6O9rqd2SxlZ8I/K15DSDoLOGp861exm8AYpDLNT08oZESzv3sBe8BrsoAJsLOGpQS5FE9idv2Yn0gRwyxGmOV7ZHMD2vN7AsBJA0cLnrBXrh2oe6nqJ+jPApy8FvFju/hFwkLTy0LevmgkKKIYHt4+so+mU9HM+I57N4sQe7ISCA2/O4NtVlj+8FlJQQ4gYpJaeVrHd69mZnEtlFie+59RQS1FD6veNHTuohVQzQNr7cKS7JGAnKQJS03YTnHURz10K2+MbQGGSKCOPjVM4e5kebI3LHbM6SQg5GguaL2JN9AbFBuUWiwraN8lQ+mmp3wTRxNlPftkjeHEt+CeLF1iDe7W+heHBtu+k189CKeRktKAZXGRha0OAIykG7uY6gglaKA4pvYbT0bK19LU9GlfkY8PiJkvch4bm8AhpsVvKfap7p+A6mkZI6IzR3kjLZgC1rg1wOhGdt7jrHagkSKIbHbxGYlJUxshlifSnLIyRzA4OuRbKCetpBPUVusAxl9S1z3QuhYCQ0mRj+JlJaS3L8XS4PWCgju+byLWehn1gv2pow7AoGuALXQwggi4cCWAgjsK2u1WyrcQg4Ess0cTvDbHkHFGhAcXNcQAR1WX4HY79CbRiqq2sYRaQcHiZW+Cy5jy2Fh8W+nNBXb82zGJX792E4i7W1yKSQfw0B8xc0deRSDHGZdlXA9VIwf8AyFMsT2djqaR1LU5p43ts4usHOPMO70ABwOoIAsvHiWxjJqGOh407IWNDHZOHmmYBlyvLmHTr72xugig/uh9BP1Vq8Da8bGzcS9zBMW3/AMmZ2S3my2Uyh3cRinjpX1FXLSxgAQOdGGOa2xaHFjGvcBbkXWNze62mO7LsqqboueSCEjK5sWQZ2WtkOZps30WOnNBr920gbg2HucQGtgaSTyAAuSVWu0mNCkr8Lxi0rRUOe2pDo5G5I5LGNpuLEtiJ0HMs86stmwYbQdAbVVjYbZbgxB4iy5TEHcPwTzv4XnX7bTbFMr6VlNPNUcNts2XhgykEEFxyaEEfFtzKD9drMPjqIYoZWtkillYHNOocNT/OxB9Cqc1smAdMwypc59DVRTOpZjzY4tN2kDrJIBA6yCPCVpS7GuMMEQra1vRzdrx0cudbRgfmiIIaNBoPPdejarY+DEqY09SCW6FrxYPjcPjMNrA8+qxQfNpK3h0rWXcHVBZEC0Fzhn0e5rQCSWszut5lX+6+dtFi+J4c3MIJiJ4GljmZR8YBrhe2VzW368g86sSr2dMlTDUdIqWcC9om8PhuuLOzAsLrkDmHC2tuZWsxnd7HU1kdaaiqjnhBEZYYbRAgghodGc3M+Ffmgld1V+xX95sd+RH/ACYrPDdFGa7YKN1Ya2CaekqHtyyOiLC2caW4jJGuBtYC4sf4IP0wzyviPzei+tVqrJsEmwunw/GqBoLeBEKuACzZGkC77C9ges/FIB1F1cVLgPDjlAlmMs1s1QSwykgWaR3uQWHIZbanTVfMB2eFLTNpuJLPGwZQZchIZbKGnK1oIt2i6DW7C4xHVx1NTCSYp5i5pIsf7ONpFvMWkf7KGf8Ajh5OqvnJ93Gp7gWx8VFTSU1M+SJj3veHDKXRF5vZmZpFhyFwV5ti9gosLa9lPLO6OQ5ix5YRnsAXAhoN7NA528yCC4xVnBsflkY0mPF4jkYB4VUCGtFhyBeRc/tlWJVYeKfC5YQS7hUz25iSS4hhBcSdSSblejF9nIqmWklkHf0chkYdNS5pYQbjlqHaW1a1fvjGGdIhfFxJIhILFzMubKdCO/aRqNOSCq90sFWaDB3MeOitnn4jGtc140mDTI/NZ0ebqDeZZ2FbbfVUskwF74i0xufFlLeRGcDTzaLd4Zu4FNTdFp62vhhGazWugu3OSXWcYi4XJJ5+hZ4pu3hqKKChdLUtpoGhuRpjvLlsWmRxYTcW0y2GpuD1BBdpmOhdgEmIubVUhLAxsbOBwZC2MsdKC5/GaAOQLevQ3spft/sa+umppKSrNJW0rXFtrnPG4i+YA3tmA7QdQRyt78X3eQ1VJBSzyVD+jEOjmzMbLGWizbFrQ02GmreoL2VmyTZJYpzNUNnhj4bZWuaCQSHOLm5cjibDm23YAgimxmM4lDiIocTEMpkhc+KoZYFwjIDg4gC474aWFtOa8+xn95sd+RF/JinFBs02Od9Q+SWedzcge/L8FHzLYmtaGtBOpNrnS5IAtrcG3fMpquSsbU1Uk8wAlLzFacNAAzBsYtaw8G3JBE9/9O2PB4WMa1jGTxhrQLBoDX2AHUFZVJTNLYHloL2Ms11tWhwbmAPUDlbf0BafbPYWLFGMjnlnbEwh2SMsALhcBxJYTeziOa3WHURijbGZHy5dM78uYjqvkAHm5IKl3iU5o8doJKZ5hfio4ExA6nPZGXt/byuFj2gK36WmbGxrGANYwBrWgWDWtFgB6AoxtHu6jrqmGplnqmyUxzQ5DEGwuBDrtDozfvmg99dSqGMtaASXEAC5td1us20ugz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a:stretch>
            <a:fillRect/>
          </a:stretch>
        </p:blipFill>
        <p:spPr>
          <a:xfrm>
            <a:off x="3705225" y="5975946"/>
            <a:ext cx="1411243" cy="851574"/>
          </a:xfrm>
          <a:prstGeom prst="rect">
            <a:avLst/>
          </a:prstGeom>
        </p:spPr>
      </p:pic>
    </p:spTree>
    <p:extLst>
      <p:ext uri="{BB962C8B-B14F-4D97-AF65-F5344CB8AC3E}">
        <p14:creationId xmlns:p14="http://schemas.microsoft.com/office/powerpoint/2010/main" val="1842014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B4E1A-CDB5-17FD-9913-F19A854D2878}"/>
              </a:ext>
            </a:extLst>
          </p:cNvPr>
          <p:cNvPicPr>
            <a:picLocks noChangeAspect="1"/>
          </p:cNvPicPr>
          <p:nvPr/>
        </p:nvPicPr>
        <p:blipFill>
          <a:blip r:embed="rId2"/>
          <a:stretch>
            <a:fillRect/>
          </a:stretch>
        </p:blipFill>
        <p:spPr>
          <a:xfrm>
            <a:off x="1906697" y="0"/>
            <a:ext cx="5330606" cy="6858000"/>
          </a:xfrm>
          <a:prstGeom prst="rect">
            <a:avLst/>
          </a:prstGeom>
        </p:spPr>
      </p:pic>
    </p:spTree>
    <p:extLst>
      <p:ext uri="{BB962C8B-B14F-4D97-AF65-F5344CB8AC3E}">
        <p14:creationId xmlns:p14="http://schemas.microsoft.com/office/powerpoint/2010/main" val="82939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90EBBD-D132-CB3D-0B29-7CC9B8B0921D}"/>
              </a:ext>
            </a:extLst>
          </p:cNvPr>
          <p:cNvPicPr>
            <a:picLocks noChangeAspect="1"/>
          </p:cNvPicPr>
          <p:nvPr/>
        </p:nvPicPr>
        <p:blipFill>
          <a:blip r:embed="rId3"/>
          <a:stretch>
            <a:fillRect/>
          </a:stretch>
        </p:blipFill>
        <p:spPr>
          <a:xfrm>
            <a:off x="1900790" y="0"/>
            <a:ext cx="5342420" cy="6858000"/>
          </a:xfrm>
          <a:prstGeom prst="rect">
            <a:avLst/>
          </a:prstGeom>
        </p:spPr>
      </p:pic>
    </p:spTree>
    <p:extLst>
      <p:ext uri="{BB962C8B-B14F-4D97-AF65-F5344CB8AC3E}">
        <p14:creationId xmlns:p14="http://schemas.microsoft.com/office/powerpoint/2010/main" val="3986069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Power Point Slides</a:t>
            </a:r>
          </a:p>
        </p:txBody>
      </p:sp>
      <p:sp>
        <p:nvSpPr>
          <p:cNvPr id="3" name="Content Placeholder 2"/>
          <p:cNvSpPr>
            <a:spLocks noGrp="1"/>
          </p:cNvSpPr>
          <p:nvPr>
            <p:ph idx="1"/>
          </p:nvPr>
        </p:nvSpPr>
        <p:spPr/>
        <p:txBody>
          <a:bodyPr/>
          <a:lstStyle/>
          <a:p>
            <a:r>
              <a:rPr lang="en-US" dirty="0"/>
              <a:t>We will be having a public zoom presentation open to students and parents on August 30 at 4pm. </a:t>
            </a:r>
          </a:p>
          <a:p>
            <a:r>
              <a:rPr lang="en-US" dirty="0"/>
              <a:t>This gives step by step instructions on how to access &amp; complete the application from a student’s view.</a:t>
            </a:r>
          </a:p>
          <a:p>
            <a:r>
              <a:rPr lang="en-US" dirty="0"/>
              <a:t>These following slides will be reviewed on our public zoom. The public presentation slides are available on our website now. After the meeting, the recording will be available on the website.</a:t>
            </a:r>
          </a:p>
        </p:txBody>
      </p:sp>
    </p:spTree>
    <p:extLst>
      <p:ext uri="{BB962C8B-B14F-4D97-AF65-F5344CB8AC3E}">
        <p14:creationId xmlns:p14="http://schemas.microsoft.com/office/powerpoint/2010/main" val="261094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p:cNvPicPr>
            <a:picLocks noGrp="1" noChangeAspect="1"/>
          </p:cNvPicPr>
          <p:nvPr>
            <p:ph sz="half" idx="1"/>
          </p:nvPr>
        </p:nvPicPr>
        <p:blipFill>
          <a:blip r:embed="rId2"/>
          <a:stretch>
            <a:fillRect/>
          </a:stretch>
        </p:blipFill>
        <p:spPr>
          <a:xfrm>
            <a:off x="609600" y="1581329"/>
            <a:ext cx="8160388" cy="4458469"/>
          </a:xfrm>
          <a:prstGeom prst="rect">
            <a:avLst/>
          </a:prstGeom>
        </p:spPr>
      </p:pic>
      <p:sp>
        <p:nvSpPr>
          <p:cNvPr id="4" name="Rectangle 3"/>
          <p:cNvSpPr/>
          <p:nvPr/>
        </p:nvSpPr>
        <p:spPr>
          <a:xfrm>
            <a:off x="1828799" y="381000"/>
            <a:ext cx="5486400" cy="1200329"/>
          </a:xfrm>
          <a:prstGeom prst="rect">
            <a:avLst/>
          </a:prstGeom>
        </p:spPr>
        <p:txBody>
          <a:bodyPr wrap="square">
            <a:spAutoFit/>
          </a:bodyPr>
          <a:lstStyle/>
          <a:p>
            <a:pPr algn="ctr"/>
            <a:r>
              <a:rPr lang="en-US" sz="2400" dirty="0"/>
              <a:t>How to apply?</a:t>
            </a:r>
          </a:p>
          <a:p>
            <a:pPr algn="ctr"/>
            <a:r>
              <a:rPr lang="en-US" sz="2400" dirty="0"/>
              <a:t>Application is available on our website.</a:t>
            </a:r>
          </a:p>
          <a:p>
            <a:pPr algn="ctr"/>
            <a:r>
              <a:rPr lang="en-US" sz="2400" dirty="0"/>
              <a:t>Legacyfdn.org</a:t>
            </a:r>
          </a:p>
        </p:txBody>
      </p:sp>
      <p:cxnSp>
        <p:nvCxnSpPr>
          <p:cNvPr id="7" name="Straight Arrow Connector 6"/>
          <p:cNvCxnSpPr/>
          <p:nvPr/>
        </p:nvCxnSpPr>
        <p:spPr>
          <a:xfrm>
            <a:off x="3505200" y="2209800"/>
            <a:ext cx="914400" cy="1410263"/>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5" name="Rounded Rectangle 4"/>
          <p:cNvSpPr/>
          <p:nvPr/>
        </p:nvSpPr>
        <p:spPr>
          <a:xfrm>
            <a:off x="4267200" y="3701670"/>
            <a:ext cx="1524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507028"/>
      </p:ext>
    </p:extLst>
  </p:cSld>
  <p:clrMapOvr>
    <a:masterClrMapping/>
  </p:clrMapOvr>
  <mc:AlternateContent xmlns:mc="http://schemas.openxmlformats.org/markup-compatibility/2006" xmlns:p14="http://schemas.microsoft.com/office/powerpoint/2010/main">
    <mc:Choice Requires="p14">
      <p:transition spd="slow" p14:dur="625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H="1">
            <a:off x="3119321" y="5029200"/>
            <a:ext cx="1554480" cy="38100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H="1">
            <a:off x="2292551" y="2438400"/>
            <a:ext cx="1653540" cy="228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07FF55-DCE4-0CEB-D515-50C88D2E586C}"/>
              </a:ext>
            </a:extLst>
          </p:cNvPr>
          <p:cNvSpPr>
            <a:spLocks noGrp="1"/>
          </p:cNvSpPr>
          <p:nvPr>
            <p:ph sz="half" idx="1"/>
          </p:nvPr>
        </p:nvSpPr>
        <p:spPr/>
        <p:txBody>
          <a:bodyPr/>
          <a:lstStyle/>
          <a:p>
            <a:endParaRPr lang="en-US" dirty="0"/>
          </a:p>
        </p:txBody>
      </p:sp>
      <p:pic>
        <p:nvPicPr>
          <p:cNvPr id="5" name="Picture 4">
            <a:extLst>
              <a:ext uri="{FF2B5EF4-FFF2-40B4-BE49-F238E27FC236}">
                <a16:creationId xmlns:a16="http://schemas.microsoft.com/office/drawing/2014/main" id="{D5E8091B-5E63-83A3-986A-28DEFBBA36B0}"/>
              </a:ext>
            </a:extLst>
          </p:cNvPr>
          <p:cNvPicPr>
            <a:picLocks noChangeAspect="1"/>
          </p:cNvPicPr>
          <p:nvPr/>
        </p:nvPicPr>
        <p:blipFill>
          <a:blip r:embed="rId3"/>
          <a:stretch>
            <a:fillRect/>
          </a:stretch>
        </p:blipFill>
        <p:spPr>
          <a:xfrm>
            <a:off x="108050" y="87086"/>
            <a:ext cx="8813599" cy="2233583"/>
          </a:xfrm>
          <a:prstGeom prst="rect">
            <a:avLst/>
          </a:prstGeom>
        </p:spPr>
      </p:pic>
      <p:pic>
        <p:nvPicPr>
          <p:cNvPr id="9" name="Picture 8">
            <a:extLst>
              <a:ext uri="{FF2B5EF4-FFF2-40B4-BE49-F238E27FC236}">
                <a16:creationId xmlns:a16="http://schemas.microsoft.com/office/drawing/2014/main" id="{DC6AE679-2329-D5CF-81F2-A6AD9BD17F6A}"/>
              </a:ext>
            </a:extLst>
          </p:cNvPr>
          <p:cNvPicPr>
            <a:picLocks noChangeAspect="1"/>
          </p:cNvPicPr>
          <p:nvPr/>
        </p:nvPicPr>
        <p:blipFill rotWithShape="1">
          <a:blip r:embed="rId4"/>
          <a:srcRect b="33862"/>
          <a:stretch/>
        </p:blipFill>
        <p:spPr>
          <a:xfrm>
            <a:off x="30145" y="2438400"/>
            <a:ext cx="9144000" cy="3581400"/>
          </a:xfrm>
          <a:prstGeom prst="rect">
            <a:avLst/>
          </a:prstGeom>
        </p:spPr>
      </p:pic>
    </p:spTree>
    <p:extLst>
      <p:ext uri="{BB962C8B-B14F-4D97-AF65-F5344CB8AC3E}">
        <p14:creationId xmlns:p14="http://schemas.microsoft.com/office/powerpoint/2010/main" val="4025602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6117" y="211551"/>
            <a:ext cx="8229600" cy="597433"/>
          </a:xfrm>
        </p:spPr>
        <p:txBody>
          <a:bodyPr>
            <a:normAutofit fontScale="90000"/>
          </a:bodyPr>
          <a:lstStyle/>
          <a:p>
            <a:pPr algn="ctr"/>
            <a:br>
              <a:rPr lang="en-US" dirty="0">
                <a:solidFill>
                  <a:srgbClr val="336699"/>
                </a:solidFill>
              </a:rPr>
            </a:br>
            <a:r>
              <a:rPr lang="en-US" dirty="0"/>
              <a:t>Log In Page</a:t>
            </a:r>
          </a:p>
        </p:txBody>
      </p:sp>
      <p:sp>
        <p:nvSpPr>
          <p:cNvPr id="11" name="TextBox 10"/>
          <p:cNvSpPr txBox="1"/>
          <p:nvPr/>
        </p:nvSpPr>
        <p:spPr>
          <a:xfrm>
            <a:off x="2035928" y="898836"/>
            <a:ext cx="4829977" cy="369332"/>
          </a:xfrm>
          <a:prstGeom prst="rect">
            <a:avLst/>
          </a:prstGeom>
          <a:noFill/>
        </p:spPr>
        <p:txBody>
          <a:bodyPr wrap="none" rtlCol="0">
            <a:spAutoFit/>
          </a:bodyPr>
          <a:lstStyle/>
          <a:p>
            <a:r>
              <a:rPr lang="en-US" dirty="0">
                <a:hlinkClick r:id="rId3"/>
              </a:rPr>
              <a:t>www.grantinterface.com/Home/Logon?urlkey=lfs</a:t>
            </a:r>
            <a:endParaRPr lang="en-US" dirty="0"/>
          </a:p>
        </p:txBody>
      </p:sp>
      <p:pic>
        <p:nvPicPr>
          <p:cNvPr id="4" name="Picture 3"/>
          <p:cNvPicPr>
            <a:picLocks noChangeAspect="1"/>
          </p:cNvPicPr>
          <p:nvPr/>
        </p:nvPicPr>
        <p:blipFill>
          <a:blip r:embed="rId4"/>
          <a:stretch>
            <a:fillRect/>
          </a:stretch>
        </p:blipFill>
        <p:spPr>
          <a:xfrm>
            <a:off x="152400" y="1496270"/>
            <a:ext cx="8813389" cy="4684594"/>
          </a:xfrm>
          <a:prstGeom prst="rect">
            <a:avLst/>
          </a:prstGeom>
        </p:spPr>
      </p:pic>
      <p:sp>
        <p:nvSpPr>
          <p:cNvPr id="10" name="Rounded Rectangle 9"/>
          <p:cNvSpPr/>
          <p:nvPr/>
        </p:nvSpPr>
        <p:spPr>
          <a:xfrm>
            <a:off x="4703099" y="4136773"/>
            <a:ext cx="4059901" cy="5114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71800" y="2819400"/>
            <a:ext cx="1219200" cy="1477328"/>
          </a:xfrm>
          <a:prstGeom prst="rect">
            <a:avLst/>
          </a:prstGeom>
          <a:solidFill>
            <a:schemeClr val="bg2">
              <a:lumMod val="25000"/>
            </a:schemeClr>
          </a:solidFill>
        </p:spPr>
        <p:txBody>
          <a:bodyPr wrap="square" rtlCol="0">
            <a:spAutoFit/>
          </a:bodyPr>
          <a:lstStyle/>
          <a:p>
            <a:r>
              <a:rPr lang="en-US" dirty="0">
                <a:solidFill>
                  <a:schemeClr val="bg1"/>
                </a:solidFill>
              </a:rPr>
              <a:t>Students will need to create a new account.</a:t>
            </a:r>
          </a:p>
        </p:txBody>
      </p:sp>
      <p:sp>
        <p:nvSpPr>
          <p:cNvPr id="2" name="TextBox 1"/>
          <p:cNvSpPr txBox="1"/>
          <p:nvPr/>
        </p:nvSpPr>
        <p:spPr>
          <a:xfrm>
            <a:off x="1099256" y="5122264"/>
            <a:ext cx="3169083" cy="954107"/>
          </a:xfrm>
          <a:prstGeom prst="rect">
            <a:avLst/>
          </a:prstGeom>
          <a:noFill/>
          <a:ln>
            <a:solidFill>
              <a:schemeClr val="accent6"/>
            </a:solidFill>
          </a:ln>
        </p:spPr>
        <p:txBody>
          <a:bodyPr wrap="square" rtlCol="0">
            <a:spAutoFit/>
          </a:bodyPr>
          <a:lstStyle/>
          <a:p>
            <a:r>
              <a:rPr lang="en-US" sz="1400" dirty="0"/>
              <a:t>If you forget your password; click here. Check your junk mail if you don’t get something from Foundant. Email Legacy if you are still unable to reset password.</a:t>
            </a:r>
          </a:p>
        </p:txBody>
      </p:sp>
      <p:cxnSp>
        <p:nvCxnSpPr>
          <p:cNvPr id="5" name="Straight Arrow Connector 4"/>
          <p:cNvCxnSpPr/>
          <p:nvPr/>
        </p:nvCxnSpPr>
        <p:spPr>
          <a:xfrm flipH="1">
            <a:off x="1959899" y="3838567"/>
            <a:ext cx="935701" cy="5964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37939" y="5122264"/>
            <a:ext cx="507849" cy="69410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848600" y="2454906"/>
            <a:ext cx="0" cy="15773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000" y="1676400"/>
            <a:ext cx="2286000" cy="923330"/>
          </a:xfrm>
          <a:prstGeom prst="rect">
            <a:avLst/>
          </a:prstGeom>
          <a:solidFill>
            <a:srgbClr val="FF0000"/>
          </a:solidFill>
        </p:spPr>
        <p:txBody>
          <a:bodyPr wrap="square" rtlCol="0">
            <a:spAutoFit/>
          </a:bodyPr>
          <a:lstStyle/>
          <a:p>
            <a:pPr algn="ctr"/>
            <a:r>
              <a:rPr lang="en-US" b="1" dirty="0"/>
              <a:t>DO NOT </a:t>
            </a:r>
          </a:p>
          <a:p>
            <a:pPr algn="ctr"/>
            <a:r>
              <a:rPr lang="en-US" b="1" dirty="0"/>
              <a:t>use a high school- issued email account!</a:t>
            </a:r>
          </a:p>
        </p:txBody>
      </p:sp>
    </p:spTree>
    <p:extLst>
      <p:ext uri="{BB962C8B-B14F-4D97-AF65-F5344CB8AC3E}">
        <p14:creationId xmlns:p14="http://schemas.microsoft.com/office/powerpoint/2010/main" val="160327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356088"/>
          </a:xfrm>
        </p:spPr>
        <p:txBody>
          <a:bodyPr>
            <a:normAutofit fontScale="90000"/>
          </a:bodyPr>
          <a:lstStyle/>
          <a:p>
            <a:r>
              <a:rPr lang="en-US" sz="2800" dirty="0"/>
              <a:t>Creating Your Profile</a:t>
            </a:r>
          </a:p>
        </p:txBody>
      </p:sp>
      <p:pic>
        <p:nvPicPr>
          <p:cNvPr id="7" name="Content Placeholder 6"/>
          <p:cNvPicPr>
            <a:picLocks noGrp="1" noChangeAspect="1"/>
          </p:cNvPicPr>
          <p:nvPr>
            <p:ph idx="1"/>
          </p:nvPr>
        </p:nvPicPr>
        <p:blipFill>
          <a:blip r:embed="rId2"/>
          <a:stretch>
            <a:fillRect/>
          </a:stretch>
        </p:blipFill>
        <p:spPr>
          <a:xfrm>
            <a:off x="419100" y="794540"/>
            <a:ext cx="8229600" cy="4082260"/>
          </a:xfrm>
          <a:prstGeom prst="rect">
            <a:avLst/>
          </a:prstGeom>
        </p:spPr>
      </p:pic>
      <p:sp>
        <p:nvSpPr>
          <p:cNvPr id="8" name="TextBox 7"/>
          <p:cNvSpPr txBox="1"/>
          <p:nvPr/>
        </p:nvSpPr>
        <p:spPr>
          <a:xfrm>
            <a:off x="419100" y="5181600"/>
            <a:ext cx="8229600" cy="923330"/>
          </a:xfrm>
          <a:prstGeom prst="rect">
            <a:avLst/>
          </a:prstGeom>
          <a:noFill/>
        </p:spPr>
        <p:txBody>
          <a:bodyPr wrap="square" rtlCol="0">
            <a:spAutoFit/>
          </a:bodyPr>
          <a:lstStyle/>
          <a:p>
            <a:pPr algn="ctr"/>
            <a:r>
              <a:rPr lang="en-US" dirty="0"/>
              <a:t>Please note - this is the information that will be attached to all of your future applications. Make sure things are spelled &amp; capitalized correctly. </a:t>
            </a:r>
          </a:p>
          <a:p>
            <a:pPr algn="ctr"/>
            <a:r>
              <a:rPr lang="en-US" dirty="0"/>
              <a:t>This should be completed by STUDENTS – NOT PARENTS!</a:t>
            </a:r>
          </a:p>
        </p:txBody>
      </p:sp>
    </p:spTree>
    <p:extLst>
      <p:ext uri="{BB962C8B-B14F-4D97-AF65-F5344CB8AC3E}">
        <p14:creationId xmlns:p14="http://schemas.microsoft.com/office/powerpoint/2010/main" val="105947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356088"/>
          </a:xfrm>
        </p:spPr>
        <p:txBody>
          <a:bodyPr>
            <a:normAutofit fontScale="90000"/>
          </a:bodyPr>
          <a:lstStyle/>
          <a:p>
            <a:br>
              <a:rPr lang="en-US" sz="2800" dirty="0"/>
            </a:br>
            <a:r>
              <a:rPr lang="en-US" sz="2800" dirty="0"/>
              <a:t>Updating Your Profile</a:t>
            </a:r>
          </a:p>
        </p:txBody>
      </p:sp>
      <p:pic>
        <p:nvPicPr>
          <p:cNvPr id="3" name="Content Placeholder 2"/>
          <p:cNvPicPr>
            <a:picLocks noGrp="1" noChangeAspect="1"/>
          </p:cNvPicPr>
          <p:nvPr>
            <p:ph idx="1"/>
          </p:nvPr>
        </p:nvPicPr>
        <p:blipFill>
          <a:blip r:embed="rId2"/>
          <a:stretch>
            <a:fillRect/>
          </a:stretch>
        </p:blipFill>
        <p:spPr>
          <a:xfrm>
            <a:off x="2333625" y="1371600"/>
            <a:ext cx="4400550" cy="1400175"/>
          </a:xfrm>
          <a:prstGeom prst="rect">
            <a:avLst/>
          </a:prstGeom>
        </p:spPr>
      </p:pic>
      <p:sp>
        <p:nvSpPr>
          <p:cNvPr id="8" name="TextBox 7"/>
          <p:cNvSpPr txBox="1"/>
          <p:nvPr/>
        </p:nvSpPr>
        <p:spPr>
          <a:xfrm>
            <a:off x="2428874" y="3055449"/>
            <a:ext cx="4657725" cy="2585323"/>
          </a:xfrm>
          <a:prstGeom prst="rect">
            <a:avLst/>
          </a:prstGeom>
          <a:noFill/>
        </p:spPr>
        <p:txBody>
          <a:bodyPr wrap="square" rtlCol="0">
            <a:spAutoFit/>
          </a:bodyPr>
          <a:lstStyle/>
          <a:p>
            <a:r>
              <a:rPr lang="en-US" dirty="0"/>
              <a:t>To change / update information on your profile:</a:t>
            </a:r>
          </a:p>
          <a:p>
            <a:pPr marL="285750" indent="-285750">
              <a:buFont typeface="Arial" panose="020B0604020202020204" pitchFamily="34" charset="0"/>
              <a:buChar char="•"/>
            </a:pPr>
            <a:r>
              <a:rPr lang="en-US" dirty="0"/>
              <a:t>Click </a:t>
            </a:r>
            <a:r>
              <a:rPr lang="en-US" i="1" dirty="0"/>
              <a:t>Your Name </a:t>
            </a:r>
            <a:r>
              <a:rPr lang="en-US" dirty="0"/>
              <a:t>in top right corner</a:t>
            </a:r>
          </a:p>
          <a:p>
            <a:pPr marL="285750" indent="-285750">
              <a:buFont typeface="Arial" panose="020B0604020202020204" pitchFamily="34" charset="0"/>
              <a:buChar char="•"/>
            </a:pPr>
            <a:r>
              <a:rPr lang="en-US" dirty="0"/>
              <a:t>Click </a:t>
            </a:r>
            <a:r>
              <a:rPr lang="en-US" i="1" dirty="0"/>
              <a:t>Edit My Profile </a:t>
            </a:r>
          </a:p>
          <a:p>
            <a:pPr algn="ctr"/>
            <a:endParaRPr lang="en-US" i="1" dirty="0"/>
          </a:p>
          <a:p>
            <a:pPr algn="ctr"/>
            <a:endParaRPr lang="en-US" i="1" dirty="0"/>
          </a:p>
          <a:p>
            <a:pPr algn="ctr"/>
            <a:r>
              <a:rPr lang="en-US" i="1" dirty="0"/>
              <a:t>Please make sure this includes the most current contact information for you.</a:t>
            </a:r>
          </a:p>
          <a:p>
            <a:pPr algn="ctr"/>
            <a:endParaRPr lang="en-US" i="1" dirty="0"/>
          </a:p>
          <a:p>
            <a:pPr algn="ctr"/>
            <a:endParaRPr lang="en-US" dirty="0"/>
          </a:p>
        </p:txBody>
      </p:sp>
      <p:cxnSp>
        <p:nvCxnSpPr>
          <p:cNvPr id="6" name="Straight Arrow Connector 5"/>
          <p:cNvCxnSpPr/>
          <p:nvPr/>
        </p:nvCxnSpPr>
        <p:spPr>
          <a:xfrm>
            <a:off x="1295400" y="1524000"/>
            <a:ext cx="32385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191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10B8-2697-71B4-BBAE-56D1E286C237}"/>
              </a:ext>
            </a:extLst>
          </p:cNvPr>
          <p:cNvSpPr>
            <a:spLocks noGrp="1"/>
          </p:cNvSpPr>
          <p:nvPr>
            <p:ph type="title"/>
          </p:nvPr>
        </p:nvSpPr>
        <p:spPr>
          <a:xfrm>
            <a:off x="2976561" y="228600"/>
            <a:ext cx="3190875" cy="701674"/>
          </a:xfrm>
        </p:spPr>
        <p:txBody>
          <a:bodyPr>
            <a:normAutofit fontScale="90000"/>
          </a:bodyPr>
          <a:lstStyle/>
          <a:p>
            <a:r>
              <a:rPr lang="en-US" dirty="0"/>
              <a:t>Student Apply Page</a:t>
            </a:r>
          </a:p>
        </p:txBody>
      </p:sp>
      <p:pic>
        <p:nvPicPr>
          <p:cNvPr id="5" name="Content Placeholder 4">
            <a:extLst>
              <a:ext uri="{FF2B5EF4-FFF2-40B4-BE49-F238E27FC236}">
                <a16:creationId xmlns:a16="http://schemas.microsoft.com/office/drawing/2014/main" id="{64647973-4881-9578-43A1-D726ED66091F}"/>
              </a:ext>
            </a:extLst>
          </p:cNvPr>
          <p:cNvPicPr>
            <a:picLocks noGrp="1" noChangeAspect="1"/>
          </p:cNvPicPr>
          <p:nvPr>
            <p:ph idx="1"/>
          </p:nvPr>
        </p:nvPicPr>
        <p:blipFill>
          <a:blip r:embed="rId2"/>
          <a:stretch>
            <a:fillRect/>
          </a:stretch>
        </p:blipFill>
        <p:spPr>
          <a:xfrm>
            <a:off x="130950" y="1066800"/>
            <a:ext cx="8882099" cy="4475770"/>
          </a:xfrm>
        </p:spPr>
      </p:pic>
      <p:cxnSp>
        <p:nvCxnSpPr>
          <p:cNvPr id="7" name="Straight Arrow Connector 6">
            <a:extLst>
              <a:ext uri="{FF2B5EF4-FFF2-40B4-BE49-F238E27FC236}">
                <a16:creationId xmlns:a16="http://schemas.microsoft.com/office/drawing/2014/main" id="{4B2D5F33-5E98-9CA7-E8A5-4D702B4FF505}"/>
              </a:ext>
            </a:extLst>
          </p:cNvPr>
          <p:cNvCxnSpPr/>
          <p:nvPr/>
        </p:nvCxnSpPr>
        <p:spPr>
          <a:xfrm flipV="1">
            <a:off x="6477000" y="5542570"/>
            <a:ext cx="1524000" cy="553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34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5359" y="111888"/>
            <a:ext cx="5473281" cy="356088"/>
          </a:xfrm>
        </p:spPr>
        <p:txBody>
          <a:bodyPr>
            <a:noAutofit/>
          </a:bodyPr>
          <a:lstStyle/>
          <a:p>
            <a:r>
              <a:rPr lang="en-US" sz="2000" dirty="0"/>
              <a:t>You will first need to complete the Eligibility  Quiz</a:t>
            </a:r>
          </a:p>
        </p:txBody>
      </p:sp>
      <p:sp>
        <p:nvSpPr>
          <p:cNvPr id="10" name="TextBox 9"/>
          <p:cNvSpPr txBox="1"/>
          <p:nvPr/>
        </p:nvSpPr>
        <p:spPr>
          <a:xfrm>
            <a:off x="762000" y="2343071"/>
            <a:ext cx="7239000" cy="380755"/>
          </a:xfrm>
          <a:prstGeom prst="rect">
            <a:avLst/>
          </a:prstGeom>
          <a:noFill/>
        </p:spPr>
        <p:txBody>
          <a:bodyPr wrap="square" rtlCol="0">
            <a:spAutoFit/>
          </a:bodyPr>
          <a:lstStyle/>
          <a:p>
            <a:pPr algn="ctr"/>
            <a:r>
              <a:rPr lang="en-US" dirty="0"/>
              <a:t>Eligibility Quiz</a:t>
            </a:r>
          </a:p>
        </p:txBody>
      </p:sp>
      <p:pic>
        <p:nvPicPr>
          <p:cNvPr id="3" name="Picture 2">
            <a:extLst>
              <a:ext uri="{FF2B5EF4-FFF2-40B4-BE49-F238E27FC236}">
                <a16:creationId xmlns:a16="http://schemas.microsoft.com/office/drawing/2014/main" id="{2850C975-9E07-C9F4-7D45-AB08F2AA199E}"/>
              </a:ext>
            </a:extLst>
          </p:cNvPr>
          <p:cNvPicPr>
            <a:picLocks noChangeAspect="1"/>
          </p:cNvPicPr>
          <p:nvPr/>
        </p:nvPicPr>
        <p:blipFill>
          <a:blip r:embed="rId3"/>
          <a:stretch>
            <a:fillRect/>
          </a:stretch>
        </p:blipFill>
        <p:spPr>
          <a:xfrm>
            <a:off x="152399" y="685800"/>
            <a:ext cx="8613575" cy="5992812"/>
          </a:xfrm>
          <a:prstGeom prst="rect">
            <a:avLst/>
          </a:prstGeom>
        </p:spPr>
      </p:pic>
    </p:spTree>
    <p:extLst>
      <p:ext uri="{BB962C8B-B14F-4D97-AF65-F5344CB8AC3E}">
        <p14:creationId xmlns:p14="http://schemas.microsoft.com/office/powerpoint/2010/main" val="262609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14310" y="228600"/>
          <a:ext cx="8610600" cy="6324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114800"/>
            <a:ext cx="25003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038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0807775-3D35-FF74-BC73-E0B1CC005F42}"/>
              </a:ext>
            </a:extLst>
          </p:cNvPr>
          <p:cNvPicPr>
            <a:picLocks noGrp="1" noChangeAspect="1"/>
          </p:cNvPicPr>
          <p:nvPr>
            <p:ph idx="1"/>
          </p:nvPr>
        </p:nvPicPr>
        <p:blipFill>
          <a:blip r:embed="rId3"/>
          <a:stretch>
            <a:fillRect/>
          </a:stretch>
        </p:blipFill>
        <p:spPr>
          <a:xfrm>
            <a:off x="76201" y="1380485"/>
            <a:ext cx="9067800" cy="4907046"/>
          </a:xfrm>
        </p:spPr>
      </p:pic>
      <p:sp>
        <p:nvSpPr>
          <p:cNvPr id="5" name="Title 4"/>
          <p:cNvSpPr>
            <a:spLocks noGrp="1"/>
          </p:cNvSpPr>
          <p:nvPr>
            <p:ph type="title"/>
          </p:nvPr>
        </p:nvSpPr>
        <p:spPr>
          <a:xfrm>
            <a:off x="2737108" y="76354"/>
            <a:ext cx="3794281" cy="356088"/>
          </a:xfrm>
        </p:spPr>
        <p:txBody>
          <a:bodyPr>
            <a:noAutofit/>
          </a:bodyPr>
          <a:lstStyle/>
          <a:p>
            <a:pPr algn="ctr"/>
            <a:r>
              <a:rPr lang="en-US" sz="1800" u="sng" dirty="0"/>
              <a:t>Eligibility Quiz: Financial Requirements</a:t>
            </a:r>
          </a:p>
        </p:txBody>
      </p:sp>
      <p:sp>
        <p:nvSpPr>
          <p:cNvPr id="4" name="Rectangle 3"/>
          <p:cNvSpPr/>
          <p:nvPr/>
        </p:nvSpPr>
        <p:spPr>
          <a:xfrm>
            <a:off x="474420" y="584689"/>
            <a:ext cx="8319655" cy="1015663"/>
          </a:xfrm>
          <a:prstGeom prst="rect">
            <a:avLst/>
          </a:prstGeom>
        </p:spPr>
        <p:txBody>
          <a:bodyPr wrap="square">
            <a:spAutoFit/>
          </a:bodyPr>
          <a:lstStyle/>
          <a:p>
            <a:pPr algn="ctr"/>
            <a:r>
              <a:rPr lang="en-US" sz="1200" dirty="0"/>
              <a:t>Student’s family must be considered 120% of median income as defined by HUD in order to apply. </a:t>
            </a:r>
          </a:p>
          <a:p>
            <a:pPr algn="ctr"/>
            <a:r>
              <a:rPr lang="en-US" sz="1200" dirty="0"/>
              <a:t>In order to apply for the Lilly Endowment Community Scholarship your family must fall below a certain income threshold based on your family's AGI (Adjusted Gross Income) </a:t>
            </a:r>
          </a:p>
          <a:p>
            <a:pPr algn="ctr"/>
            <a:r>
              <a:rPr lang="en-US" sz="1200" dirty="0"/>
              <a:t>and the number of people reported in your household for 2022.</a:t>
            </a:r>
          </a:p>
          <a:p>
            <a:endParaRPr lang="en-US" sz="1200" dirty="0"/>
          </a:p>
        </p:txBody>
      </p:sp>
      <p:sp>
        <p:nvSpPr>
          <p:cNvPr id="2" name="TextBox 1"/>
          <p:cNvSpPr txBox="1"/>
          <p:nvPr/>
        </p:nvSpPr>
        <p:spPr>
          <a:xfrm>
            <a:off x="3276600" y="3805986"/>
            <a:ext cx="4724400" cy="923330"/>
          </a:xfrm>
          <a:prstGeom prst="rect">
            <a:avLst/>
          </a:prstGeom>
          <a:solidFill>
            <a:srgbClr val="FF0000"/>
          </a:solidFill>
        </p:spPr>
        <p:txBody>
          <a:bodyPr wrap="square" rtlCol="0">
            <a:spAutoFit/>
          </a:bodyPr>
          <a:lstStyle/>
          <a:p>
            <a:pPr algn="ctr"/>
            <a:r>
              <a:rPr lang="en-US" b="1" dirty="0"/>
              <a:t>School Finalists will be asked to provide verification of their financial eligibility via tax returns or alternate documentation.</a:t>
            </a:r>
          </a:p>
        </p:txBody>
      </p:sp>
    </p:spTree>
    <p:extLst>
      <p:ext uri="{BB962C8B-B14F-4D97-AF65-F5344CB8AC3E}">
        <p14:creationId xmlns:p14="http://schemas.microsoft.com/office/powerpoint/2010/main" val="2565094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1141-5BA2-6944-D1A1-8615D5C2287C}"/>
              </a:ext>
            </a:extLst>
          </p:cNvPr>
          <p:cNvSpPr>
            <a:spLocks noGrp="1"/>
          </p:cNvSpPr>
          <p:nvPr>
            <p:ph type="title"/>
          </p:nvPr>
        </p:nvSpPr>
        <p:spPr>
          <a:xfrm>
            <a:off x="1952624" y="254685"/>
            <a:ext cx="5238751" cy="854074"/>
          </a:xfrm>
        </p:spPr>
        <p:txBody>
          <a:bodyPr>
            <a:normAutofit/>
          </a:bodyPr>
          <a:lstStyle/>
          <a:p>
            <a:pPr algn="ctr"/>
            <a:r>
              <a:rPr lang="en-US" sz="2800" dirty="0"/>
              <a:t>Which parent’s info do I use?</a:t>
            </a:r>
          </a:p>
        </p:txBody>
      </p:sp>
      <p:pic>
        <p:nvPicPr>
          <p:cNvPr id="4" name="Picture 3" descr="A screenshot of a computer screen&#10;&#10;Description automatically generated">
            <a:extLst>
              <a:ext uri="{FF2B5EF4-FFF2-40B4-BE49-F238E27FC236}">
                <a16:creationId xmlns:a16="http://schemas.microsoft.com/office/drawing/2014/main" id="{2CE681A9-F43A-CA28-432C-7C643FF6F524}"/>
              </a:ext>
            </a:extLst>
          </p:cNvPr>
          <p:cNvPicPr>
            <a:picLocks noChangeAspect="1"/>
          </p:cNvPicPr>
          <p:nvPr/>
        </p:nvPicPr>
        <p:blipFill rotWithShape="1">
          <a:blip r:embed="rId2"/>
          <a:srcRect l="427" t="23818" r="45761" b="6861"/>
          <a:stretch/>
        </p:blipFill>
        <p:spPr>
          <a:xfrm>
            <a:off x="1371599" y="838200"/>
            <a:ext cx="6400800" cy="4435475"/>
          </a:xfrm>
          <a:prstGeom prst="rect">
            <a:avLst/>
          </a:prstGeom>
        </p:spPr>
      </p:pic>
      <p:sp>
        <p:nvSpPr>
          <p:cNvPr id="5" name="TextBox 4">
            <a:extLst>
              <a:ext uri="{FF2B5EF4-FFF2-40B4-BE49-F238E27FC236}">
                <a16:creationId xmlns:a16="http://schemas.microsoft.com/office/drawing/2014/main" id="{2979A1C0-1249-F205-B699-61E9A09785EA}"/>
              </a:ext>
            </a:extLst>
          </p:cNvPr>
          <p:cNvSpPr txBox="1"/>
          <p:nvPr/>
        </p:nvSpPr>
        <p:spPr>
          <a:xfrm>
            <a:off x="909635" y="5273675"/>
            <a:ext cx="7324727" cy="800219"/>
          </a:xfrm>
          <a:prstGeom prst="rect">
            <a:avLst/>
          </a:prstGeom>
          <a:noFill/>
        </p:spPr>
        <p:txBody>
          <a:bodyPr wrap="square" rtlCol="0">
            <a:spAutoFit/>
          </a:bodyPr>
          <a:lstStyle/>
          <a:p>
            <a:r>
              <a:rPr lang="en-US" sz="2800" dirty="0"/>
              <a:t>What if I am emancipated or a ward of the state? </a:t>
            </a:r>
          </a:p>
          <a:p>
            <a:pPr marL="285750" indent="-285750">
              <a:buFont typeface="Arial" panose="020B0604020202020204" pitchFamily="34" charset="0"/>
              <a:buChar char="•"/>
            </a:pPr>
            <a:r>
              <a:rPr lang="en-US" dirty="0"/>
              <a:t>You would use your sole income (if any)</a:t>
            </a:r>
          </a:p>
        </p:txBody>
      </p:sp>
    </p:spTree>
    <p:extLst>
      <p:ext uri="{BB962C8B-B14F-4D97-AF65-F5344CB8AC3E}">
        <p14:creationId xmlns:p14="http://schemas.microsoft.com/office/powerpoint/2010/main" val="4009369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67B4C2-6BEB-F6A0-DC71-A7714A40776E}"/>
              </a:ext>
            </a:extLst>
          </p:cNvPr>
          <p:cNvPicPr>
            <a:picLocks noChangeAspect="1"/>
          </p:cNvPicPr>
          <p:nvPr/>
        </p:nvPicPr>
        <p:blipFill>
          <a:blip r:embed="rId2"/>
          <a:stretch>
            <a:fillRect/>
          </a:stretch>
        </p:blipFill>
        <p:spPr>
          <a:xfrm>
            <a:off x="294333" y="4572000"/>
            <a:ext cx="8763000" cy="966049"/>
          </a:xfrm>
          <a:prstGeom prst="rect">
            <a:avLst/>
          </a:prstGeom>
        </p:spPr>
      </p:pic>
      <p:sp>
        <p:nvSpPr>
          <p:cNvPr id="10" name="TextBox 9">
            <a:extLst>
              <a:ext uri="{FF2B5EF4-FFF2-40B4-BE49-F238E27FC236}">
                <a16:creationId xmlns:a16="http://schemas.microsoft.com/office/drawing/2014/main" id="{A407E0DF-D975-73B7-25D0-12C6EDEF7B28}"/>
              </a:ext>
            </a:extLst>
          </p:cNvPr>
          <p:cNvSpPr txBox="1"/>
          <p:nvPr/>
        </p:nvSpPr>
        <p:spPr>
          <a:xfrm>
            <a:off x="294333" y="3429000"/>
            <a:ext cx="6172200" cy="923330"/>
          </a:xfrm>
          <a:prstGeom prst="rect">
            <a:avLst/>
          </a:prstGeom>
          <a:noFill/>
        </p:spPr>
        <p:txBody>
          <a:bodyPr wrap="square" rtlCol="0">
            <a:spAutoFit/>
          </a:bodyPr>
          <a:lstStyle/>
          <a:p>
            <a:r>
              <a:rPr lang="en-US" dirty="0"/>
              <a:t>If you are eligible, click the “Apply” button to access application.</a:t>
            </a:r>
          </a:p>
          <a:p>
            <a:endParaRPr lang="en-US" dirty="0"/>
          </a:p>
          <a:p>
            <a:r>
              <a:rPr lang="en-US" dirty="0"/>
              <a:t>If you are not eligible and have questions, please reach out.</a:t>
            </a:r>
          </a:p>
        </p:txBody>
      </p:sp>
      <p:pic>
        <p:nvPicPr>
          <p:cNvPr id="11" name="Picture 10">
            <a:extLst>
              <a:ext uri="{FF2B5EF4-FFF2-40B4-BE49-F238E27FC236}">
                <a16:creationId xmlns:a16="http://schemas.microsoft.com/office/drawing/2014/main" id="{3BCDEC0A-83CB-2DC6-A95F-26987D6E4147}"/>
              </a:ext>
            </a:extLst>
          </p:cNvPr>
          <p:cNvPicPr>
            <a:picLocks noChangeAspect="1"/>
          </p:cNvPicPr>
          <p:nvPr/>
        </p:nvPicPr>
        <p:blipFill>
          <a:blip r:embed="rId3"/>
          <a:stretch>
            <a:fillRect/>
          </a:stretch>
        </p:blipFill>
        <p:spPr>
          <a:xfrm>
            <a:off x="6096000" y="5366164"/>
            <a:ext cx="2523963" cy="164606"/>
          </a:xfrm>
          <a:prstGeom prst="rect">
            <a:avLst/>
          </a:prstGeom>
        </p:spPr>
      </p:pic>
      <p:pic>
        <p:nvPicPr>
          <p:cNvPr id="13" name="Picture 12">
            <a:extLst>
              <a:ext uri="{FF2B5EF4-FFF2-40B4-BE49-F238E27FC236}">
                <a16:creationId xmlns:a16="http://schemas.microsoft.com/office/drawing/2014/main" id="{75477F1A-0C8D-F3E4-DC77-A2B4B6F09A94}"/>
              </a:ext>
            </a:extLst>
          </p:cNvPr>
          <p:cNvPicPr>
            <a:picLocks noChangeAspect="1"/>
          </p:cNvPicPr>
          <p:nvPr/>
        </p:nvPicPr>
        <p:blipFill>
          <a:blip r:embed="rId4"/>
          <a:stretch>
            <a:fillRect/>
          </a:stretch>
        </p:blipFill>
        <p:spPr>
          <a:xfrm>
            <a:off x="105958" y="763513"/>
            <a:ext cx="8951375" cy="1825776"/>
          </a:xfrm>
          <a:prstGeom prst="rect">
            <a:avLst/>
          </a:prstGeom>
        </p:spPr>
      </p:pic>
      <p:cxnSp>
        <p:nvCxnSpPr>
          <p:cNvPr id="9" name="Straight Arrow Connector 8">
            <a:extLst>
              <a:ext uri="{FF2B5EF4-FFF2-40B4-BE49-F238E27FC236}">
                <a16:creationId xmlns:a16="http://schemas.microsoft.com/office/drawing/2014/main" id="{4B1417C5-1E90-5B66-0E34-DAF2CCBA6057}"/>
              </a:ext>
            </a:extLst>
          </p:cNvPr>
          <p:cNvCxnSpPr/>
          <p:nvPr/>
        </p:nvCxnSpPr>
        <p:spPr>
          <a:xfrm>
            <a:off x="5925178" y="2362200"/>
            <a:ext cx="24384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1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229600" cy="356088"/>
          </a:xfrm>
        </p:spPr>
        <p:txBody>
          <a:bodyPr>
            <a:normAutofit fontScale="90000"/>
          </a:bodyPr>
          <a:lstStyle/>
          <a:p>
            <a:r>
              <a:rPr lang="en-US" sz="2800" dirty="0"/>
              <a:t>Student View: Application</a:t>
            </a:r>
          </a:p>
        </p:txBody>
      </p:sp>
      <p:pic>
        <p:nvPicPr>
          <p:cNvPr id="7" name="Content Placeholder 6"/>
          <p:cNvPicPr>
            <a:picLocks noGrp="1" noChangeAspect="1"/>
          </p:cNvPicPr>
          <p:nvPr>
            <p:ph idx="1"/>
          </p:nvPr>
        </p:nvPicPr>
        <p:blipFill>
          <a:blip r:embed="rId2"/>
          <a:stretch>
            <a:fillRect/>
          </a:stretch>
        </p:blipFill>
        <p:spPr>
          <a:xfrm>
            <a:off x="381000" y="1127943"/>
            <a:ext cx="8229600" cy="4079680"/>
          </a:xfrm>
          <a:prstGeom prst="rect">
            <a:avLst/>
          </a:prstGeom>
        </p:spPr>
      </p:pic>
      <p:cxnSp>
        <p:nvCxnSpPr>
          <p:cNvPr id="6" name="Straight Arrow Connector 5"/>
          <p:cNvCxnSpPr/>
          <p:nvPr/>
        </p:nvCxnSpPr>
        <p:spPr>
          <a:xfrm>
            <a:off x="6832600" y="2388467"/>
            <a:ext cx="685800" cy="228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81001" y="5233023"/>
            <a:ext cx="8220249" cy="1303861"/>
          </a:xfrm>
          <a:prstGeom prst="rect">
            <a:avLst/>
          </a:prstGeom>
        </p:spPr>
      </p:pic>
      <p:sp>
        <p:nvSpPr>
          <p:cNvPr id="9" name="Rounded Rectangle 8"/>
          <p:cNvSpPr/>
          <p:nvPr/>
        </p:nvSpPr>
        <p:spPr>
          <a:xfrm>
            <a:off x="152400" y="6096000"/>
            <a:ext cx="1447800" cy="4408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58000" y="6121400"/>
            <a:ext cx="1828800" cy="4154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696200" y="2514600"/>
            <a:ext cx="914400" cy="4572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53000" y="1777865"/>
            <a:ext cx="2547620" cy="646331"/>
          </a:xfrm>
          <a:prstGeom prst="rect">
            <a:avLst/>
          </a:prstGeom>
          <a:solidFill>
            <a:schemeClr val="accent6">
              <a:lumMod val="20000"/>
              <a:lumOff val="80000"/>
            </a:schemeClr>
          </a:solidFill>
        </p:spPr>
        <p:txBody>
          <a:bodyPr wrap="square" rtlCol="0">
            <a:spAutoFit/>
          </a:bodyPr>
          <a:lstStyle/>
          <a:p>
            <a:pPr algn="ctr"/>
            <a:r>
              <a:rPr lang="en-US" dirty="0"/>
              <a:t>You can download a PDF </a:t>
            </a:r>
          </a:p>
          <a:p>
            <a:pPr algn="ctr"/>
            <a:r>
              <a:rPr lang="en-US" dirty="0"/>
              <a:t>of the application.</a:t>
            </a:r>
          </a:p>
        </p:txBody>
      </p:sp>
      <p:sp>
        <p:nvSpPr>
          <p:cNvPr id="2" name="TextBox 1"/>
          <p:cNvSpPr txBox="1"/>
          <p:nvPr/>
        </p:nvSpPr>
        <p:spPr>
          <a:xfrm>
            <a:off x="3886200" y="3733800"/>
            <a:ext cx="1981200" cy="923330"/>
          </a:xfrm>
          <a:prstGeom prst="rect">
            <a:avLst/>
          </a:prstGeom>
          <a:solidFill>
            <a:schemeClr val="accent6">
              <a:lumMod val="40000"/>
              <a:lumOff val="60000"/>
            </a:schemeClr>
          </a:solidFill>
        </p:spPr>
        <p:txBody>
          <a:bodyPr wrap="square" rtlCol="0">
            <a:spAutoFit/>
          </a:bodyPr>
          <a:lstStyle/>
          <a:p>
            <a:r>
              <a:rPr lang="en-US" dirty="0"/>
              <a:t>Students can expand/close each of the sections.</a:t>
            </a:r>
          </a:p>
        </p:txBody>
      </p:sp>
    </p:spTree>
    <p:extLst>
      <p:ext uri="{BB962C8B-B14F-4D97-AF65-F5344CB8AC3E}">
        <p14:creationId xmlns:p14="http://schemas.microsoft.com/office/powerpoint/2010/main" val="192860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356088"/>
          </a:xfrm>
        </p:spPr>
        <p:txBody>
          <a:bodyPr>
            <a:noAutofit/>
          </a:bodyPr>
          <a:lstStyle/>
          <a:p>
            <a:pPr algn="ctr"/>
            <a:r>
              <a:rPr lang="en-US" sz="2000" dirty="0"/>
              <a:t>Student View: Student Information</a:t>
            </a:r>
          </a:p>
        </p:txBody>
      </p:sp>
      <p:pic>
        <p:nvPicPr>
          <p:cNvPr id="11" name="Content Placeholder 10"/>
          <p:cNvPicPr>
            <a:picLocks noGrp="1" noChangeAspect="1"/>
          </p:cNvPicPr>
          <p:nvPr>
            <p:ph idx="1"/>
          </p:nvPr>
        </p:nvPicPr>
        <p:blipFill>
          <a:blip r:embed="rId3"/>
          <a:stretch>
            <a:fillRect/>
          </a:stretch>
        </p:blipFill>
        <p:spPr>
          <a:xfrm>
            <a:off x="533171" y="762000"/>
            <a:ext cx="8077657" cy="5870250"/>
          </a:xfrm>
          <a:prstGeom prst="rect">
            <a:avLst/>
          </a:prstGeom>
        </p:spPr>
      </p:pic>
      <p:sp>
        <p:nvSpPr>
          <p:cNvPr id="12" name="Rounded Rectangle 11"/>
          <p:cNvSpPr/>
          <p:nvPr/>
        </p:nvSpPr>
        <p:spPr>
          <a:xfrm>
            <a:off x="533171" y="3505200"/>
            <a:ext cx="3353029"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33171" y="5638800"/>
            <a:ext cx="3200629"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1999" y="3884474"/>
            <a:ext cx="3124200" cy="1754326"/>
          </a:xfrm>
          <a:prstGeom prst="rect">
            <a:avLst/>
          </a:prstGeom>
          <a:solidFill>
            <a:schemeClr val="accent6">
              <a:lumMod val="60000"/>
              <a:lumOff val="40000"/>
            </a:schemeClr>
          </a:solidFill>
        </p:spPr>
        <p:txBody>
          <a:bodyPr wrap="square" rtlCol="0">
            <a:spAutoFit/>
          </a:bodyPr>
          <a:lstStyle/>
          <a:p>
            <a:pPr algn="ctr"/>
            <a:r>
              <a:rPr lang="en-US" dirty="0"/>
              <a:t>We ask these questions for tracking purposes only.  </a:t>
            </a:r>
          </a:p>
          <a:p>
            <a:pPr algn="ctr"/>
            <a:r>
              <a:rPr lang="en-US" dirty="0"/>
              <a:t>We want to ensure that we are reaching a diverse community of students reflective of </a:t>
            </a:r>
          </a:p>
          <a:p>
            <a:pPr algn="ctr"/>
            <a:r>
              <a:rPr lang="en-US" dirty="0"/>
              <a:t>Lake County. </a:t>
            </a:r>
          </a:p>
        </p:txBody>
      </p:sp>
    </p:spTree>
    <p:extLst>
      <p:ext uri="{BB962C8B-B14F-4D97-AF65-F5344CB8AC3E}">
        <p14:creationId xmlns:p14="http://schemas.microsoft.com/office/powerpoint/2010/main" val="1128488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304800"/>
            <a:ext cx="7086600" cy="369332"/>
          </a:xfrm>
          <a:prstGeom prst="rect">
            <a:avLst/>
          </a:prstGeom>
          <a:noFill/>
        </p:spPr>
        <p:txBody>
          <a:bodyPr wrap="square" rtlCol="0">
            <a:spAutoFit/>
          </a:bodyPr>
          <a:lstStyle/>
          <a:p>
            <a:pPr algn="ctr"/>
            <a:r>
              <a:rPr lang="en-US"/>
              <a:t>Student View: Family </a:t>
            </a:r>
            <a:r>
              <a:rPr lang="en-US" dirty="0"/>
              <a:t>Information</a:t>
            </a:r>
          </a:p>
        </p:txBody>
      </p:sp>
      <p:pic>
        <p:nvPicPr>
          <p:cNvPr id="2" name="Picture 1"/>
          <p:cNvPicPr>
            <a:picLocks noChangeAspect="1"/>
          </p:cNvPicPr>
          <p:nvPr/>
        </p:nvPicPr>
        <p:blipFill>
          <a:blip r:embed="rId3"/>
          <a:stretch>
            <a:fillRect/>
          </a:stretch>
        </p:blipFill>
        <p:spPr>
          <a:xfrm>
            <a:off x="228600" y="838200"/>
            <a:ext cx="8797791" cy="3709988"/>
          </a:xfrm>
          <a:prstGeom prst="rect">
            <a:avLst/>
          </a:prstGeom>
        </p:spPr>
      </p:pic>
    </p:spTree>
    <p:extLst>
      <p:ext uri="{BB962C8B-B14F-4D97-AF65-F5344CB8AC3E}">
        <p14:creationId xmlns:p14="http://schemas.microsoft.com/office/powerpoint/2010/main" val="2048727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399" y="643467"/>
            <a:ext cx="840819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a:solidFill>
                  <a:schemeClr val="bg1"/>
                </a:solidFill>
                <a:latin typeface="+mj-lt"/>
                <a:ea typeface="+mj-ea"/>
                <a:cs typeface="+mj-cs"/>
              </a:rPr>
              <a:t>Student View: Financial Information</a:t>
            </a:r>
          </a:p>
        </p:txBody>
      </p:sp>
      <p:pic>
        <p:nvPicPr>
          <p:cNvPr id="4" name="Picture 3">
            <a:extLst>
              <a:ext uri="{FF2B5EF4-FFF2-40B4-BE49-F238E27FC236}">
                <a16:creationId xmlns:a16="http://schemas.microsoft.com/office/drawing/2014/main" id="{00070BC8-79DF-F389-DA2E-CCF57154A58C}"/>
              </a:ext>
            </a:extLst>
          </p:cNvPr>
          <p:cNvPicPr>
            <a:picLocks noChangeAspect="1"/>
          </p:cNvPicPr>
          <p:nvPr/>
        </p:nvPicPr>
        <p:blipFill>
          <a:blip r:embed="rId3"/>
          <a:stretch>
            <a:fillRect/>
          </a:stretch>
        </p:blipFill>
        <p:spPr>
          <a:xfrm>
            <a:off x="482600" y="2083214"/>
            <a:ext cx="8178799" cy="3578225"/>
          </a:xfrm>
          <a:prstGeom prst="rect">
            <a:avLst/>
          </a:prstGeom>
        </p:spPr>
      </p:pic>
    </p:spTree>
    <p:extLst>
      <p:ext uri="{BB962C8B-B14F-4D97-AF65-F5344CB8AC3E}">
        <p14:creationId xmlns:p14="http://schemas.microsoft.com/office/powerpoint/2010/main" val="242636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175923"/>
            <a:ext cx="5638800" cy="369332"/>
          </a:xfrm>
          <a:prstGeom prst="rect">
            <a:avLst/>
          </a:prstGeom>
          <a:noFill/>
        </p:spPr>
        <p:txBody>
          <a:bodyPr wrap="square" rtlCol="0">
            <a:spAutoFit/>
          </a:bodyPr>
          <a:lstStyle/>
          <a:p>
            <a:r>
              <a:rPr lang="en-US" dirty="0"/>
              <a:t>Student View: Extra Curricular Activities </a:t>
            </a:r>
          </a:p>
        </p:txBody>
      </p:sp>
      <p:cxnSp>
        <p:nvCxnSpPr>
          <p:cNvPr id="6" name="Straight Arrow Connector 5"/>
          <p:cNvCxnSpPr/>
          <p:nvPr/>
        </p:nvCxnSpPr>
        <p:spPr>
          <a:xfrm flipH="1">
            <a:off x="4267200" y="1752600"/>
            <a:ext cx="18288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9239" y="2988371"/>
            <a:ext cx="3945561" cy="15836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0CD36F-C04C-4C9E-928A-2FCAD83D67BA}"/>
              </a:ext>
            </a:extLst>
          </p:cNvPr>
          <p:cNvPicPr>
            <a:picLocks noChangeAspect="1"/>
          </p:cNvPicPr>
          <p:nvPr/>
        </p:nvPicPr>
        <p:blipFill>
          <a:blip r:embed="rId3"/>
          <a:stretch>
            <a:fillRect/>
          </a:stretch>
        </p:blipFill>
        <p:spPr>
          <a:xfrm>
            <a:off x="0" y="545255"/>
            <a:ext cx="9144000" cy="4223402"/>
          </a:xfrm>
          <a:prstGeom prst="rect">
            <a:avLst/>
          </a:prstGeom>
        </p:spPr>
      </p:pic>
      <p:pic>
        <p:nvPicPr>
          <p:cNvPr id="10" name="Picture 9">
            <a:extLst>
              <a:ext uri="{FF2B5EF4-FFF2-40B4-BE49-F238E27FC236}">
                <a16:creationId xmlns:a16="http://schemas.microsoft.com/office/drawing/2014/main" id="{156F3FEA-DEBC-7602-9DF6-97163348004B}"/>
              </a:ext>
            </a:extLst>
          </p:cNvPr>
          <p:cNvPicPr>
            <a:picLocks noChangeAspect="1"/>
          </p:cNvPicPr>
          <p:nvPr/>
        </p:nvPicPr>
        <p:blipFill>
          <a:blip r:embed="rId4"/>
          <a:stretch>
            <a:fillRect/>
          </a:stretch>
        </p:blipFill>
        <p:spPr>
          <a:xfrm>
            <a:off x="0" y="5137989"/>
            <a:ext cx="9144000" cy="1264240"/>
          </a:xfrm>
          <a:prstGeom prst="rect">
            <a:avLst/>
          </a:prstGeom>
        </p:spPr>
      </p:pic>
    </p:spTree>
    <p:extLst>
      <p:ext uri="{BB962C8B-B14F-4D97-AF65-F5344CB8AC3E}">
        <p14:creationId xmlns:p14="http://schemas.microsoft.com/office/powerpoint/2010/main" val="2601176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004" y="76200"/>
            <a:ext cx="5025991" cy="369332"/>
          </a:xfrm>
          <a:prstGeom prst="rect">
            <a:avLst/>
          </a:prstGeom>
          <a:noFill/>
        </p:spPr>
        <p:txBody>
          <a:bodyPr wrap="none" rtlCol="0">
            <a:spAutoFit/>
          </a:bodyPr>
          <a:lstStyle/>
          <a:p>
            <a:r>
              <a:rPr lang="en-US" dirty="0"/>
              <a:t>Student View: Community, Religious, Civic Activities</a:t>
            </a:r>
          </a:p>
        </p:txBody>
      </p:sp>
      <p:sp>
        <p:nvSpPr>
          <p:cNvPr id="5" name="TextBox 4"/>
          <p:cNvSpPr txBox="1"/>
          <p:nvPr/>
        </p:nvSpPr>
        <p:spPr>
          <a:xfrm>
            <a:off x="284955" y="439698"/>
            <a:ext cx="8783544" cy="1754326"/>
          </a:xfrm>
          <a:prstGeom prst="rect">
            <a:avLst/>
          </a:prstGeom>
          <a:noFill/>
        </p:spPr>
        <p:txBody>
          <a:bodyPr wrap="square" rtlCol="0">
            <a:spAutoFit/>
          </a:bodyPr>
          <a:lstStyle/>
          <a:p>
            <a:r>
              <a:rPr lang="en-US" dirty="0"/>
              <a:t>Key Points:</a:t>
            </a:r>
          </a:p>
          <a:p>
            <a:pPr marL="342900" indent="-342900">
              <a:buAutoNum type="arabicPeriod"/>
            </a:pPr>
            <a:r>
              <a:rPr lang="en-US" dirty="0"/>
              <a:t>Follow the example format.</a:t>
            </a:r>
          </a:p>
          <a:p>
            <a:pPr marL="342900" indent="-342900">
              <a:buAutoNum type="arabicPeriod"/>
            </a:pPr>
            <a:r>
              <a:rPr lang="en-US" dirty="0"/>
              <a:t>DO NOT list activities related to school service clubs (NHS, Key Club, etc.) that are done for required service hours. You would put that in the extra curricular section.</a:t>
            </a:r>
          </a:p>
          <a:p>
            <a:pPr marL="342900" indent="-342900">
              <a:buAutoNum type="arabicPeriod"/>
            </a:pPr>
            <a:r>
              <a:rPr lang="en-US" dirty="0"/>
              <a:t>Please ONLY list activities where you participated for a minimum of 4 weeks.</a:t>
            </a:r>
          </a:p>
          <a:p>
            <a:endParaRPr lang="en-US" dirty="0"/>
          </a:p>
        </p:txBody>
      </p:sp>
      <p:pic>
        <p:nvPicPr>
          <p:cNvPr id="6" name="Picture 5">
            <a:extLst>
              <a:ext uri="{FF2B5EF4-FFF2-40B4-BE49-F238E27FC236}">
                <a16:creationId xmlns:a16="http://schemas.microsoft.com/office/drawing/2014/main" id="{88B33E53-FC6F-A808-6FDE-3B35C2E53DEF}"/>
              </a:ext>
            </a:extLst>
          </p:cNvPr>
          <p:cNvPicPr>
            <a:picLocks noChangeAspect="1"/>
          </p:cNvPicPr>
          <p:nvPr/>
        </p:nvPicPr>
        <p:blipFill>
          <a:blip r:embed="rId3"/>
          <a:stretch>
            <a:fillRect/>
          </a:stretch>
        </p:blipFill>
        <p:spPr>
          <a:xfrm>
            <a:off x="284955" y="2063262"/>
            <a:ext cx="8574087" cy="3851763"/>
          </a:xfrm>
          <a:prstGeom prst="rect">
            <a:avLst/>
          </a:prstGeom>
        </p:spPr>
      </p:pic>
    </p:spTree>
    <p:extLst>
      <p:ext uri="{BB962C8B-B14F-4D97-AF65-F5344CB8AC3E}">
        <p14:creationId xmlns:p14="http://schemas.microsoft.com/office/powerpoint/2010/main" val="3171159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5873" y="468868"/>
            <a:ext cx="2110321" cy="369332"/>
          </a:xfrm>
          <a:prstGeom prst="rect">
            <a:avLst/>
          </a:prstGeom>
          <a:noFill/>
        </p:spPr>
        <p:txBody>
          <a:bodyPr wrap="none" rtlCol="0">
            <a:spAutoFit/>
          </a:bodyPr>
          <a:lstStyle/>
          <a:p>
            <a:r>
              <a:rPr lang="en-US" dirty="0"/>
              <a:t> Student View: Essay</a:t>
            </a:r>
          </a:p>
        </p:txBody>
      </p:sp>
      <p:sp>
        <p:nvSpPr>
          <p:cNvPr id="4" name="TextBox 3"/>
          <p:cNvSpPr txBox="1"/>
          <p:nvPr/>
        </p:nvSpPr>
        <p:spPr>
          <a:xfrm>
            <a:off x="533400" y="762000"/>
            <a:ext cx="8305800" cy="5632311"/>
          </a:xfrm>
          <a:prstGeom prst="rect">
            <a:avLst/>
          </a:prstGeom>
          <a:noFill/>
        </p:spPr>
        <p:txBody>
          <a:bodyPr wrap="square" rtlCol="0">
            <a:spAutoFit/>
          </a:bodyPr>
          <a:lstStyle/>
          <a:p>
            <a:endParaRPr lang="en-US" dirty="0"/>
          </a:p>
          <a:p>
            <a:pPr algn="ctr"/>
            <a:r>
              <a:rPr lang="en-US" dirty="0"/>
              <a:t>You will need to complete 3 essays. </a:t>
            </a:r>
          </a:p>
          <a:p>
            <a:pPr algn="ctr"/>
            <a:r>
              <a:rPr lang="en-US" dirty="0"/>
              <a:t>Each essay is limited to 2,500 characters or 250-400 words.</a:t>
            </a:r>
          </a:p>
          <a:p>
            <a:r>
              <a:rPr lang="en-US" dirty="0">
                <a:solidFill>
                  <a:srgbClr val="FF0000"/>
                </a:solidFill>
              </a:rPr>
              <a:t>We recommend saving them in another format and copying them into the essay boxes.</a:t>
            </a:r>
          </a:p>
          <a:p>
            <a:endParaRPr lang="en-US" dirty="0"/>
          </a:p>
          <a:p>
            <a:r>
              <a:rPr lang="en-US" dirty="0"/>
              <a:t>Essay 1</a:t>
            </a:r>
          </a:p>
          <a:p>
            <a:r>
              <a:rPr lang="en-US" dirty="0"/>
              <a:t>One of the primary purposes of the Lilly Endowment Community Scholarship Program is to encourage and support LECSP Scholars to engage with each other, Indiana businesses, governments, education, nonprofits and civic leaders to improve the quality of life throughout the state. Explain your future goals. How might these goals contribute to improving the quality of life in Northwest Indiana?</a:t>
            </a:r>
          </a:p>
          <a:p>
            <a:endParaRPr lang="en-US" dirty="0"/>
          </a:p>
          <a:p>
            <a:r>
              <a:rPr lang="en-US" dirty="0"/>
              <a:t>Essay 2</a:t>
            </a:r>
          </a:p>
          <a:p>
            <a:r>
              <a:rPr lang="en-US" dirty="0"/>
              <a:t>Please write a short autobiography including information about your family, hobbies, spare time activities and what inspires you. You may elaborate on work, community or school activities you didn't get to address in your application. </a:t>
            </a:r>
          </a:p>
          <a:p>
            <a:endParaRPr lang="en-US" dirty="0"/>
          </a:p>
          <a:p>
            <a:r>
              <a:rPr lang="en-US" dirty="0"/>
              <a:t>Essay 3</a:t>
            </a:r>
          </a:p>
          <a:p>
            <a:r>
              <a:rPr lang="en-US" dirty="0"/>
              <a:t>Discuss an accomplishment, event, challenge, or realization that sparked a period of personal growth and a new understanding of yourself or others.</a:t>
            </a:r>
          </a:p>
        </p:txBody>
      </p:sp>
    </p:spTree>
    <p:extLst>
      <p:ext uri="{BB962C8B-B14F-4D97-AF65-F5344CB8AC3E}">
        <p14:creationId xmlns:p14="http://schemas.microsoft.com/office/powerpoint/2010/main" val="19467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 y="1066800"/>
            <a:ext cx="8534400" cy="1708160"/>
          </a:xfrm>
          <a:prstGeom prst="rect">
            <a:avLst/>
          </a:prstGeom>
          <a:noFill/>
        </p:spPr>
        <p:txBody>
          <a:bodyPr wrap="square" rtlCol="0">
            <a:spAutoFit/>
          </a:bodyPr>
          <a:lstStyle/>
          <a:p>
            <a:pPr algn="ctr"/>
            <a:r>
              <a:rPr lang="en-US" sz="3500" dirty="0">
                <a:solidFill>
                  <a:srgbClr val="336699"/>
                </a:solidFill>
                <a:latin typeface="Arial Black" pitchFamily="34" charset="0"/>
              </a:rPr>
              <a:t>Legacy Foundation’s </a:t>
            </a:r>
          </a:p>
          <a:p>
            <a:pPr algn="ctr"/>
            <a:r>
              <a:rPr lang="en-US" sz="3500" dirty="0">
                <a:solidFill>
                  <a:srgbClr val="336699"/>
                </a:solidFill>
                <a:latin typeface="Arial Black" pitchFamily="34" charset="0"/>
              </a:rPr>
              <a:t>Scholarship Program</a:t>
            </a:r>
          </a:p>
          <a:p>
            <a:pPr algn="ctr"/>
            <a:r>
              <a:rPr lang="en-US" sz="3500" dirty="0">
                <a:solidFill>
                  <a:srgbClr val="336699"/>
                </a:solidFill>
                <a:latin typeface="Arial Black" pitchFamily="34" charset="0"/>
              </a:rPr>
              <a:t>Two Scholarship Cycles:</a:t>
            </a:r>
          </a:p>
        </p:txBody>
      </p:sp>
      <p:sp>
        <p:nvSpPr>
          <p:cNvPr id="5" name="TextBox 4"/>
          <p:cNvSpPr txBox="1"/>
          <p:nvPr/>
        </p:nvSpPr>
        <p:spPr>
          <a:xfrm>
            <a:off x="350520" y="3124200"/>
            <a:ext cx="8534400" cy="2231380"/>
          </a:xfrm>
          <a:prstGeom prst="rect">
            <a:avLst/>
          </a:prstGeom>
          <a:noFill/>
        </p:spPr>
        <p:txBody>
          <a:bodyPr wrap="square" rtlCol="0">
            <a:spAutoFit/>
          </a:bodyPr>
          <a:lstStyle/>
          <a:p>
            <a:pPr algn="ctr"/>
            <a:r>
              <a:rPr lang="en-US" sz="2000" i="1" dirty="0">
                <a:solidFill>
                  <a:schemeClr val="accent3">
                    <a:lumMod val="50000"/>
                  </a:schemeClr>
                </a:solidFill>
                <a:latin typeface="Arial Black" pitchFamily="34" charset="0"/>
              </a:rPr>
              <a:t>Lilly Application Open August 1</a:t>
            </a:r>
          </a:p>
          <a:p>
            <a:pPr algn="ctr"/>
            <a:endParaRPr lang="en-US" sz="600" i="1" dirty="0">
              <a:solidFill>
                <a:schemeClr val="accent3">
                  <a:lumMod val="50000"/>
                </a:schemeClr>
              </a:solidFill>
              <a:latin typeface="Arial Black" pitchFamily="34" charset="0"/>
            </a:endParaRPr>
          </a:p>
          <a:p>
            <a:pPr algn="ctr"/>
            <a:endParaRPr lang="en-US" sz="1000" i="1" dirty="0">
              <a:solidFill>
                <a:schemeClr val="accent3">
                  <a:lumMod val="50000"/>
                </a:schemeClr>
              </a:solidFill>
              <a:latin typeface="Arial Black" pitchFamily="34" charset="0"/>
            </a:endParaRPr>
          </a:p>
          <a:p>
            <a:pPr algn="ctr"/>
            <a:r>
              <a:rPr lang="en-US" sz="2000" i="1" dirty="0">
                <a:solidFill>
                  <a:schemeClr val="accent3">
                    <a:lumMod val="50000"/>
                  </a:schemeClr>
                </a:solidFill>
                <a:latin typeface="Arial Black" pitchFamily="34" charset="0"/>
              </a:rPr>
              <a:t>Lilly Deadline is September 15</a:t>
            </a:r>
          </a:p>
          <a:p>
            <a:pPr algn="ctr"/>
            <a:endParaRPr lang="en-US" sz="1200" i="1" dirty="0">
              <a:solidFill>
                <a:srgbClr val="336699"/>
              </a:solidFill>
              <a:latin typeface="Arial Black" pitchFamily="34" charset="0"/>
            </a:endParaRPr>
          </a:p>
          <a:p>
            <a:pPr algn="ctr"/>
            <a:r>
              <a:rPr lang="en-US" sz="2000" i="1" dirty="0">
                <a:solidFill>
                  <a:srgbClr val="FF0000"/>
                </a:solidFill>
                <a:latin typeface="Arial Black" pitchFamily="34" charset="0"/>
              </a:rPr>
              <a:t>Universal Application (for 40+ various scholarships)</a:t>
            </a:r>
          </a:p>
          <a:p>
            <a:pPr algn="ctr"/>
            <a:r>
              <a:rPr lang="en-US" sz="2000" i="1" dirty="0">
                <a:solidFill>
                  <a:srgbClr val="FF0000"/>
                </a:solidFill>
                <a:latin typeface="Arial Black" pitchFamily="34" charset="0"/>
              </a:rPr>
              <a:t>opens November 1</a:t>
            </a:r>
          </a:p>
          <a:p>
            <a:pPr algn="ctr"/>
            <a:endParaRPr lang="en-US" sz="1100" i="1" dirty="0">
              <a:solidFill>
                <a:srgbClr val="FF0000"/>
              </a:solidFill>
              <a:latin typeface="Arial Black" pitchFamily="34" charset="0"/>
            </a:endParaRPr>
          </a:p>
          <a:p>
            <a:pPr algn="ctr"/>
            <a:r>
              <a:rPr lang="en-US" sz="2000" i="1" dirty="0">
                <a:solidFill>
                  <a:srgbClr val="FF0000"/>
                </a:solidFill>
                <a:latin typeface="Arial Black" pitchFamily="34" charset="0"/>
              </a:rPr>
              <a:t>Universal Application due February 1</a:t>
            </a:r>
          </a:p>
        </p:txBody>
      </p:sp>
    </p:spTree>
    <p:extLst>
      <p:ext uri="{BB962C8B-B14F-4D97-AF65-F5344CB8AC3E}">
        <p14:creationId xmlns:p14="http://schemas.microsoft.com/office/powerpoint/2010/main" val="1564351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4925" y="291068"/>
            <a:ext cx="3519874" cy="369332"/>
          </a:xfrm>
          <a:prstGeom prst="rect">
            <a:avLst/>
          </a:prstGeom>
          <a:noFill/>
        </p:spPr>
        <p:txBody>
          <a:bodyPr wrap="none" rtlCol="0">
            <a:spAutoFit/>
          </a:bodyPr>
          <a:lstStyle/>
          <a:p>
            <a:r>
              <a:rPr lang="en-US" dirty="0"/>
              <a:t>Student View: Employment History</a:t>
            </a:r>
          </a:p>
        </p:txBody>
      </p:sp>
      <p:pic>
        <p:nvPicPr>
          <p:cNvPr id="4" name="Picture 3"/>
          <p:cNvPicPr>
            <a:picLocks noChangeAspect="1"/>
          </p:cNvPicPr>
          <p:nvPr/>
        </p:nvPicPr>
        <p:blipFill>
          <a:blip r:embed="rId2"/>
          <a:stretch>
            <a:fillRect/>
          </a:stretch>
        </p:blipFill>
        <p:spPr>
          <a:xfrm>
            <a:off x="685800" y="685800"/>
            <a:ext cx="7858125" cy="2600325"/>
          </a:xfrm>
          <a:prstGeom prst="rect">
            <a:avLst/>
          </a:prstGeom>
        </p:spPr>
      </p:pic>
      <p:pic>
        <p:nvPicPr>
          <p:cNvPr id="6" name="Picture 5"/>
          <p:cNvPicPr>
            <a:picLocks noChangeAspect="1"/>
          </p:cNvPicPr>
          <p:nvPr/>
        </p:nvPicPr>
        <p:blipFill rotWithShape="1">
          <a:blip r:embed="rId3"/>
          <a:srcRect l="1" r="17646" b="13819"/>
          <a:stretch/>
        </p:blipFill>
        <p:spPr>
          <a:xfrm>
            <a:off x="685800" y="3245286"/>
            <a:ext cx="4800600" cy="3267075"/>
          </a:xfrm>
          <a:prstGeom prst="rect">
            <a:avLst/>
          </a:prstGeom>
        </p:spPr>
      </p:pic>
      <p:sp>
        <p:nvSpPr>
          <p:cNvPr id="7" name="TextBox 6"/>
          <p:cNvSpPr txBox="1"/>
          <p:nvPr/>
        </p:nvSpPr>
        <p:spPr>
          <a:xfrm>
            <a:off x="5638800" y="2514600"/>
            <a:ext cx="3352800" cy="3693319"/>
          </a:xfrm>
          <a:prstGeom prst="rect">
            <a:avLst/>
          </a:prstGeom>
          <a:noFill/>
        </p:spPr>
        <p:txBody>
          <a:bodyPr wrap="square" rtlCol="0">
            <a:spAutoFit/>
          </a:bodyPr>
          <a:lstStyle/>
          <a:p>
            <a:pPr algn="ctr"/>
            <a:r>
              <a:rPr lang="en-US" dirty="0"/>
              <a:t>Key Point:</a:t>
            </a:r>
          </a:p>
          <a:p>
            <a:pPr marL="342900" indent="-342900">
              <a:buFont typeface="Arial" panose="020B0604020202020204" pitchFamily="34" charset="0"/>
              <a:buChar char="•"/>
            </a:pPr>
            <a:r>
              <a:rPr lang="en-US" dirty="0"/>
              <a:t>You can upload a resume instead of typing in each employer. If you chose this option, make sure it contains the necessary information.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It is NOT required that you upload a resume. We do NOT want you to create one just for this process.  This is a timesaver for those of you that have them!</a:t>
            </a:r>
          </a:p>
        </p:txBody>
      </p:sp>
    </p:spTree>
    <p:extLst>
      <p:ext uri="{BB962C8B-B14F-4D97-AF65-F5344CB8AC3E}">
        <p14:creationId xmlns:p14="http://schemas.microsoft.com/office/powerpoint/2010/main" val="1018231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6000" y="958334"/>
            <a:ext cx="7086600" cy="369332"/>
          </a:xfrm>
          <a:prstGeom prst="rect">
            <a:avLst/>
          </a:prstGeom>
          <a:noFill/>
        </p:spPr>
        <p:txBody>
          <a:bodyPr wrap="square" rtlCol="0">
            <a:spAutoFit/>
          </a:bodyPr>
          <a:lstStyle/>
          <a:p>
            <a:pPr algn="ctr"/>
            <a:r>
              <a:rPr lang="en-US" dirty="0"/>
              <a:t>Student View: Recommendation Contacts</a:t>
            </a:r>
          </a:p>
        </p:txBody>
      </p:sp>
      <p:sp>
        <p:nvSpPr>
          <p:cNvPr id="4" name="TextBox 3"/>
          <p:cNvSpPr txBox="1"/>
          <p:nvPr/>
        </p:nvSpPr>
        <p:spPr>
          <a:xfrm>
            <a:off x="101600" y="3733800"/>
            <a:ext cx="8915400" cy="923330"/>
          </a:xfrm>
          <a:prstGeom prst="rect">
            <a:avLst/>
          </a:prstGeom>
          <a:noFill/>
        </p:spPr>
        <p:txBody>
          <a:bodyPr wrap="square" rtlCol="0" anchor="ctr">
            <a:spAutoFit/>
          </a:bodyPr>
          <a:lstStyle/>
          <a:p>
            <a:pPr algn="ctr"/>
            <a:r>
              <a:rPr lang="en-US" dirty="0"/>
              <a:t>Students DO NOT need to get Recommendation Letters for this application. </a:t>
            </a:r>
          </a:p>
          <a:p>
            <a:pPr algn="ctr"/>
            <a:r>
              <a:rPr lang="en-US" dirty="0"/>
              <a:t>This section allows the student to name 2 contacts that the school can use to gather information when selecting their nominee.</a:t>
            </a:r>
          </a:p>
        </p:txBody>
      </p:sp>
      <p:pic>
        <p:nvPicPr>
          <p:cNvPr id="2" name="Picture 1"/>
          <p:cNvPicPr>
            <a:picLocks noChangeAspect="1"/>
          </p:cNvPicPr>
          <p:nvPr/>
        </p:nvPicPr>
        <p:blipFill>
          <a:blip r:embed="rId2"/>
          <a:stretch>
            <a:fillRect/>
          </a:stretch>
        </p:blipFill>
        <p:spPr>
          <a:xfrm>
            <a:off x="101600" y="1600200"/>
            <a:ext cx="8919473" cy="1676400"/>
          </a:xfrm>
          <a:prstGeom prst="rect">
            <a:avLst/>
          </a:prstGeom>
        </p:spPr>
      </p:pic>
    </p:spTree>
    <p:extLst>
      <p:ext uri="{BB962C8B-B14F-4D97-AF65-F5344CB8AC3E}">
        <p14:creationId xmlns:p14="http://schemas.microsoft.com/office/powerpoint/2010/main" val="2009877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5873" y="468868"/>
            <a:ext cx="2110321" cy="369332"/>
          </a:xfrm>
          <a:prstGeom prst="rect">
            <a:avLst/>
          </a:prstGeom>
          <a:noFill/>
        </p:spPr>
        <p:txBody>
          <a:bodyPr wrap="none" rtlCol="0">
            <a:spAutoFit/>
          </a:bodyPr>
          <a:lstStyle/>
          <a:p>
            <a:r>
              <a:rPr lang="en-US" dirty="0"/>
              <a:t> Student View: Essay</a:t>
            </a:r>
          </a:p>
        </p:txBody>
      </p:sp>
      <p:sp>
        <p:nvSpPr>
          <p:cNvPr id="4" name="TextBox 3"/>
          <p:cNvSpPr txBox="1"/>
          <p:nvPr/>
        </p:nvSpPr>
        <p:spPr>
          <a:xfrm>
            <a:off x="533400" y="762000"/>
            <a:ext cx="8305800" cy="5355312"/>
          </a:xfrm>
          <a:prstGeom prst="rect">
            <a:avLst/>
          </a:prstGeom>
          <a:noFill/>
        </p:spPr>
        <p:txBody>
          <a:bodyPr wrap="square" rtlCol="0">
            <a:spAutoFit/>
          </a:bodyPr>
          <a:lstStyle/>
          <a:p>
            <a:endParaRPr lang="en-US" dirty="0"/>
          </a:p>
          <a:p>
            <a:pPr algn="ctr"/>
            <a:r>
              <a:rPr lang="en-US" dirty="0"/>
              <a:t>You will need to complete 3 essays. </a:t>
            </a:r>
          </a:p>
          <a:p>
            <a:pPr algn="ctr"/>
            <a:r>
              <a:rPr lang="en-US" dirty="0"/>
              <a:t>Each essay is limited to 2,500 characters or 250-400 words.</a:t>
            </a:r>
          </a:p>
          <a:p>
            <a:r>
              <a:rPr lang="en-US" dirty="0">
                <a:solidFill>
                  <a:srgbClr val="FF0000"/>
                </a:solidFill>
              </a:rPr>
              <a:t>We recommend saving them in another form and copying them into the essay boxes.</a:t>
            </a:r>
          </a:p>
          <a:p>
            <a:endParaRPr lang="en-US" dirty="0"/>
          </a:p>
          <a:p>
            <a:r>
              <a:rPr lang="en-US" dirty="0"/>
              <a:t>Essay 1</a:t>
            </a:r>
          </a:p>
          <a:p>
            <a:r>
              <a:rPr lang="en-US" dirty="0"/>
              <a:t>One of the primary purposes of the Lilly Endowment Community Scholarship Program is to encourage and support LECSP Scholars to engage with each other, Indiana businesses, governments, education, nonprofits and civic leaders to improve the quality of life throughout the state. Explain your future goals. How might these goals contribute to improving the quality of life in Northwest Indiana?</a:t>
            </a:r>
          </a:p>
          <a:p>
            <a:endParaRPr lang="en-US" dirty="0"/>
          </a:p>
          <a:p>
            <a:r>
              <a:rPr lang="en-US" dirty="0"/>
              <a:t>Essay 2</a:t>
            </a:r>
          </a:p>
          <a:p>
            <a:r>
              <a:rPr lang="en-US" dirty="0"/>
              <a:t>Help us get to know you. Write about your background, identity, an interest, or talent that is meaningful to you. </a:t>
            </a:r>
          </a:p>
          <a:p>
            <a:endParaRPr lang="en-US" dirty="0"/>
          </a:p>
          <a:p>
            <a:r>
              <a:rPr lang="en-US" dirty="0"/>
              <a:t>Essay 3</a:t>
            </a:r>
          </a:p>
          <a:p>
            <a:r>
              <a:rPr lang="en-US" dirty="0"/>
              <a:t>Discuss an accomplishment, event, challenge, or realization that sparked a period of personal growth and a new understanding of yourself or others.</a:t>
            </a:r>
          </a:p>
        </p:txBody>
      </p:sp>
    </p:spTree>
    <p:extLst>
      <p:ext uri="{BB962C8B-B14F-4D97-AF65-F5344CB8AC3E}">
        <p14:creationId xmlns:p14="http://schemas.microsoft.com/office/powerpoint/2010/main" val="246758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86600" y="381000"/>
            <a:ext cx="1432684" cy="1426588"/>
          </a:xfrm>
          <a:prstGeom prst="rect">
            <a:avLst/>
          </a:prstGeom>
        </p:spPr>
      </p:pic>
      <p:pic>
        <p:nvPicPr>
          <p:cNvPr id="6" name="Picture 5"/>
          <p:cNvPicPr>
            <a:picLocks noChangeAspect="1"/>
          </p:cNvPicPr>
          <p:nvPr/>
        </p:nvPicPr>
        <p:blipFill>
          <a:blip r:embed="rId4"/>
          <a:stretch>
            <a:fillRect/>
          </a:stretch>
        </p:blipFill>
        <p:spPr>
          <a:xfrm>
            <a:off x="1165922" y="5080"/>
            <a:ext cx="6865620" cy="7126224"/>
          </a:xfrm>
          <a:prstGeom prst="rect">
            <a:avLst/>
          </a:prstGeom>
        </p:spPr>
      </p:pic>
    </p:spTree>
    <p:extLst>
      <p:ext uri="{BB962C8B-B14F-4D97-AF65-F5344CB8AC3E}">
        <p14:creationId xmlns:p14="http://schemas.microsoft.com/office/powerpoint/2010/main" val="3487231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96" y="76200"/>
            <a:ext cx="8229600" cy="1143000"/>
          </a:xfrm>
        </p:spPr>
        <p:txBody>
          <a:bodyPr/>
          <a:lstStyle/>
          <a:p>
            <a:r>
              <a:rPr lang="en-US" u="sng" dirty="0"/>
              <a:t>Scholarship Tips</a:t>
            </a:r>
          </a:p>
        </p:txBody>
      </p:sp>
      <p:sp>
        <p:nvSpPr>
          <p:cNvPr id="3" name="Content Placeholder 2"/>
          <p:cNvSpPr>
            <a:spLocks noGrp="1"/>
          </p:cNvSpPr>
          <p:nvPr>
            <p:ph idx="1"/>
          </p:nvPr>
        </p:nvSpPr>
        <p:spPr>
          <a:xfrm>
            <a:off x="335996" y="1143000"/>
            <a:ext cx="8458200" cy="4267200"/>
          </a:xfrm>
        </p:spPr>
        <p:txBody>
          <a:bodyPr>
            <a:normAutofit fontScale="92500" lnSpcReduction="10000"/>
          </a:bodyPr>
          <a:lstStyle/>
          <a:p>
            <a:r>
              <a:rPr lang="en-US" dirty="0"/>
              <a:t>Brag about yourself!</a:t>
            </a:r>
          </a:p>
          <a:p>
            <a:r>
              <a:rPr lang="en-US" dirty="0">
                <a:solidFill>
                  <a:schemeClr val="accent6">
                    <a:lumMod val="75000"/>
                  </a:schemeClr>
                </a:solidFill>
              </a:rPr>
              <a:t>Take time to write down all of your activities, goals, and what sets you apart. This can be used for college applications &amp; all of the scholarships you will apply for.</a:t>
            </a:r>
          </a:p>
          <a:p>
            <a:r>
              <a:rPr lang="en-US" dirty="0"/>
              <a:t>Capitalization &amp; spelling counts. </a:t>
            </a:r>
          </a:p>
          <a:p>
            <a:r>
              <a:rPr lang="en-US" dirty="0">
                <a:solidFill>
                  <a:schemeClr val="accent6">
                    <a:lumMod val="75000"/>
                  </a:schemeClr>
                </a:solidFill>
              </a:rPr>
              <a:t>Print it and read it aloud before you submit. This will help you hear errors that you don’t always see.</a:t>
            </a:r>
          </a:p>
          <a:p>
            <a:r>
              <a:rPr lang="en-US" dirty="0"/>
              <a:t>Make sure uploaded documents are correct.</a:t>
            </a:r>
          </a:p>
          <a:p>
            <a:r>
              <a:rPr lang="en-US" dirty="0">
                <a:solidFill>
                  <a:schemeClr val="accent6">
                    <a:lumMod val="75000"/>
                  </a:schemeClr>
                </a:solidFill>
              </a:rPr>
              <a:t>Find a reviewer. They catch things you might miss</a:t>
            </a:r>
            <a:r>
              <a:rPr lang="en-US" dirty="0">
                <a:solidFill>
                  <a:schemeClr val="bg2">
                    <a:lumMod val="50000"/>
                  </a:schemeClr>
                </a:solidFill>
              </a:rPr>
              <a:t>. </a:t>
            </a:r>
          </a:p>
          <a:p>
            <a:r>
              <a:rPr lang="en-US" dirty="0"/>
              <a:t>Take your time. </a:t>
            </a:r>
          </a:p>
          <a:p>
            <a:r>
              <a:rPr lang="en-US" dirty="0">
                <a:solidFill>
                  <a:srgbClr val="C00000"/>
                </a:solidFill>
              </a:rPr>
              <a:t>Do not wait until the last minute to complete or submit! Computers have glitches. Don’t let a computer issue ruin your day- or your chances of getting this awesome scholarship! </a:t>
            </a:r>
          </a:p>
          <a:p>
            <a:pPr marL="0" indent="0">
              <a:buNone/>
            </a:pPr>
            <a:r>
              <a:rPr lang="en-US" dirty="0">
                <a:solidFill>
                  <a:schemeClr val="bg2">
                    <a:lumMod val="50000"/>
                  </a:schemeClr>
                </a:solidFill>
              </a:rPr>
              <a:t>     </a:t>
            </a:r>
            <a:r>
              <a:rPr lang="en-US" u="sng" dirty="0">
                <a:solidFill>
                  <a:srgbClr val="C00000"/>
                </a:solidFill>
              </a:rPr>
              <a:t>The DEADLINE is 5pm.  Not 5:02, 5:05 or 5:10. </a:t>
            </a:r>
            <a:endParaRPr lang="en-US" dirty="0">
              <a:solidFill>
                <a:srgbClr val="C00000"/>
              </a:solidFill>
              <a:sym typeface="Wingdings" panose="05000000000000000000" pitchFamily="2" charset="2"/>
            </a:endParaRPr>
          </a:p>
          <a:p>
            <a:endParaRPr lang="en-US" u="sng" dirty="0"/>
          </a:p>
        </p:txBody>
      </p:sp>
      <p:sp>
        <p:nvSpPr>
          <p:cNvPr id="6" name="Rectangle 1"/>
          <p:cNvSpPr/>
          <p:nvPr/>
        </p:nvSpPr>
        <p:spPr>
          <a:xfrm>
            <a:off x="-50800" y="5600699"/>
            <a:ext cx="9220200" cy="1257301"/>
          </a:xfrm>
          <a:custGeom>
            <a:avLst/>
            <a:gdLst>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1356 h 840581"/>
              <a:gd name="connsiteX1" fmla="*/ 4036219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207731 h 1046956"/>
              <a:gd name="connsiteX1" fmla="*/ 4036219 w 9144000"/>
              <a:gd name="connsiteY1" fmla="*/ 206375 h 1046956"/>
              <a:gd name="connsiteX2" fmla="*/ 5183981 w 9144000"/>
              <a:gd name="connsiteY2" fmla="*/ 206375 h 1046956"/>
              <a:gd name="connsiteX3" fmla="*/ 9144000 w 9144000"/>
              <a:gd name="connsiteY3" fmla="*/ 207731 h 1046956"/>
              <a:gd name="connsiteX4" fmla="*/ 9144000 w 9144000"/>
              <a:gd name="connsiteY4" fmla="*/ 1046956 h 1046956"/>
              <a:gd name="connsiteX5" fmla="*/ 0 w 9144000"/>
              <a:gd name="connsiteY5" fmla="*/ 1046956 h 1046956"/>
              <a:gd name="connsiteX6" fmla="*/ 0 w 9144000"/>
              <a:gd name="connsiteY6" fmla="*/ 207731 h 1046956"/>
              <a:gd name="connsiteX0" fmla="*/ 0 w 9144000"/>
              <a:gd name="connsiteY0" fmla="*/ 376880 h 1216105"/>
              <a:gd name="connsiteX1" fmla="*/ 4036219 w 9144000"/>
              <a:gd name="connsiteY1" fmla="*/ 375524 h 1216105"/>
              <a:gd name="connsiteX2" fmla="*/ 5183981 w 9144000"/>
              <a:gd name="connsiteY2" fmla="*/ 375524 h 1216105"/>
              <a:gd name="connsiteX3" fmla="*/ 9144000 w 9144000"/>
              <a:gd name="connsiteY3" fmla="*/ 376880 h 1216105"/>
              <a:gd name="connsiteX4" fmla="*/ 9144000 w 9144000"/>
              <a:gd name="connsiteY4" fmla="*/ 1216105 h 1216105"/>
              <a:gd name="connsiteX5" fmla="*/ 0 w 9144000"/>
              <a:gd name="connsiteY5" fmla="*/ 1216105 h 1216105"/>
              <a:gd name="connsiteX6" fmla="*/ 0 w 9144000"/>
              <a:gd name="connsiteY6" fmla="*/ 376880 h 1216105"/>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1356 h 840581"/>
              <a:gd name="connsiteX1" fmla="*/ 5183981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2154 h 841379"/>
              <a:gd name="connsiteX1" fmla="*/ 3929063 w 9144000"/>
              <a:gd name="connsiteY1" fmla="*/ 0 h 841379"/>
              <a:gd name="connsiteX2" fmla="*/ 9144000 w 9144000"/>
              <a:gd name="connsiteY2" fmla="*/ 2154 h 841379"/>
              <a:gd name="connsiteX3" fmla="*/ 9144000 w 9144000"/>
              <a:gd name="connsiteY3" fmla="*/ 841379 h 841379"/>
              <a:gd name="connsiteX4" fmla="*/ 0 w 9144000"/>
              <a:gd name="connsiteY4" fmla="*/ 841379 h 841379"/>
              <a:gd name="connsiteX5" fmla="*/ 0 w 9144000"/>
              <a:gd name="connsiteY5" fmla="*/ 2154 h 841379"/>
              <a:gd name="connsiteX0" fmla="*/ 0 w 9144000"/>
              <a:gd name="connsiteY0" fmla="*/ 4433 h 843658"/>
              <a:gd name="connsiteX1" fmla="*/ 3929063 w 9144000"/>
              <a:gd name="connsiteY1" fmla="*/ 2279 h 843658"/>
              <a:gd name="connsiteX2" fmla="*/ 4945856 w 9144000"/>
              <a:gd name="connsiteY2" fmla="*/ 0 h 843658"/>
              <a:gd name="connsiteX3" fmla="*/ 9144000 w 9144000"/>
              <a:gd name="connsiteY3" fmla="*/ 4433 h 843658"/>
              <a:gd name="connsiteX4" fmla="*/ 9144000 w 9144000"/>
              <a:gd name="connsiteY4" fmla="*/ 843658 h 843658"/>
              <a:gd name="connsiteX5" fmla="*/ 0 w 9144000"/>
              <a:gd name="connsiteY5" fmla="*/ 843658 h 843658"/>
              <a:gd name="connsiteX6" fmla="*/ 0 w 9144000"/>
              <a:gd name="connsiteY6" fmla="*/ 4433 h 843658"/>
              <a:gd name="connsiteX0" fmla="*/ 0 w 9144000"/>
              <a:gd name="connsiteY0" fmla="*/ 4433 h 843658"/>
              <a:gd name="connsiteX1" fmla="*/ 3929063 w 9144000"/>
              <a:gd name="connsiteY1" fmla="*/ 2279 h 843658"/>
              <a:gd name="connsiteX2" fmla="*/ 4433888 w 9144000"/>
              <a:gd name="connsiteY2" fmla="*/ 0 h 843658"/>
              <a:gd name="connsiteX3" fmla="*/ 4945856 w 9144000"/>
              <a:gd name="connsiteY3" fmla="*/ 0 h 843658"/>
              <a:gd name="connsiteX4" fmla="*/ 9144000 w 9144000"/>
              <a:gd name="connsiteY4" fmla="*/ 4433 h 843658"/>
              <a:gd name="connsiteX5" fmla="*/ 9144000 w 9144000"/>
              <a:gd name="connsiteY5" fmla="*/ 843658 h 843658"/>
              <a:gd name="connsiteX6" fmla="*/ 0 w 9144000"/>
              <a:gd name="connsiteY6" fmla="*/ 843658 h 843658"/>
              <a:gd name="connsiteX7" fmla="*/ 0 w 9144000"/>
              <a:gd name="connsiteY7" fmla="*/ 4433 h 843658"/>
              <a:gd name="connsiteX0" fmla="*/ 0 w 9144000"/>
              <a:gd name="connsiteY0" fmla="*/ 291733 h 1130958"/>
              <a:gd name="connsiteX1" fmla="*/ 3929063 w 9144000"/>
              <a:gd name="connsiteY1" fmla="*/ 289579 h 1130958"/>
              <a:gd name="connsiteX2" fmla="*/ 4431507 w 9144000"/>
              <a:gd name="connsiteY2" fmla="*/ 0 h 1130958"/>
              <a:gd name="connsiteX3" fmla="*/ 4945856 w 9144000"/>
              <a:gd name="connsiteY3" fmla="*/ 287300 h 1130958"/>
              <a:gd name="connsiteX4" fmla="*/ 9144000 w 9144000"/>
              <a:gd name="connsiteY4" fmla="*/ 291733 h 1130958"/>
              <a:gd name="connsiteX5" fmla="*/ 9144000 w 9144000"/>
              <a:gd name="connsiteY5" fmla="*/ 1130958 h 1130958"/>
              <a:gd name="connsiteX6" fmla="*/ 0 w 9144000"/>
              <a:gd name="connsiteY6" fmla="*/ 1130958 h 1130958"/>
              <a:gd name="connsiteX7" fmla="*/ 0 w 9144000"/>
              <a:gd name="connsiteY7" fmla="*/ 291733 h 1130958"/>
              <a:gd name="connsiteX0" fmla="*/ 0 w 9144000"/>
              <a:gd name="connsiteY0" fmla="*/ 294014 h 1133239"/>
              <a:gd name="connsiteX1" fmla="*/ 3929063 w 9144000"/>
              <a:gd name="connsiteY1" fmla="*/ 291860 h 1133239"/>
              <a:gd name="connsiteX2" fmla="*/ 4436270 w 9144000"/>
              <a:gd name="connsiteY2" fmla="*/ 0 h 1133239"/>
              <a:gd name="connsiteX3" fmla="*/ 4945856 w 9144000"/>
              <a:gd name="connsiteY3" fmla="*/ 289581 h 1133239"/>
              <a:gd name="connsiteX4" fmla="*/ 9144000 w 9144000"/>
              <a:gd name="connsiteY4" fmla="*/ 294014 h 1133239"/>
              <a:gd name="connsiteX5" fmla="*/ 9144000 w 9144000"/>
              <a:gd name="connsiteY5" fmla="*/ 1133239 h 1133239"/>
              <a:gd name="connsiteX6" fmla="*/ 0 w 9144000"/>
              <a:gd name="connsiteY6" fmla="*/ 1133239 h 1133239"/>
              <a:gd name="connsiteX7" fmla="*/ 0 w 9144000"/>
              <a:gd name="connsiteY7" fmla="*/ 294014 h 1133239"/>
              <a:gd name="connsiteX0" fmla="*/ 0 w 9144000"/>
              <a:gd name="connsiteY0" fmla="*/ 239290 h 1078515"/>
              <a:gd name="connsiteX1" fmla="*/ 3929063 w 9144000"/>
              <a:gd name="connsiteY1" fmla="*/ 237136 h 1078515"/>
              <a:gd name="connsiteX2" fmla="*/ 4445795 w 9144000"/>
              <a:gd name="connsiteY2" fmla="*/ 0 h 1078515"/>
              <a:gd name="connsiteX3" fmla="*/ 4945856 w 9144000"/>
              <a:gd name="connsiteY3" fmla="*/ 234857 h 1078515"/>
              <a:gd name="connsiteX4" fmla="*/ 9144000 w 9144000"/>
              <a:gd name="connsiteY4" fmla="*/ 239290 h 1078515"/>
              <a:gd name="connsiteX5" fmla="*/ 9144000 w 9144000"/>
              <a:gd name="connsiteY5" fmla="*/ 1078515 h 1078515"/>
              <a:gd name="connsiteX6" fmla="*/ 0 w 9144000"/>
              <a:gd name="connsiteY6" fmla="*/ 1078515 h 1078515"/>
              <a:gd name="connsiteX7" fmla="*/ 0 w 9144000"/>
              <a:gd name="connsiteY7" fmla="*/ 239290 h 1078515"/>
              <a:gd name="connsiteX0" fmla="*/ 0 w 9144000"/>
              <a:gd name="connsiteY0" fmla="*/ 319096 h 1158321"/>
              <a:gd name="connsiteX1" fmla="*/ 3929063 w 9144000"/>
              <a:gd name="connsiteY1" fmla="*/ 316942 h 1158321"/>
              <a:gd name="connsiteX2" fmla="*/ 4448176 w 9144000"/>
              <a:gd name="connsiteY2" fmla="*/ 0 h 1158321"/>
              <a:gd name="connsiteX3" fmla="*/ 4945856 w 9144000"/>
              <a:gd name="connsiteY3" fmla="*/ 314663 h 1158321"/>
              <a:gd name="connsiteX4" fmla="*/ 9144000 w 9144000"/>
              <a:gd name="connsiteY4" fmla="*/ 319096 h 1158321"/>
              <a:gd name="connsiteX5" fmla="*/ 9144000 w 9144000"/>
              <a:gd name="connsiteY5" fmla="*/ 1158321 h 1158321"/>
              <a:gd name="connsiteX6" fmla="*/ 0 w 9144000"/>
              <a:gd name="connsiteY6" fmla="*/ 1158321 h 1158321"/>
              <a:gd name="connsiteX7" fmla="*/ 0 w 9144000"/>
              <a:gd name="connsiteY7" fmla="*/ 319096 h 1158321"/>
              <a:gd name="connsiteX0" fmla="*/ 0 w 9144000"/>
              <a:gd name="connsiteY0" fmla="*/ 319098 h 1158323"/>
              <a:gd name="connsiteX1" fmla="*/ 3929063 w 9144000"/>
              <a:gd name="connsiteY1" fmla="*/ 316944 h 1158323"/>
              <a:gd name="connsiteX2" fmla="*/ 4448176 w 9144000"/>
              <a:gd name="connsiteY2" fmla="*/ 2 h 1158323"/>
              <a:gd name="connsiteX3" fmla="*/ 4945856 w 9144000"/>
              <a:gd name="connsiteY3" fmla="*/ 314665 h 1158323"/>
              <a:gd name="connsiteX4" fmla="*/ 9144000 w 9144000"/>
              <a:gd name="connsiteY4" fmla="*/ 319098 h 1158323"/>
              <a:gd name="connsiteX5" fmla="*/ 9144000 w 9144000"/>
              <a:gd name="connsiteY5" fmla="*/ 1158323 h 1158323"/>
              <a:gd name="connsiteX6" fmla="*/ 0 w 9144000"/>
              <a:gd name="connsiteY6" fmla="*/ 1158323 h 1158323"/>
              <a:gd name="connsiteX7" fmla="*/ 0 w 9144000"/>
              <a:gd name="connsiteY7" fmla="*/ 319098 h 1158323"/>
              <a:gd name="connsiteX0" fmla="*/ 0 w 9144000"/>
              <a:gd name="connsiteY0" fmla="*/ 246136 h 1085361"/>
              <a:gd name="connsiteX1" fmla="*/ 3929063 w 9144000"/>
              <a:gd name="connsiteY1" fmla="*/ 243982 h 1085361"/>
              <a:gd name="connsiteX2" fmla="*/ 4424363 w 9144000"/>
              <a:gd name="connsiteY2" fmla="*/ 5 h 1085361"/>
              <a:gd name="connsiteX3" fmla="*/ 4945856 w 9144000"/>
              <a:gd name="connsiteY3" fmla="*/ 241703 h 1085361"/>
              <a:gd name="connsiteX4" fmla="*/ 9144000 w 9144000"/>
              <a:gd name="connsiteY4" fmla="*/ 246136 h 1085361"/>
              <a:gd name="connsiteX5" fmla="*/ 9144000 w 9144000"/>
              <a:gd name="connsiteY5" fmla="*/ 1085361 h 1085361"/>
              <a:gd name="connsiteX6" fmla="*/ 0 w 9144000"/>
              <a:gd name="connsiteY6" fmla="*/ 1085361 h 1085361"/>
              <a:gd name="connsiteX7" fmla="*/ 0 w 9144000"/>
              <a:gd name="connsiteY7" fmla="*/ 246136 h 1085361"/>
              <a:gd name="connsiteX0" fmla="*/ 0 w 9144000"/>
              <a:gd name="connsiteY0" fmla="*/ 291737 h 1130962"/>
              <a:gd name="connsiteX1" fmla="*/ 3929063 w 9144000"/>
              <a:gd name="connsiteY1" fmla="*/ 289583 h 1130962"/>
              <a:gd name="connsiteX2" fmla="*/ 4429126 w 9144000"/>
              <a:gd name="connsiteY2" fmla="*/ 3 h 1130962"/>
              <a:gd name="connsiteX3" fmla="*/ 4945856 w 9144000"/>
              <a:gd name="connsiteY3" fmla="*/ 287304 h 1130962"/>
              <a:gd name="connsiteX4" fmla="*/ 9144000 w 9144000"/>
              <a:gd name="connsiteY4" fmla="*/ 291737 h 1130962"/>
              <a:gd name="connsiteX5" fmla="*/ 9144000 w 9144000"/>
              <a:gd name="connsiteY5" fmla="*/ 1130962 h 1130962"/>
              <a:gd name="connsiteX6" fmla="*/ 0 w 9144000"/>
              <a:gd name="connsiteY6" fmla="*/ 1130962 h 1130962"/>
              <a:gd name="connsiteX7" fmla="*/ 0 w 9144000"/>
              <a:gd name="connsiteY7" fmla="*/ 291737 h 1130962"/>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36 h 1130961"/>
              <a:gd name="connsiteX1" fmla="*/ 3944677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 name="connsiteX0" fmla="*/ 0 w 9144000"/>
              <a:gd name="connsiteY0" fmla="*/ 291736 h 1130961"/>
              <a:gd name="connsiteX1" fmla="*/ 3929063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30961">
                <a:moveTo>
                  <a:pt x="0" y="291736"/>
                </a:moveTo>
                <a:lnTo>
                  <a:pt x="3929063" y="289582"/>
                </a:lnTo>
                <a:cubicBezTo>
                  <a:pt x="4021139" y="99570"/>
                  <a:pt x="4259661" y="382"/>
                  <a:pt x="4429126" y="2"/>
                </a:cubicBezTo>
                <a:cubicBezTo>
                  <a:pt x="4598591" y="-378"/>
                  <a:pt x="4832350" y="86648"/>
                  <a:pt x="4945856" y="287303"/>
                </a:cubicBezTo>
                <a:lnTo>
                  <a:pt x="9144000" y="291736"/>
                </a:lnTo>
                <a:lnTo>
                  <a:pt x="9144000" y="1130961"/>
                </a:lnTo>
                <a:lnTo>
                  <a:pt x="0" y="1130961"/>
                </a:lnTo>
                <a:lnTo>
                  <a:pt x="0" y="291736"/>
                </a:lnTo>
                <a:close/>
              </a:path>
            </a:pathLst>
          </a:custGeom>
          <a:solidFill>
            <a:sysClr val="window" lastClr="FFFFFF"/>
          </a:solidFill>
          <a:ln w="15875" cap="flat" cmpd="sng" algn="ctr">
            <a:solidFill>
              <a:srgbClr val="9E8E5C"/>
            </a:solidFill>
            <a:prstDash val="solid"/>
          </a:ln>
          <a:effectLst>
            <a:outerShdw blurRad="50800" dir="16200000"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0CCB9"/>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3807666" y="5943600"/>
            <a:ext cx="1317673" cy="795288"/>
          </a:xfrm>
          <a:prstGeom prst="rect">
            <a:avLst/>
          </a:prstGeom>
        </p:spPr>
      </p:pic>
    </p:spTree>
    <p:extLst>
      <p:ext uri="{BB962C8B-B14F-4D97-AF65-F5344CB8AC3E}">
        <p14:creationId xmlns:p14="http://schemas.microsoft.com/office/powerpoint/2010/main" val="559989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5600699"/>
            <a:ext cx="9144000" cy="1257301"/>
          </a:xfrm>
          <a:custGeom>
            <a:avLst/>
            <a:gdLst>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1356 h 840581"/>
              <a:gd name="connsiteX1" fmla="*/ 4036219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207731 h 1046956"/>
              <a:gd name="connsiteX1" fmla="*/ 4036219 w 9144000"/>
              <a:gd name="connsiteY1" fmla="*/ 206375 h 1046956"/>
              <a:gd name="connsiteX2" fmla="*/ 5183981 w 9144000"/>
              <a:gd name="connsiteY2" fmla="*/ 206375 h 1046956"/>
              <a:gd name="connsiteX3" fmla="*/ 9144000 w 9144000"/>
              <a:gd name="connsiteY3" fmla="*/ 207731 h 1046956"/>
              <a:gd name="connsiteX4" fmla="*/ 9144000 w 9144000"/>
              <a:gd name="connsiteY4" fmla="*/ 1046956 h 1046956"/>
              <a:gd name="connsiteX5" fmla="*/ 0 w 9144000"/>
              <a:gd name="connsiteY5" fmla="*/ 1046956 h 1046956"/>
              <a:gd name="connsiteX6" fmla="*/ 0 w 9144000"/>
              <a:gd name="connsiteY6" fmla="*/ 207731 h 1046956"/>
              <a:gd name="connsiteX0" fmla="*/ 0 w 9144000"/>
              <a:gd name="connsiteY0" fmla="*/ 376880 h 1216105"/>
              <a:gd name="connsiteX1" fmla="*/ 4036219 w 9144000"/>
              <a:gd name="connsiteY1" fmla="*/ 375524 h 1216105"/>
              <a:gd name="connsiteX2" fmla="*/ 5183981 w 9144000"/>
              <a:gd name="connsiteY2" fmla="*/ 375524 h 1216105"/>
              <a:gd name="connsiteX3" fmla="*/ 9144000 w 9144000"/>
              <a:gd name="connsiteY3" fmla="*/ 376880 h 1216105"/>
              <a:gd name="connsiteX4" fmla="*/ 9144000 w 9144000"/>
              <a:gd name="connsiteY4" fmla="*/ 1216105 h 1216105"/>
              <a:gd name="connsiteX5" fmla="*/ 0 w 9144000"/>
              <a:gd name="connsiteY5" fmla="*/ 1216105 h 1216105"/>
              <a:gd name="connsiteX6" fmla="*/ 0 w 9144000"/>
              <a:gd name="connsiteY6" fmla="*/ 376880 h 1216105"/>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1356 h 840581"/>
              <a:gd name="connsiteX1" fmla="*/ 5183981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2154 h 841379"/>
              <a:gd name="connsiteX1" fmla="*/ 3929063 w 9144000"/>
              <a:gd name="connsiteY1" fmla="*/ 0 h 841379"/>
              <a:gd name="connsiteX2" fmla="*/ 9144000 w 9144000"/>
              <a:gd name="connsiteY2" fmla="*/ 2154 h 841379"/>
              <a:gd name="connsiteX3" fmla="*/ 9144000 w 9144000"/>
              <a:gd name="connsiteY3" fmla="*/ 841379 h 841379"/>
              <a:gd name="connsiteX4" fmla="*/ 0 w 9144000"/>
              <a:gd name="connsiteY4" fmla="*/ 841379 h 841379"/>
              <a:gd name="connsiteX5" fmla="*/ 0 w 9144000"/>
              <a:gd name="connsiteY5" fmla="*/ 2154 h 841379"/>
              <a:gd name="connsiteX0" fmla="*/ 0 w 9144000"/>
              <a:gd name="connsiteY0" fmla="*/ 4433 h 843658"/>
              <a:gd name="connsiteX1" fmla="*/ 3929063 w 9144000"/>
              <a:gd name="connsiteY1" fmla="*/ 2279 h 843658"/>
              <a:gd name="connsiteX2" fmla="*/ 4945856 w 9144000"/>
              <a:gd name="connsiteY2" fmla="*/ 0 h 843658"/>
              <a:gd name="connsiteX3" fmla="*/ 9144000 w 9144000"/>
              <a:gd name="connsiteY3" fmla="*/ 4433 h 843658"/>
              <a:gd name="connsiteX4" fmla="*/ 9144000 w 9144000"/>
              <a:gd name="connsiteY4" fmla="*/ 843658 h 843658"/>
              <a:gd name="connsiteX5" fmla="*/ 0 w 9144000"/>
              <a:gd name="connsiteY5" fmla="*/ 843658 h 843658"/>
              <a:gd name="connsiteX6" fmla="*/ 0 w 9144000"/>
              <a:gd name="connsiteY6" fmla="*/ 4433 h 843658"/>
              <a:gd name="connsiteX0" fmla="*/ 0 w 9144000"/>
              <a:gd name="connsiteY0" fmla="*/ 4433 h 843658"/>
              <a:gd name="connsiteX1" fmla="*/ 3929063 w 9144000"/>
              <a:gd name="connsiteY1" fmla="*/ 2279 h 843658"/>
              <a:gd name="connsiteX2" fmla="*/ 4433888 w 9144000"/>
              <a:gd name="connsiteY2" fmla="*/ 0 h 843658"/>
              <a:gd name="connsiteX3" fmla="*/ 4945856 w 9144000"/>
              <a:gd name="connsiteY3" fmla="*/ 0 h 843658"/>
              <a:gd name="connsiteX4" fmla="*/ 9144000 w 9144000"/>
              <a:gd name="connsiteY4" fmla="*/ 4433 h 843658"/>
              <a:gd name="connsiteX5" fmla="*/ 9144000 w 9144000"/>
              <a:gd name="connsiteY5" fmla="*/ 843658 h 843658"/>
              <a:gd name="connsiteX6" fmla="*/ 0 w 9144000"/>
              <a:gd name="connsiteY6" fmla="*/ 843658 h 843658"/>
              <a:gd name="connsiteX7" fmla="*/ 0 w 9144000"/>
              <a:gd name="connsiteY7" fmla="*/ 4433 h 843658"/>
              <a:gd name="connsiteX0" fmla="*/ 0 w 9144000"/>
              <a:gd name="connsiteY0" fmla="*/ 291733 h 1130958"/>
              <a:gd name="connsiteX1" fmla="*/ 3929063 w 9144000"/>
              <a:gd name="connsiteY1" fmla="*/ 289579 h 1130958"/>
              <a:gd name="connsiteX2" fmla="*/ 4431507 w 9144000"/>
              <a:gd name="connsiteY2" fmla="*/ 0 h 1130958"/>
              <a:gd name="connsiteX3" fmla="*/ 4945856 w 9144000"/>
              <a:gd name="connsiteY3" fmla="*/ 287300 h 1130958"/>
              <a:gd name="connsiteX4" fmla="*/ 9144000 w 9144000"/>
              <a:gd name="connsiteY4" fmla="*/ 291733 h 1130958"/>
              <a:gd name="connsiteX5" fmla="*/ 9144000 w 9144000"/>
              <a:gd name="connsiteY5" fmla="*/ 1130958 h 1130958"/>
              <a:gd name="connsiteX6" fmla="*/ 0 w 9144000"/>
              <a:gd name="connsiteY6" fmla="*/ 1130958 h 1130958"/>
              <a:gd name="connsiteX7" fmla="*/ 0 w 9144000"/>
              <a:gd name="connsiteY7" fmla="*/ 291733 h 1130958"/>
              <a:gd name="connsiteX0" fmla="*/ 0 w 9144000"/>
              <a:gd name="connsiteY0" fmla="*/ 294014 h 1133239"/>
              <a:gd name="connsiteX1" fmla="*/ 3929063 w 9144000"/>
              <a:gd name="connsiteY1" fmla="*/ 291860 h 1133239"/>
              <a:gd name="connsiteX2" fmla="*/ 4436270 w 9144000"/>
              <a:gd name="connsiteY2" fmla="*/ 0 h 1133239"/>
              <a:gd name="connsiteX3" fmla="*/ 4945856 w 9144000"/>
              <a:gd name="connsiteY3" fmla="*/ 289581 h 1133239"/>
              <a:gd name="connsiteX4" fmla="*/ 9144000 w 9144000"/>
              <a:gd name="connsiteY4" fmla="*/ 294014 h 1133239"/>
              <a:gd name="connsiteX5" fmla="*/ 9144000 w 9144000"/>
              <a:gd name="connsiteY5" fmla="*/ 1133239 h 1133239"/>
              <a:gd name="connsiteX6" fmla="*/ 0 w 9144000"/>
              <a:gd name="connsiteY6" fmla="*/ 1133239 h 1133239"/>
              <a:gd name="connsiteX7" fmla="*/ 0 w 9144000"/>
              <a:gd name="connsiteY7" fmla="*/ 294014 h 1133239"/>
              <a:gd name="connsiteX0" fmla="*/ 0 w 9144000"/>
              <a:gd name="connsiteY0" fmla="*/ 239290 h 1078515"/>
              <a:gd name="connsiteX1" fmla="*/ 3929063 w 9144000"/>
              <a:gd name="connsiteY1" fmla="*/ 237136 h 1078515"/>
              <a:gd name="connsiteX2" fmla="*/ 4445795 w 9144000"/>
              <a:gd name="connsiteY2" fmla="*/ 0 h 1078515"/>
              <a:gd name="connsiteX3" fmla="*/ 4945856 w 9144000"/>
              <a:gd name="connsiteY3" fmla="*/ 234857 h 1078515"/>
              <a:gd name="connsiteX4" fmla="*/ 9144000 w 9144000"/>
              <a:gd name="connsiteY4" fmla="*/ 239290 h 1078515"/>
              <a:gd name="connsiteX5" fmla="*/ 9144000 w 9144000"/>
              <a:gd name="connsiteY5" fmla="*/ 1078515 h 1078515"/>
              <a:gd name="connsiteX6" fmla="*/ 0 w 9144000"/>
              <a:gd name="connsiteY6" fmla="*/ 1078515 h 1078515"/>
              <a:gd name="connsiteX7" fmla="*/ 0 w 9144000"/>
              <a:gd name="connsiteY7" fmla="*/ 239290 h 1078515"/>
              <a:gd name="connsiteX0" fmla="*/ 0 w 9144000"/>
              <a:gd name="connsiteY0" fmla="*/ 319096 h 1158321"/>
              <a:gd name="connsiteX1" fmla="*/ 3929063 w 9144000"/>
              <a:gd name="connsiteY1" fmla="*/ 316942 h 1158321"/>
              <a:gd name="connsiteX2" fmla="*/ 4448176 w 9144000"/>
              <a:gd name="connsiteY2" fmla="*/ 0 h 1158321"/>
              <a:gd name="connsiteX3" fmla="*/ 4945856 w 9144000"/>
              <a:gd name="connsiteY3" fmla="*/ 314663 h 1158321"/>
              <a:gd name="connsiteX4" fmla="*/ 9144000 w 9144000"/>
              <a:gd name="connsiteY4" fmla="*/ 319096 h 1158321"/>
              <a:gd name="connsiteX5" fmla="*/ 9144000 w 9144000"/>
              <a:gd name="connsiteY5" fmla="*/ 1158321 h 1158321"/>
              <a:gd name="connsiteX6" fmla="*/ 0 w 9144000"/>
              <a:gd name="connsiteY6" fmla="*/ 1158321 h 1158321"/>
              <a:gd name="connsiteX7" fmla="*/ 0 w 9144000"/>
              <a:gd name="connsiteY7" fmla="*/ 319096 h 1158321"/>
              <a:gd name="connsiteX0" fmla="*/ 0 w 9144000"/>
              <a:gd name="connsiteY0" fmla="*/ 319098 h 1158323"/>
              <a:gd name="connsiteX1" fmla="*/ 3929063 w 9144000"/>
              <a:gd name="connsiteY1" fmla="*/ 316944 h 1158323"/>
              <a:gd name="connsiteX2" fmla="*/ 4448176 w 9144000"/>
              <a:gd name="connsiteY2" fmla="*/ 2 h 1158323"/>
              <a:gd name="connsiteX3" fmla="*/ 4945856 w 9144000"/>
              <a:gd name="connsiteY3" fmla="*/ 314665 h 1158323"/>
              <a:gd name="connsiteX4" fmla="*/ 9144000 w 9144000"/>
              <a:gd name="connsiteY4" fmla="*/ 319098 h 1158323"/>
              <a:gd name="connsiteX5" fmla="*/ 9144000 w 9144000"/>
              <a:gd name="connsiteY5" fmla="*/ 1158323 h 1158323"/>
              <a:gd name="connsiteX6" fmla="*/ 0 w 9144000"/>
              <a:gd name="connsiteY6" fmla="*/ 1158323 h 1158323"/>
              <a:gd name="connsiteX7" fmla="*/ 0 w 9144000"/>
              <a:gd name="connsiteY7" fmla="*/ 319098 h 1158323"/>
              <a:gd name="connsiteX0" fmla="*/ 0 w 9144000"/>
              <a:gd name="connsiteY0" fmla="*/ 246136 h 1085361"/>
              <a:gd name="connsiteX1" fmla="*/ 3929063 w 9144000"/>
              <a:gd name="connsiteY1" fmla="*/ 243982 h 1085361"/>
              <a:gd name="connsiteX2" fmla="*/ 4424363 w 9144000"/>
              <a:gd name="connsiteY2" fmla="*/ 5 h 1085361"/>
              <a:gd name="connsiteX3" fmla="*/ 4945856 w 9144000"/>
              <a:gd name="connsiteY3" fmla="*/ 241703 h 1085361"/>
              <a:gd name="connsiteX4" fmla="*/ 9144000 w 9144000"/>
              <a:gd name="connsiteY4" fmla="*/ 246136 h 1085361"/>
              <a:gd name="connsiteX5" fmla="*/ 9144000 w 9144000"/>
              <a:gd name="connsiteY5" fmla="*/ 1085361 h 1085361"/>
              <a:gd name="connsiteX6" fmla="*/ 0 w 9144000"/>
              <a:gd name="connsiteY6" fmla="*/ 1085361 h 1085361"/>
              <a:gd name="connsiteX7" fmla="*/ 0 w 9144000"/>
              <a:gd name="connsiteY7" fmla="*/ 246136 h 1085361"/>
              <a:gd name="connsiteX0" fmla="*/ 0 w 9144000"/>
              <a:gd name="connsiteY0" fmla="*/ 291737 h 1130962"/>
              <a:gd name="connsiteX1" fmla="*/ 3929063 w 9144000"/>
              <a:gd name="connsiteY1" fmla="*/ 289583 h 1130962"/>
              <a:gd name="connsiteX2" fmla="*/ 4429126 w 9144000"/>
              <a:gd name="connsiteY2" fmla="*/ 3 h 1130962"/>
              <a:gd name="connsiteX3" fmla="*/ 4945856 w 9144000"/>
              <a:gd name="connsiteY3" fmla="*/ 287304 h 1130962"/>
              <a:gd name="connsiteX4" fmla="*/ 9144000 w 9144000"/>
              <a:gd name="connsiteY4" fmla="*/ 291737 h 1130962"/>
              <a:gd name="connsiteX5" fmla="*/ 9144000 w 9144000"/>
              <a:gd name="connsiteY5" fmla="*/ 1130962 h 1130962"/>
              <a:gd name="connsiteX6" fmla="*/ 0 w 9144000"/>
              <a:gd name="connsiteY6" fmla="*/ 1130962 h 1130962"/>
              <a:gd name="connsiteX7" fmla="*/ 0 w 9144000"/>
              <a:gd name="connsiteY7" fmla="*/ 291737 h 1130962"/>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36 h 1130961"/>
              <a:gd name="connsiteX1" fmla="*/ 3944677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 name="connsiteX0" fmla="*/ 0 w 9144000"/>
              <a:gd name="connsiteY0" fmla="*/ 291736 h 1130961"/>
              <a:gd name="connsiteX1" fmla="*/ 3929063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30961">
                <a:moveTo>
                  <a:pt x="0" y="291736"/>
                </a:moveTo>
                <a:lnTo>
                  <a:pt x="3929063" y="289582"/>
                </a:lnTo>
                <a:cubicBezTo>
                  <a:pt x="4021139" y="99570"/>
                  <a:pt x="4259661" y="382"/>
                  <a:pt x="4429126" y="2"/>
                </a:cubicBezTo>
                <a:cubicBezTo>
                  <a:pt x="4598591" y="-378"/>
                  <a:pt x="4832350" y="86648"/>
                  <a:pt x="4945856" y="287303"/>
                </a:cubicBezTo>
                <a:lnTo>
                  <a:pt x="9144000" y="291736"/>
                </a:lnTo>
                <a:lnTo>
                  <a:pt x="9144000" y="1130961"/>
                </a:lnTo>
                <a:lnTo>
                  <a:pt x="0" y="1130961"/>
                </a:lnTo>
                <a:lnTo>
                  <a:pt x="0" y="291736"/>
                </a:lnTo>
                <a:close/>
              </a:path>
            </a:pathLst>
          </a:custGeom>
          <a:solidFill>
            <a:sysClr val="window" lastClr="FFFFFF"/>
          </a:solidFill>
          <a:ln w="15875" cap="flat" cmpd="sng" algn="ctr">
            <a:solidFill>
              <a:srgbClr val="9E8E5C"/>
            </a:solidFill>
            <a:prstDash val="solid"/>
          </a:ln>
          <a:effectLst>
            <a:outerShdw blurRad="50800" dir="16200000"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0CCB9"/>
              </a:solidFill>
              <a:effectLst/>
              <a:uLnTx/>
              <a:uFillTx/>
              <a:latin typeface="Calibri"/>
              <a:ea typeface="+mn-ea"/>
              <a:cs typeface="+mn-cs"/>
            </a:endParaRPr>
          </a:p>
        </p:txBody>
      </p:sp>
      <p:sp>
        <p:nvSpPr>
          <p:cNvPr id="2" name="Title 1"/>
          <p:cNvSpPr>
            <a:spLocks noGrp="1"/>
          </p:cNvSpPr>
          <p:nvPr>
            <p:ph type="ctrTitle"/>
          </p:nvPr>
        </p:nvSpPr>
        <p:spPr>
          <a:xfrm>
            <a:off x="580304" y="258568"/>
            <a:ext cx="7772400" cy="762000"/>
          </a:xfrm>
        </p:spPr>
        <p:txBody>
          <a:bodyPr/>
          <a:lstStyle/>
          <a:p>
            <a:r>
              <a:rPr lang="en-US" b="1" dirty="0">
                <a:solidFill>
                  <a:srgbClr val="3D264F"/>
                </a:solidFill>
              </a:rPr>
              <a:t>Questions?</a:t>
            </a:r>
          </a:p>
        </p:txBody>
      </p:sp>
      <p:pic>
        <p:nvPicPr>
          <p:cNvPr id="4" name="Picture 3"/>
          <p:cNvPicPr>
            <a:picLocks noChangeAspect="1"/>
          </p:cNvPicPr>
          <p:nvPr/>
        </p:nvPicPr>
        <p:blipFill rotWithShape="1">
          <a:blip r:embed="rId3"/>
          <a:srcRect t="-762" r="42250"/>
          <a:stretch/>
        </p:blipFill>
        <p:spPr>
          <a:xfrm>
            <a:off x="2331315" y="1056128"/>
            <a:ext cx="4270376" cy="3964243"/>
          </a:xfrm>
          <a:prstGeom prst="rect">
            <a:avLst/>
          </a:prstGeom>
        </p:spPr>
      </p:pic>
      <p:pic>
        <p:nvPicPr>
          <p:cNvPr id="3" name="Picture 2"/>
          <p:cNvPicPr>
            <a:picLocks noChangeAspect="1"/>
          </p:cNvPicPr>
          <p:nvPr/>
        </p:nvPicPr>
        <p:blipFill>
          <a:blip r:embed="rId4"/>
          <a:stretch>
            <a:fillRect/>
          </a:stretch>
        </p:blipFill>
        <p:spPr>
          <a:xfrm>
            <a:off x="3807666" y="5943600"/>
            <a:ext cx="1317673" cy="795288"/>
          </a:xfrm>
          <a:prstGeom prst="rect">
            <a:avLst/>
          </a:prstGeom>
        </p:spPr>
      </p:pic>
    </p:spTree>
    <p:extLst>
      <p:ext uri="{BB962C8B-B14F-4D97-AF65-F5344CB8AC3E}">
        <p14:creationId xmlns:p14="http://schemas.microsoft.com/office/powerpoint/2010/main" val="953786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600200"/>
            <a:ext cx="8534400" cy="3093154"/>
          </a:xfrm>
          <a:prstGeom prst="rect">
            <a:avLst/>
          </a:prstGeom>
          <a:noFill/>
        </p:spPr>
        <p:txBody>
          <a:bodyPr wrap="square" rtlCol="0">
            <a:spAutoFit/>
          </a:bodyPr>
          <a:lstStyle/>
          <a:p>
            <a:pPr algn="ctr"/>
            <a:r>
              <a:rPr lang="en-US" sz="4000" cap="all" dirty="0">
                <a:latin typeface="Arial" panose="020B0604020202020204" pitchFamily="34" charset="0"/>
                <a:ea typeface="+mj-ea"/>
                <a:cs typeface="Arial" panose="020B0604020202020204" pitchFamily="34" charset="0"/>
              </a:rPr>
              <a:t>Lilly Endowment Community Scholarship program (LECSP)  </a:t>
            </a:r>
            <a:br>
              <a:rPr lang="en-US" sz="4000" cap="all" dirty="0">
                <a:latin typeface="Arial" panose="020B0604020202020204" pitchFamily="34" charset="0"/>
                <a:ea typeface="+mj-ea"/>
                <a:cs typeface="Arial" panose="020B0604020202020204" pitchFamily="34" charset="0"/>
              </a:rPr>
            </a:br>
            <a:br>
              <a:rPr lang="en-US" sz="4000" cap="all" dirty="0">
                <a:latin typeface="Arial" panose="020B0604020202020204" pitchFamily="34" charset="0"/>
                <a:ea typeface="+mj-ea"/>
                <a:cs typeface="Arial" panose="020B0604020202020204" pitchFamily="34" charset="0"/>
              </a:rPr>
            </a:br>
            <a:endParaRPr lang="en-US" sz="35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 y="5308684"/>
            <a:ext cx="9143999" cy="1549316"/>
          </a:xfrm>
          <a:prstGeom prst="rect">
            <a:avLst/>
          </a:prstGeom>
        </p:spPr>
      </p:pic>
    </p:spTree>
    <p:extLst>
      <p:ext uri="{BB962C8B-B14F-4D97-AF65-F5344CB8AC3E}">
        <p14:creationId xmlns:p14="http://schemas.microsoft.com/office/powerpoint/2010/main" val="428862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EBA7A">
            <a:alpha val="30000"/>
          </a:srgbClr>
        </a:solidFill>
        <a:effectLst/>
      </p:bgPr>
    </p:bg>
    <p:spTree>
      <p:nvGrpSpPr>
        <p:cNvPr id="1" name=""/>
        <p:cNvGrpSpPr/>
        <p:nvPr/>
      </p:nvGrpSpPr>
      <p:grpSpPr>
        <a:xfrm>
          <a:off x="0" y="0"/>
          <a:ext cx="0" cy="0"/>
          <a:chOff x="0" y="0"/>
          <a:chExt cx="0" cy="0"/>
        </a:xfrm>
      </p:grpSpPr>
      <p:sp>
        <p:nvSpPr>
          <p:cNvPr id="12" name="TextBox 11"/>
          <p:cNvSpPr txBox="1"/>
          <p:nvPr/>
        </p:nvSpPr>
        <p:spPr>
          <a:xfrm>
            <a:off x="152400" y="228600"/>
            <a:ext cx="8534400" cy="1077218"/>
          </a:xfrm>
          <a:prstGeom prst="rect">
            <a:avLst/>
          </a:prstGeom>
          <a:noFill/>
        </p:spPr>
        <p:txBody>
          <a:bodyPr wrap="square" rtlCol="0">
            <a:spAutoFit/>
          </a:bodyPr>
          <a:lstStyle/>
          <a:p>
            <a:pPr algn="ctr"/>
            <a:r>
              <a:rPr lang="en-US" sz="3200" dirty="0">
                <a:solidFill>
                  <a:srgbClr val="336699"/>
                </a:solidFill>
                <a:latin typeface="Arial Black" pitchFamily="34" charset="0"/>
              </a:rPr>
              <a:t>What is the LECSP </a:t>
            </a:r>
          </a:p>
          <a:p>
            <a:pPr algn="ctr"/>
            <a:r>
              <a:rPr lang="en-US" sz="3200" dirty="0">
                <a:solidFill>
                  <a:srgbClr val="336699"/>
                </a:solidFill>
                <a:latin typeface="Arial Black" pitchFamily="34" charset="0"/>
              </a:rPr>
              <a:t>(aka The Lilly)?</a:t>
            </a:r>
          </a:p>
        </p:txBody>
      </p:sp>
      <p:sp>
        <p:nvSpPr>
          <p:cNvPr id="4" name="Content Placeholder 3"/>
          <p:cNvSpPr>
            <a:spLocks noGrp="1"/>
          </p:cNvSpPr>
          <p:nvPr>
            <p:ph idx="1"/>
          </p:nvPr>
        </p:nvSpPr>
        <p:spPr>
          <a:xfrm>
            <a:off x="0" y="1219200"/>
            <a:ext cx="9144000" cy="3963650"/>
          </a:xfrm>
        </p:spPr>
        <p:txBody>
          <a:bodyPr>
            <a:noAutofit/>
          </a:bodyPr>
          <a:lstStyle/>
          <a:p>
            <a:pPr marL="0" indent="0" algn="ctr">
              <a:buNone/>
            </a:pPr>
            <a:endParaRPr lang="en-US" sz="900" dirty="0"/>
          </a:p>
          <a:p>
            <a:pPr marL="0" indent="0" algn="ctr">
              <a:buNone/>
            </a:pPr>
            <a:endParaRPr lang="en-US" sz="900" dirty="0"/>
          </a:p>
          <a:p>
            <a:pPr marL="0" indent="0">
              <a:buNone/>
            </a:pPr>
            <a:r>
              <a:rPr lang="en-US" sz="1800" dirty="0"/>
              <a:t>The Lilly Endowment Community Scholarship  (LECSP) was established in 1998  to help raise the level of educational attainment in Indiana.  LECSP encourages Indiana’s most talented students to attend one of Indiana’s fine colleges or universities and after graduation consider pursuing occupations in Indiana.</a:t>
            </a:r>
          </a:p>
          <a:p>
            <a:pPr marL="0" indent="0">
              <a:buNone/>
            </a:pPr>
            <a:endParaRPr lang="en-US" sz="1800" dirty="0"/>
          </a:p>
          <a:p>
            <a:pPr marL="0" indent="0">
              <a:buNone/>
            </a:pPr>
            <a:r>
              <a:rPr lang="en-US" sz="1800" dirty="0"/>
              <a:t>Each county in Indiana participates in the LECSP through their local community foundation. Since the program’s inception, Legacy Foundation has been able to award over 200 full tuition scholarships to Lake County students through the LECSP.</a:t>
            </a:r>
          </a:p>
          <a:p>
            <a:pPr marL="0" indent="0" algn="ctr">
              <a:buNone/>
            </a:pPr>
            <a:endParaRPr lang="en-US" sz="1800" b="1" dirty="0">
              <a:solidFill>
                <a:schemeClr val="accent1">
                  <a:lumMod val="75000"/>
                </a:schemeClr>
              </a:solidFill>
            </a:endParaRPr>
          </a:p>
          <a:p>
            <a:pPr marL="0" indent="0" algn="ctr">
              <a:buNone/>
            </a:pPr>
            <a:r>
              <a:rPr lang="en-US" sz="1800" b="1" dirty="0">
                <a:solidFill>
                  <a:schemeClr val="accent1">
                    <a:lumMod val="75000"/>
                  </a:schemeClr>
                </a:solidFill>
              </a:rPr>
              <a:t> </a:t>
            </a:r>
            <a:r>
              <a:rPr lang="en-US" sz="1800" b="1" u="sng" dirty="0">
                <a:solidFill>
                  <a:schemeClr val="accent1">
                    <a:lumMod val="75000"/>
                  </a:schemeClr>
                </a:solidFill>
              </a:rPr>
              <a:t>Award Details</a:t>
            </a:r>
          </a:p>
          <a:p>
            <a:pPr marL="0" indent="0">
              <a:buNone/>
            </a:pPr>
            <a:r>
              <a:rPr lang="en-US" sz="1600" dirty="0">
                <a:solidFill>
                  <a:schemeClr val="accent1">
                    <a:lumMod val="75000"/>
                  </a:schemeClr>
                </a:solidFill>
              </a:rPr>
              <a:t>Six (6) students from Lake county will receive the scholarship.</a:t>
            </a:r>
          </a:p>
          <a:p>
            <a:pPr marL="0" indent="0">
              <a:buNone/>
            </a:pPr>
            <a:r>
              <a:rPr lang="en-US" sz="1600" dirty="0">
                <a:solidFill>
                  <a:schemeClr val="accent1">
                    <a:lumMod val="75000"/>
                  </a:schemeClr>
                </a:solidFill>
              </a:rPr>
              <a:t>Covers four (4) years of </a:t>
            </a:r>
            <a:r>
              <a:rPr lang="en-US" sz="1600" u="sng" dirty="0">
                <a:solidFill>
                  <a:schemeClr val="accent1">
                    <a:lumMod val="75000"/>
                  </a:schemeClr>
                </a:solidFill>
              </a:rPr>
              <a:t>full tuition </a:t>
            </a:r>
            <a:r>
              <a:rPr lang="en-US" sz="1600" dirty="0">
                <a:solidFill>
                  <a:schemeClr val="accent1">
                    <a:lumMod val="75000"/>
                  </a:schemeClr>
                </a:solidFill>
              </a:rPr>
              <a:t>to ANY accredited 4-year private or public college in </a:t>
            </a:r>
            <a:r>
              <a:rPr lang="en-US" sz="1600" b="1" u="sng" dirty="0">
                <a:solidFill>
                  <a:schemeClr val="accent1">
                    <a:lumMod val="75000"/>
                  </a:schemeClr>
                </a:solidFill>
              </a:rPr>
              <a:t>Indiana</a:t>
            </a:r>
            <a:r>
              <a:rPr lang="en-US" sz="1600" u="sng" dirty="0">
                <a:solidFill>
                  <a:schemeClr val="accent1">
                    <a:lumMod val="75000"/>
                  </a:schemeClr>
                </a:solidFill>
              </a:rPr>
              <a:t>.  </a:t>
            </a:r>
          </a:p>
          <a:p>
            <a:pPr marL="0" indent="0">
              <a:buNone/>
            </a:pPr>
            <a:r>
              <a:rPr lang="en-US" sz="1600" dirty="0">
                <a:solidFill>
                  <a:schemeClr val="accent1">
                    <a:lumMod val="75000"/>
                  </a:schemeClr>
                </a:solidFill>
              </a:rPr>
              <a:t>The students will also receive a $900 per year stipend for books.</a:t>
            </a:r>
          </a:p>
          <a:p>
            <a:pPr marL="0" indent="0" algn="ctr">
              <a:buNone/>
            </a:pPr>
            <a:endParaRPr lang="en-US" sz="1600" dirty="0">
              <a:solidFill>
                <a:schemeClr val="accent1">
                  <a:lumMod val="75000"/>
                </a:schemeClr>
              </a:solidFill>
            </a:endParaRPr>
          </a:p>
          <a:p>
            <a:pPr marL="0" indent="0">
              <a:buNone/>
            </a:pPr>
            <a:r>
              <a:rPr lang="en-US" sz="1600" dirty="0">
                <a:solidFill>
                  <a:srgbClr val="FF0000"/>
                </a:solidFill>
              </a:rPr>
              <a:t>This NOT a FULL RIDE scholarship. </a:t>
            </a:r>
            <a:r>
              <a:rPr lang="en-US" sz="1600" dirty="0">
                <a:solidFill>
                  <a:schemeClr val="accent1">
                    <a:lumMod val="75000"/>
                  </a:schemeClr>
                </a:solidFill>
              </a:rPr>
              <a:t>Room &amp; board is NOT covered although most students receive other scholarship awards from their institution to cover at least part of these expenses. Especially Private Schools. Encourage students to apply there even if it a financial reach for them.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PHOTOS - LOGOS\Exec. Summary Nov. 09 Istock photos\iStock_000003361368Large.jpg"/>
          <p:cNvPicPr>
            <a:picLocks noChangeAspect="1" noChangeArrowheads="1"/>
          </p:cNvPicPr>
          <p:nvPr/>
        </p:nvPicPr>
        <p:blipFill>
          <a:blip r:embed="rId3" cstate="print"/>
          <a:srcRect/>
          <a:stretch>
            <a:fillRect/>
          </a:stretch>
        </p:blipFill>
        <p:spPr bwMode="auto">
          <a:xfrm>
            <a:off x="4812527" y="0"/>
            <a:ext cx="4331473" cy="649224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10" name="Rectangle 9"/>
          <p:cNvSpPr/>
          <p:nvPr/>
        </p:nvSpPr>
        <p:spPr>
          <a:xfrm>
            <a:off x="4800600" y="0"/>
            <a:ext cx="4343400" cy="6172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9" name="Rectangle 1"/>
          <p:cNvSpPr>
            <a:spLocks noChangeArrowheads="1"/>
          </p:cNvSpPr>
          <p:nvPr/>
        </p:nvSpPr>
        <p:spPr bwMode="auto">
          <a:xfrm>
            <a:off x="281167" y="37944"/>
            <a:ext cx="8991600" cy="358559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3D264F"/>
                </a:solidFill>
                <a:effectLst/>
                <a:latin typeface="Tahoma" pitchFamily="34" charset="0"/>
                <a:ea typeface="Times New Roman" pitchFamily="18" charset="0"/>
                <a:cs typeface="Tahoma" pitchFamily="34" charset="0"/>
              </a:rPr>
              <a:t> </a:t>
            </a:r>
            <a:endParaRPr kumimoji="0" lang="en-US" sz="700" b="0" i="0" u="none" strike="noStrike" cap="none" normalizeH="0" baseline="0" dirty="0">
              <a:ln>
                <a:noFill/>
              </a:ln>
              <a:solidFill>
                <a:srgbClr val="3D264F"/>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a:ln>
                  <a:noFill/>
                </a:ln>
                <a:solidFill>
                  <a:srgbClr val="336699"/>
                </a:solidFill>
                <a:effectLst/>
                <a:latin typeface="Arial Black" pitchFamily="34" charset="0"/>
                <a:ea typeface="Times New Roman" pitchFamily="18" charset="0"/>
                <a:cs typeface="Arial" pitchFamily="34" charset="0"/>
              </a:rPr>
              <a:t>Lilly Eligibility Criteria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336699"/>
              </a:solidFill>
              <a:effectLst/>
              <a:latin typeface="Arial Black" pitchFamily="34" charset="0"/>
              <a:ea typeface="Times New Roman" pitchFamily="18"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sz="2400" b="1" i="0" u="none" strike="noStrike" cap="none" normalizeH="0" baseline="0" dirty="0">
                <a:ln>
                  <a:noFill/>
                </a:ln>
                <a:solidFill>
                  <a:srgbClr val="3D264F"/>
                </a:solidFill>
                <a:effectLst/>
                <a:latin typeface="Arial" pitchFamily="34" charset="0"/>
                <a:ea typeface="Times New Roman" pitchFamily="18" charset="0"/>
                <a:cs typeface="Arial" pitchFamily="34" charset="0"/>
              </a:rPr>
              <a:t>Must be resident of Lake County </a:t>
            </a:r>
          </a:p>
          <a:p>
            <a:pPr marL="457200"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en-US" sz="2400" b="1" dirty="0">
                <a:solidFill>
                  <a:srgbClr val="3D264F"/>
                </a:solidFill>
                <a:latin typeface="Arial" pitchFamily="34" charset="0"/>
                <a:ea typeface="Times New Roman" pitchFamily="18" charset="0"/>
                <a:cs typeface="Arial" pitchFamily="34" charset="0"/>
              </a:rPr>
              <a:t>Must be graduating senior from an accredited </a:t>
            </a:r>
            <a:r>
              <a:rPr kumimoji="0" lang="en-US" sz="2400" b="1" i="0" u="none" strike="noStrike" cap="none" normalizeH="0" baseline="0" dirty="0">
                <a:ln>
                  <a:noFill/>
                </a:ln>
                <a:solidFill>
                  <a:srgbClr val="3D264F"/>
                </a:solidFill>
                <a:effectLst/>
                <a:latin typeface="Arial" pitchFamily="34" charset="0"/>
                <a:ea typeface="Times New Roman" pitchFamily="18" charset="0"/>
                <a:cs typeface="Arial" pitchFamily="34" charset="0"/>
              </a:rPr>
              <a:t>school in Lake</a:t>
            </a:r>
            <a:r>
              <a:rPr kumimoji="0" lang="en-US" sz="2400" b="1" i="0" u="none" strike="noStrike" cap="none" normalizeH="0" dirty="0">
                <a:ln>
                  <a:noFill/>
                </a:ln>
                <a:solidFill>
                  <a:srgbClr val="3D264F"/>
                </a:solidFill>
                <a:effectLst/>
                <a:latin typeface="Arial" pitchFamily="34" charset="0"/>
                <a:ea typeface="Times New Roman" pitchFamily="18" charset="0"/>
                <a:cs typeface="Arial" pitchFamily="34" charset="0"/>
              </a:rPr>
              <a:t> </a:t>
            </a:r>
            <a:r>
              <a:rPr kumimoji="0" lang="en-US" sz="2400" b="1" i="0" u="none" strike="noStrike" cap="none" normalizeH="0" baseline="0" dirty="0">
                <a:ln>
                  <a:noFill/>
                </a:ln>
                <a:solidFill>
                  <a:srgbClr val="3D264F"/>
                </a:solidFill>
                <a:effectLst/>
                <a:latin typeface="Arial" pitchFamily="34" charset="0"/>
                <a:ea typeface="Times New Roman" pitchFamily="18" charset="0"/>
                <a:cs typeface="Arial" pitchFamily="34" charset="0"/>
              </a:rPr>
              <a:t>County</a:t>
            </a:r>
          </a:p>
          <a:p>
            <a:pPr marL="457200" indent="-457200" eaLnBrk="0" fontAlgn="base" hangingPunct="0">
              <a:spcBef>
                <a:spcPct val="0"/>
              </a:spcBef>
              <a:spcAft>
                <a:spcPct val="0"/>
              </a:spcAft>
              <a:buFont typeface="Wingdings" panose="05000000000000000000" pitchFamily="2" charset="2"/>
              <a:buChar char="ü"/>
            </a:pPr>
            <a:r>
              <a:rPr lang="en-US" sz="2400" b="1" dirty="0">
                <a:solidFill>
                  <a:srgbClr val="3D264F"/>
                </a:solidFill>
                <a:latin typeface="Arial" pitchFamily="34" charset="0"/>
                <a:ea typeface="Times New Roman" pitchFamily="18" charset="0"/>
                <a:cs typeface="Arial" pitchFamily="34" charset="0"/>
              </a:rPr>
              <a:t>3.25 GPA (unweighted) cumulative through Junior Year</a:t>
            </a:r>
          </a:p>
          <a:p>
            <a:pPr marL="457200" indent="-457200" eaLnBrk="0" fontAlgn="base" hangingPunct="0">
              <a:spcBef>
                <a:spcPct val="0"/>
              </a:spcBef>
              <a:spcAft>
                <a:spcPct val="0"/>
              </a:spcAft>
              <a:buFont typeface="Wingdings" panose="05000000000000000000" pitchFamily="2" charset="2"/>
              <a:buChar char="ü"/>
            </a:pPr>
            <a:r>
              <a:rPr lang="en-US" sz="2400" b="1" dirty="0">
                <a:solidFill>
                  <a:srgbClr val="3D264F"/>
                </a:solidFill>
                <a:latin typeface="Arial" pitchFamily="34" charset="0"/>
                <a:ea typeface="Times New Roman" pitchFamily="18" charset="0"/>
                <a:cs typeface="Arial" pitchFamily="34" charset="0"/>
              </a:rPr>
              <a:t>Meet Financial Eligibility requirements </a:t>
            </a:r>
          </a:p>
          <a:p>
            <a:pPr marL="457200" indent="-457200" eaLnBrk="0" fontAlgn="base" hangingPunct="0">
              <a:spcBef>
                <a:spcPct val="0"/>
              </a:spcBef>
              <a:spcAft>
                <a:spcPct val="0"/>
              </a:spcAft>
              <a:buFont typeface="Wingdings" panose="05000000000000000000" pitchFamily="2" charset="2"/>
              <a:buChar char="ü"/>
            </a:pPr>
            <a:r>
              <a:rPr lang="en-US" sz="2400" b="1" dirty="0">
                <a:solidFill>
                  <a:srgbClr val="FF0000"/>
                </a:solidFill>
                <a:latin typeface="Arial" pitchFamily="34" charset="0"/>
                <a:ea typeface="Times New Roman" pitchFamily="18" charset="0"/>
                <a:cs typeface="Arial" pitchFamily="34" charset="0"/>
              </a:rPr>
              <a:t>Citizenship is NOT required</a:t>
            </a:r>
          </a:p>
          <a:p>
            <a:pPr marL="457200" indent="-457200" eaLnBrk="0" fontAlgn="base" hangingPunct="0">
              <a:spcBef>
                <a:spcPct val="0"/>
              </a:spcBef>
              <a:spcAft>
                <a:spcPct val="0"/>
              </a:spcAft>
              <a:buFont typeface="Wingdings" panose="05000000000000000000" pitchFamily="2" charset="2"/>
              <a:buChar char="ü"/>
            </a:pPr>
            <a:r>
              <a:rPr lang="en-US" sz="2400" b="1" dirty="0">
                <a:solidFill>
                  <a:srgbClr val="FF0000"/>
                </a:solidFill>
                <a:latin typeface="Arial" pitchFamily="34" charset="0"/>
                <a:ea typeface="Times New Roman" pitchFamily="18" charset="0"/>
                <a:cs typeface="Arial" pitchFamily="34" charset="0"/>
              </a:rPr>
              <a:t>NO ACT/SAT requirements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D264F"/>
              </a:solidFill>
              <a:effectLst/>
              <a:latin typeface="Arial" pitchFamily="34" charset="0"/>
            </a:endParaRPr>
          </a:p>
        </p:txBody>
      </p:sp>
      <p:sp>
        <p:nvSpPr>
          <p:cNvPr id="2" name="TextBox 1"/>
          <p:cNvSpPr txBox="1"/>
          <p:nvPr/>
        </p:nvSpPr>
        <p:spPr>
          <a:xfrm>
            <a:off x="281167" y="3544886"/>
            <a:ext cx="8686800" cy="2900794"/>
          </a:xfrm>
          <a:prstGeom prst="rect">
            <a:avLst/>
          </a:prstGeom>
          <a:noFill/>
        </p:spPr>
        <p:txBody>
          <a:bodyPr wrap="square" rtlCol="0">
            <a:spAutoFit/>
          </a:bodyPr>
          <a:lstStyle/>
          <a:p>
            <a:pPr lvl="0" algn="ctr" eaLnBrk="0" fontAlgn="base" hangingPunct="0">
              <a:spcBef>
                <a:spcPct val="0"/>
              </a:spcBef>
              <a:spcAft>
                <a:spcPct val="0"/>
              </a:spcAft>
            </a:pPr>
            <a:r>
              <a:rPr lang="en-US" sz="2800" b="1" u="sng" dirty="0">
                <a:solidFill>
                  <a:srgbClr val="336699"/>
                </a:solidFill>
                <a:latin typeface="Arial Black" pitchFamily="34" charset="0"/>
                <a:ea typeface="Times New Roman" pitchFamily="18" charset="0"/>
                <a:cs typeface="Arial" pitchFamily="34" charset="0"/>
              </a:rPr>
              <a:t>Selection Criteria</a:t>
            </a:r>
          </a:p>
          <a:p>
            <a:pPr lvl="0" eaLnBrk="0" fontAlgn="base" hangingPunct="0">
              <a:spcBef>
                <a:spcPct val="0"/>
              </a:spcBef>
              <a:spcAft>
                <a:spcPct val="0"/>
              </a:spcAft>
              <a:buFont typeface="Wingdings" pitchFamily="2" charset="2"/>
              <a:buChar char="ü"/>
            </a:pPr>
            <a:endParaRPr lang="en-US" sz="1050" b="1" dirty="0">
              <a:solidFill>
                <a:srgbClr val="3D264F"/>
              </a:solidFill>
              <a:latin typeface="Arial" pitchFamily="34" charset="0"/>
              <a:ea typeface="Times New Roman" pitchFamily="18" charset="0"/>
              <a:cs typeface="Arial" pitchFamily="34" charset="0"/>
            </a:endParaRP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academics</a:t>
            </a: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demonstrated leadership skills</a:t>
            </a: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service to others</a:t>
            </a: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character</a:t>
            </a: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essay</a:t>
            </a: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interview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0807775-3D35-FF74-BC73-E0B1CC005F42}"/>
              </a:ext>
            </a:extLst>
          </p:cNvPr>
          <p:cNvPicPr>
            <a:picLocks noGrp="1" noChangeAspect="1"/>
          </p:cNvPicPr>
          <p:nvPr>
            <p:ph idx="1"/>
          </p:nvPr>
        </p:nvPicPr>
        <p:blipFill>
          <a:blip r:embed="rId3"/>
          <a:stretch>
            <a:fillRect/>
          </a:stretch>
        </p:blipFill>
        <p:spPr>
          <a:xfrm>
            <a:off x="76201" y="1380485"/>
            <a:ext cx="9067800" cy="4907046"/>
          </a:xfrm>
        </p:spPr>
      </p:pic>
      <p:sp>
        <p:nvSpPr>
          <p:cNvPr id="5" name="Title 4"/>
          <p:cNvSpPr>
            <a:spLocks noGrp="1"/>
          </p:cNvSpPr>
          <p:nvPr>
            <p:ph type="title"/>
          </p:nvPr>
        </p:nvSpPr>
        <p:spPr>
          <a:xfrm>
            <a:off x="2737108" y="76354"/>
            <a:ext cx="3794281" cy="356088"/>
          </a:xfrm>
        </p:spPr>
        <p:txBody>
          <a:bodyPr>
            <a:noAutofit/>
          </a:bodyPr>
          <a:lstStyle/>
          <a:p>
            <a:pPr algn="ctr"/>
            <a:r>
              <a:rPr lang="en-US" sz="1800" u="sng" dirty="0"/>
              <a:t>Eligibility Quiz: Financial Requirements</a:t>
            </a:r>
          </a:p>
        </p:txBody>
      </p:sp>
      <p:sp>
        <p:nvSpPr>
          <p:cNvPr id="4" name="Rectangle 3"/>
          <p:cNvSpPr/>
          <p:nvPr/>
        </p:nvSpPr>
        <p:spPr>
          <a:xfrm>
            <a:off x="474420" y="584689"/>
            <a:ext cx="8319655" cy="830997"/>
          </a:xfrm>
          <a:prstGeom prst="rect">
            <a:avLst/>
          </a:prstGeom>
        </p:spPr>
        <p:txBody>
          <a:bodyPr wrap="square">
            <a:spAutoFit/>
          </a:bodyPr>
          <a:lstStyle/>
          <a:p>
            <a:pPr algn="ctr"/>
            <a:r>
              <a:rPr lang="en-US" sz="1200" dirty="0"/>
              <a:t>Student’s family must be considered 120% of median income as defined by HUD in order to apply. </a:t>
            </a:r>
          </a:p>
          <a:p>
            <a:pPr algn="ctr"/>
            <a:r>
              <a:rPr lang="en-US" sz="1200" dirty="0"/>
              <a:t>To apply for the Lilly Endowment Community Scholarship, your family must fall below a certain income threshold based on your family's AGI (Adjusted Gross Income) and the number of people reported in your household for 2022.</a:t>
            </a:r>
          </a:p>
          <a:p>
            <a:endParaRPr lang="en-US" sz="1200" dirty="0"/>
          </a:p>
        </p:txBody>
      </p:sp>
      <p:sp>
        <p:nvSpPr>
          <p:cNvPr id="2" name="TextBox 1"/>
          <p:cNvSpPr txBox="1"/>
          <p:nvPr/>
        </p:nvSpPr>
        <p:spPr>
          <a:xfrm>
            <a:off x="3276600" y="3805986"/>
            <a:ext cx="4724400" cy="923330"/>
          </a:xfrm>
          <a:prstGeom prst="rect">
            <a:avLst/>
          </a:prstGeom>
          <a:solidFill>
            <a:srgbClr val="FF0000"/>
          </a:solidFill>
        </p:spPr>
        <p:txBody>
          <a:bodyPr wrap="square" rtlCol="0">
            <a:spAutoFit/>
          </a:bodyPr>
          <a:lstStyle/>
          <a:p>
            <a:pPr algn="ctr"/>
            <a:r>
              <a:rPr lang="en-US" b="1" dirty="0"/>
              <a:t>School Finalists will be asked to provide verification of their financial eligibility via tax returns or alternate documentation.</a:t>
            </a:r>
          </a:p>
        </p:txBody>
      </p:sp>
    </p:spTree>
    <p:extLst>
      <p:ext uri="{BB962C8B-B14F-4D97-AF65-F5344CB8AC3E}">
        <p14:creationId xmlns:p14="http://schemas.microsoft.com/office/powerpoint/2010/main" val="77186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1441594"/>
            <a:ext cx="9169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spcAft>
                <a:spcPts val="600"/>
              </a:spcAft>
              <a:buAutoNum type="arabicPeriod"/>
            </a:pPr>
            <a:r>
              <a:rPr lang="en-US" sz="1400" b="1" dirty="0">
                <a:solidFill>
                  <a:srgbClr val="2F4241"/>
                </a:solidFill>
                <a:latin typeface="Arial" pitchFamily="34" charset="0"/>
                <a:cs typeface="Arial" pitchFamily="34" charset="0"/>
              </a:rPr>
              <a:t>Students apply online through Legacy Foundation. </a:t>
            </a:r>
            <a:r>
              <a:rPr lang="en-US" sz="1400" b="1" dirty="0">
                <a:solidFill>
                  <a:srgbClr val="FF0000"/>
                </a:solidFill>
                <a:latin typeface="Arial" pitchFamily="34" charset="0"/>
                <a:cs typeface="Arial" pitchFamily="34" charset="0"/>
              </a:rPr>
              <a:t>September 15</a:t>
            </a:r>
          </a:p>
          <a:p>
            <a:pPr marL="228600" lvl="0" indent="-228600">
              <a:spcAft>
                <a:spcPts val="600"/>
              </a:spcAft>
              <a:buAutoNum type="arabicPeriod"/>
            </a:pPr>
            <a:r>
              <a:rPr lang="en-US" sz="1400" b="1" dirty="0">
                <a:solidFill>
                  <a:srgbClr val="2F4241"/>
                </a:solidFill>
                <a:latin typeface="Arial" pitchFamily="34" charset="0"/>
                <a:cs typeface="Arial" pitchFamily="34" charset="0"/>
              </a:rPr>
              <a:t>By </a:t>
            </a:r>
            <a:r>
              <a:rPr lang="en-US" sz="1400" b="1" dirty="0">
                <a:solidFill>
                  <a:srgbClr val="FF0000"/>
                </a:solidFill>
                <a:latin typeface="Arial" pitchFamily="34" charset="0"/>
                <a:cs typeface="Arial" pitchFamily="34" charset="0"/>
              </a:rPr>
              <a:t>September 18 at 5pm,</a:t>
            </a:r>
            <a:r>
              <a:rPr lang="en-US" sz="1400" b="1" dirty="0">
                <a:solidFill>
                  <a:srgbClr val="2F4241"/>
                </a:solidFill>
                <a:latin typeface="Arial" pitchFamily="34" charset="0"/>
                <a:cs typeface="Arial" pitchFamily="34" charset="0"/>
              </a:rPr>
              <a:t> Legacy will send each school all their students’ applications. Each school selects one student to become the school's finalist.  Each high school has independent autonomy in selecting their finalist. </a:t>
            </a:r>
          </a:p>
          <a:p>
            <a:pPr marL="228600" lvl="0" indent="-228600">
              <a:spcAft>
                <a:spcPts val="600"/>
              </a:spcAft>
              <a:buAutoNum type="arabicPeriod"/>
            </a:pPr>
            <a:r>
              <a:rPr lang="en-US" sz="1400" b="1" dirty="0">
                <a:solidFill>
                  <a:srgbClr val="2F4241"/>
                </a:solidFill>
                <a:latin typeface="Arial" pitchFamily="34" charset="0"/>
                <a:cs typeface="Arial" pitchFamily="34" charset="0"/>
              </a:rPr>
              <a:t>By</a:t>
            </a:r>
            <a:r>
              <a:rPr lang="en-US" sz="1400" b="1" dirty="0">
                <a:solidFill>
                  <a:srgbClr val="FF0000"/>
                </a:solidFill>
                <a:latin typeface="Arial" pitchFamily="34" charset="0"/>
                <a:cs typeface="Arial" pitchFamily="34" charset="0"/>
              </a:rPr>
              <a:t> October 4, </a:t>
            </a:r>
            <a:r>
              <a:rPr lang="en-US" sz="1400" b="1" dirty="0">
                <a:solidFill>
                  <a:srgbClr val="2F4241"/>
                </a:solidFill>
                <a:latin typeface="Arial" pitchFamily="34" charset="0"/>
                <a:cs typeface="Arial" pitchFamily="34" charset="0"/>
              </a:rPr>
              <a:t>once the school selects their finalist, the school must send Legacy:</a:t>
            </a:r>
            <a:endParaRPr lang="en-US" sz="1400" b="1" dirty="0">
              <a:solidFill>
                <a:srgbClr val="FF0000"/>
              </a:solidFill>
              <a:latin typeface="Arial" pitchFamily="34" charset="0"/>
              <a:cs typeface="Arial" pitchFamily="34" charset="0"/>
            </a:endParaRPr>
          </a:p>
          <a:p>
            <a:pPr marL="685800" lvl="1" indent="-228600">
              <a:spcAft>
                <a:spcPts val="600"/>
              </a:spcAft>
              <a:buAutoNum type="alphaLcPeriod"/>
            </a:pPr>
            <a:r>
              <a:rPr lang="en-US" sz="1200" b="1" dirty="0">
                <a:solidFill>
                  <a:srgbClr val="2F4241"/>
                </a:solidFill>
                <a:latin typeface="Arial" pitchFamily="34" charset="0"/>
                <a:cs typeface="Arial" pitchFamily="34" charset="0"/>
              </a:rPr>
              <a:t>Lilly Report Form</a:t>
            </a:r>
          </a:p>
          <a:p>
            <a:pPr marL="685800" lvl="1" indent="-228600">
              <a:spcAft>
                <a:spcPts val="600"/>
              </a:spcAft>
              <a:buAutoNum type="alphaLcPeriod"/>
            </a:pPr>
            <a:r>
              <a:rPr lang="en-US" sz="1200" b="1" dirty="0">
                <a:solidFill>
                  <a:srgbClr val="2F4241"/>
                </a:solidFill>
                <a:latin typeface="Arial" pitchFamily="34" charset="0"/>
                <a:cs typeface="Arial" pitchFamily="34" charset="0"/>
              </a:rPr>
              <a:t>Transcript &amp; Scholastic Profile (for finalist only)</a:t>
            </a:r>
          </a:p>
          <a:p>
            <a:pPr marL="685800" lvl="1" indent="-228600">
              <a:spcAft>
                <a:spcPts val="600"/>
              </a:spcAft>
              <a:buAutoNum type="alphaLcPeriod"/>
            </a:pPr>
            <a:r>
              <a:rPr lang="en-US" sz="1200" b="1" dirty="0">
                <a:solidFill>
                  <a:srgbClr val="2F4241"/>
                </a:solidFill>
                <a:latin typeface="Arial" pitchFamily="34" charset="0"/>
                <a:cs typeface="Arial" pitchFamily="34" charset="0"/>
              </a:rPr>
              <a:t>Recommendation Profile (for finalist only) </a:t>
            </a:r>
          </a:p>
          <a:p>
            <a:pPr marL="228600" indent="-228600">
              <a:spcAft>
                <a:spcPts val="600"/>
              </a:spcAft>
              <a:buAutoNum type="arabicPeriod"/>
            </a:pPr>
            <a:r>
              <a:rPr lang="en-US" sz="1400" b="1" dirty="0">
                <a:solidFill>
                  <a:srgbClr val="2F4241"/>
                </a:solidFill>
                <a:latin typeface="Arial" pitchFamily="34" charset="0"/>
                <a:cs typeface="Arial" pitchFamily="34" charset="0"/>
              </a:rPr>
              <a:t>The Legacy selection committee members then read and score all finalist applications. The top scoring finalists will participate in an interview. </a:t>
            </a:r>
            <a:r>
              <a:rPr lang="en-US" sz="1100" b="1" dirty="0">
                <a:solidFill>
                  <a:srgbClr val="2F4241"/>
                </a:solidFill>
                <a:latin typeface="Arial" pitchFamily="34" charset="0"/>
                <a:cs typeface="Arial" pitchFamily="34" charset="0"/>
              </a:rPr>
              <a:t>(approx. 18 students depending on scoring breakdown)</a:t>
            </a:r>
          </a:p>
          <a:p>
            <a:pPr marL="228600" indent="-228600">
              <a:spcAft>
                <a:spcPts val="600"/>
              </a:spcAft>
              <a:buFontTx/>
              <a:buAutoNum type="arabicPeriod"/>
            </a:pPr>
            <a:r>
              <a:rPr lang="en-US" sz="1400" b="1" dirty="0">
                <a:solidFill>
                  <a:srgbClr val="2F4241"/>
                </a:solidFill>
                <a:latin typeface="Arial" pitchFamily="34" charset="0"/>
                <a:cs typeface="Arial" pitchFamily="34" charset="0"/>
              </a:rPr>
              <a:t>Interviews are scheduled for </a:t>
            </a:r>
            <a:r>
              <a:rPr lang="en-US" sz="1400" b="1" dirty="0">
                <a:solidFill>
                  <a:srgbClr val="FF0000"/>
                </a:solidFill>
                <a:latin typeface="Arial" pitchFamily="34" charset="0"/>
                <a:cs typeface="Arial" pitchFamily="34" charset="0"/>
              </a:rPr>
              <a:t>October 26 &amp; 27 </a:t>
            </a:r>
            <a:r>
              <a:rPr lang="en-US" sz="1400" b="1" dirty="0">
                <a:solidFill>
                  <a:srgbClr val="2F4241"/>
                </a:solidFill>
                <a:latin typeface="Arial" pitchFamily="34" charset="0"/>
                <a:cs typeface="Arial" pitchFamily="34" charset="0"/>
              </a:rPr>
              <a:t>with the Legacy selection committee. Interviews are held from 9am to 5pm.</a:t>
            </a:r>
          </a:p>
          <a:p>
            <a:pPr marL="685800" lvl="1" indent="-228600">
              <a:spcAft>
                <a:spcPts val="600"/>
              </a:spcAft>
              <a:buAutoNum type="arabicPeriod"/>
            </a:pPr>
            <a:r>
              <a:rPr lang="en-US" sz="1400" b="1" dirty="0">
                <a:solidFill>
                  <a:srgbClr val="2F4241"/>
                </a:solidFill>
                <a:latin typeface="Arial" pitchFamily="34" charset="0"/>
                <a:cs typeface="Arial" pitchFamily="34" charset="0"/>
              </a:rPr>
              <a:t>Interview lasts approximately 30 minutes. </a:t>
            </a:r>
          </a:p>
          <a:p>
            <a:pPr marL="685800" lvl="1" indent="-228600">
              <a:spcAft>
                <a:spcPts val="600"/>
              </a:spcAft>
              <a:buAutoNum type="arabicPeriod"/>
            </a:pPr>
            <a:r>
              <a:rPr lang="en-US" sz="1400" b="1" dirty="0">
                <a:solidFill>
                  <a:srgbClr val="2F4241"/>
                </a:solidFill>
                <a:latin typeface="Arial" pitchFamily="34" charset="0"/>
                <a:cs typeface="Arial" pitchFamily="34" charset="0"/>
              </a:rPr>
              <a:t>Dress is Business Casual.  </a:t>
            </a:r>
          </a:p>
          <a:p>
            <a:pPr marL="228600" lvl="0" indent="-228600">
              <a:spcAft>
                <a:spcPts val="600"/>
              </a:spcAft>
              <a:buAutoNum type="arabicPeriod"/>
            </a:pPr>
            <a:r>
              <a:rPr lang="en-US" sz="1400" b="1" dirty="0">
                <a:solidFill>
                  <a:srgbClr val="2F4241"/>
                </a:solidFill>
                <a:latin typeface="Arial" pitchFamily="34" charset="0"/>
                <a:cs typeface="Arial" pitchFamily="34" charset="0"/>
              </a:rPr>
              <a:t>After the 2 days of interviews, there are 6 recipients and 4 alternates. These must be approved by the Lilly Endowment.</a:t>
            </a:r>
          </a:p>
          <a:p>
            <a:pPr marL="228600" lvl="0" indent="-228600">
              <a:spcAft>
                <a:spcPts val="600"/>
              </a:spcAft>
              <a:buAutoNum type="arabicPeriod"/>
            </a:pPr>
            <a:r>
              <a:rPr lang="en-US" sz="1400" b="1" dirty="0">
                <a:solidFill>
                  <a:srgbClr val="2F4241"/>
                </a:solidFill>
                <a:latin typeface="Arial" pitchFamily="34" charset="0"/>
                <a:cs typeface="Arial" pitchFamily="34" charset="0"/>
              </a:rPr>
              <a:t>5 additional scholarships will be awarded through this process; they range from $10,000 ($2,500 renewable) to $1000.</a:t>
            </a:r>
          </a:p>
          <a:p>
            <a:pPr marL="228600" lvl="0" indent="-228600">
              <a:spcAft>
                <a:spcPts val="600"/>
              </a:spcAft>
              <a:buAutoNum type="arabicPeriod"/>
            </a:pPr>
            <a:r>
              <a:rPr lang="en-US" sz="1400" b="1" dirty="0">
                <a:solidFill>
                  <a:srgbClr val="2F4241"/>
                </a:solidFill>
                <a:latin typeface="Arial" pitchFamily="34" charset="0"/>
                <a:cs typeface="Arial" pitchFamily="34" charset="0"/>
              </a:rPr>
              <a:t>Once recipients are confirmed by Lilly Endowment, students &amp; schools will be notified </a:t>
            </a:r>
            <a:r>
              <a:rPr lang="en-US" sz="1400" b="1" dirty="0">
                <a:solidFill>
                  <a:srgbClr val="FF0000"/>
                </a:solidFill>
                <a:latin typeface="Arial" pitchFamily="34" charset="0"/>
                <a:cs typeface="Arial" pitchFamily="34" charset="0"/>
              </a:rPr>
              <a:t>(around Dec 15)</a:t>
            </a:r>
          </a:p>
        </p:txBody>
      </p:sp>
      <p:sp>
        <p:nvSpPr>
          <p:cNvPr id="12" name="TextBox 11"/>
          <p:cNvSpPr txBox="1"/>
          <p:nvPr/>
        </p:nvSpPr>
        <p:spPr>
          <a:xfrm>
            <a:off x="317500" y="457200"/>
            <a:ext cx="8534400" cy="646331"/>
          </a:xfrm>
          <a:prstGeom prst="rect">
            <a:avLst/>
          </a:prstGeom>
          <a:noFill/>
        </p:spPr>
        <p:txBody>
          <a:bodyPr wrap="square" rtlCol="0">
            <a:spAutoFit/>
          </a:bodyPr>
          <a:lstStyle/>
          <a:p>
            <a:pPr algn="ctr"/>
            <a:r>
              <a:rPr lang="en-US" sz="3600" dirty="0">
                <a:solidFill>
                  <a:srgbClr val="336699"/>
                </a:solidFill>
                <a:latin typeface="Arial Black" pitchFamily="34" charset="0"/>
              </a:rPr>
              <a:t>Scoring and Selection Process</a:t>
            </a:r>
          </a:p>
        </p:txBody>
      </p:sp>
    </p:spTree>
    <p:extLst>
      <p:ext uri="{BB962C8B-B14F-4D97-AF65-F5344CB8AC3E}">
        <p14:creationId xmlns:p14="http://schemas.microsoft.com/office/powerpoint/2010/main" val="744475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4455</TotalTime>
  <Words>2465</Words>
  <Application>Microsoft Office PowerPoint</Application>
  <PresentationFormat>On-screen Show (4:3)</PresentationFormat>
  <Paragraphs>272</Paragraphs>
  <Slides>45</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45</vt:i4>
      </vt:variant>
    </vt:vector>
  </HeadingPairs>
  <TitlesOfParts>
    <vt:vector size="57" baseType="lpstr">
      <vt:lpstr>Arial</vt:lpstr>
      <vt:lpstr>Arial Black</vt:lpstr>
      <vt:lpstr>Calibri</vt:lpstr>
      <vt:lpstr>Calibri Light</vt:lpstr>
      <vt:lpstr>Garamond</vt:lpstr>
      <vt:lpstr>Georgia</vt:lpstr>
      <vt:lpstr>Tahoma</vt:lpstr>
      <vt:lpstr>Times New Roman</vt:lpstr>
      <vt:lpstr>Wingdings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Eligibility Quiz: Financial Requirements</vt:lpstr>
      <vt:lpstr>PowerPoint Presentation</vt:lpstr>
      <vt:lpstr>PowerPoint Presentation</vt:lpstr>
      <vt:lpstr>Tips for Selecting your Nominee</vt:lpstr>
      <vt:lpstr>PowerPoint Presentation</vt:lpstr>
      <vt:lpstr>PowerPoint Presentation</vt:lpstr>
      <vt:lpstr>PowerPoint Presentation</vt:lpstr>
      <vt:lpstr>PowerPoint Presentation</vt:lpstr>
      <vt:lpstr>PowerPoint Presentation</vt:lpstr>
      <vt:lpstr>PowerPoint Presentation</vt:lpstr>
      <vt:lpstr>Lilly Scholarship Marketing Material Available</vt:lpstr>
      <vt:lpstr>PowerPoint Presentation</vt:lpstr>
      <vt:lpstr>PowerPoint Presentation</vt:lpstr>
      <vt:lpstr>PowerPoint Presentation</vt:lpstr>
      <vt:lpstr>Public Power Point Slides</vt:lpstr>
      <vt:lpstr>PowerPoint Presentation</vt:lpstr>
      <vt:lpstr>PowerPoint Presentation</vt:lpstr>
      <vt:lpstr> Log In Page</vt:lpstr>
      <vt:lpstr>Creating Your Profile</vt:lpstr>
      <vt:lpstr> Updating Your Profile</vt:lpstr>
      <vt:lpstr>Student Apply Page</vt:lpstr>
      <vt:lpstr>You will first need to complete the Eligibility  Quiz</vt:lpstr>
      <vt:lpstr>Eligibility Quiz: Financial Requirements</vt:lpstr>
      <vt:lpstr>Which parent’s info do I use?</vt:lpstr>
      <vt:lpstr>PowerPoint Presentation</vt:lpstr>
      <vt:lpstr>Student View: Application</vt:lpstr>
      <vt:lpstr>Student View: Student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Scholarship Tips</vt:lpstr>
      <vt:lpstr>Questions?</vt:lpstr>
    </vt:vector>
  </TitlesOfParts>
  <Company>Legacy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Erica Fizer</dc:creator>
  <cp:lastModifiedBy>Jodi Kateiva</cp:lastModifiedBy>
  <cp:revision>290</cp:revision>
  <cp:lastPrinted>2023-08-29T20:06:23Z</cp:lastPrinted>
  <dcterms:created xsi:type="dcterms:W3CDTF">2013-10-08T20:10:43Z</dcterms:created>
  <dcterms:modified xsi:type="dcterms:W3CDTF">2023-08-29T20:35:42Z</dcterms:modified>
</cp:coreProperties>
</file>